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7"/>
  </p:notesMasterIdLst>
  <p:sldIdLst>
    <p:sldId id="459" r:id="rId2"/>
    <p:sldId id="465" r:id="rId3"/>
    <p:sldId id="466" r:id="rId4"/>
    <p:sldId id="464" r:id="rId5"/>
    <p:sldId id="463" r:id="rId6"/>
    <p:sldId id="461" r:id="rId7"/>
    <p:sldId id="462" r:id="rId8"/>
    <p:sldId id="457" r:id="rId9"/>
    <p:sldId id="458" r:id="rId10"/>
    <p:sldId id="431" r:id="rId11"/>
    <p:sldId id="434" r:id="rId12"/>
    <p:sldId id="436" r:id="rId13"/>
    <p:sldId id="438" r:id="rId14"/>
    <p:sldId id="433" r:id="rId15"/>
    <p:sldId id="437" r:id="rId16"/>
    <p:sldId id="435" r:id="rId17"/>
    <p:sldId id="442" r:id="rId18"/>
    <p:sldId id="441" r:id="rId19"/>
    <p:sldId id="454" r:id="rId20"/>
    <p:sldId id="445" r:id="rId21"/>
    <p:sldId id="451" r:id="rId22"/>
    <p:sldId id="453" r:id="rId23"/>
    <p:sldId id="447" r:id="rId24"/>
    <p:sldId id="448" r:id="rId25"/>
    <p:sldId id="455" r:id="rId26"/>
  </p:sldIdLst>
  <p:sldSz cx="9144000" cy="6858000" type="screen4x3"/>
  <p:notesSz cx="7315200" cy="9601200"/>
  <p:embeddedFontLst>
    <p:embeddedFont>
      <p:font typeface="ＭＳ Ｐゴシック" panose="020B0600070205080204" pitchFamily="34" charset="-128"/>
      <p:regular r:id="rId28"/>
    </p:embeddedFont>
    <p:embeddedFont>
      <p:font typeface="Times" panose="02020603050405020304" pitchFamily="18" charset="0"/>
      <p:regular r:id="rId29"/>
      <p:bold r:id="rId30"/>
      <p:italic r:id="rId31"/>
      <p:boldItalic r:id="rId32"/>
    </p:embeddedFont>
    <p:embeddedFont>
      <p:font typeface="EmbossedBlackWide" panose="020B0604020202020204"/>
      <p:regular r:id="rId33"/>
    </p:embeddedFont>
    <p:embeddedFont>
      <p:font typeface="Georgia" panose="02040502050405020303" pitchFamily="18" charset="0"/>
      <p:regular r:id="rId34"/>
      <p:bold r:id="rId35"/>
      <p:italic r:id="rId36"/>
      <p:boldItalic r:id="rId37"/>
    </p:embeddedFont>
    <p:embeddedFont>
      <p:font typeface="Garamond" panose="02020404030301010803" pitchFamily="18" charset="0"/>
      <p:regular r:id="rId38"/>
      <p:bold r:id="rId39"/>
      <p:italic r:id="rId40"/>
    </p:embeddedFont>
  </p:embeddedFontLst>
  <p:defaultTextStyle>
    <a:defPPr>
      <a:defRPr lang="en-US"/>
    </a:defPPr>
    <a:lvl1pPr algn="ctr" rtl="0" eaLnBrk="0" fontAlgn="base" hangingPunct="0">
      <a:spcBef>
        <a:spcPct val="0"/>
      </a:spcBef>
      <a:spcAft>
        <a:spcPct val="0"/>
      </a:spcAft>
      <a:defRPr sz="3200" kern="1200">
        <a:solidFill>
          <a:schemeClr val="tx1"/>
        </a:solidFill>
        <a:latin typeface="EmbossedBlackWide" pitchFamily="18" charset="0"/>
        <a:ea typeface="+mn-ea"/>
        <a:cs typeface="+mn-cs"/>
      </a:defRPr>
    </a:lvl1pPr>
    <a:lvl2pPr marL="457200" algn="ctr" rtl="0" eaLnBrk="0" fontAlgn="base" hangingPunct="0">
      <a:spcBef>
        <a:spcPct val="0"/>
      </a:spcBef>
      <a:spcAft>
        <a:spcPct val="0"/>
      </a:spcAft>
      <a:defRPr sz="3200" kern="1200">
        <a:solidFill>
          <a:schemeClr val="tx1"/>
        </a:solidFill>
        <a:latin typeface="EmbossedBlackWide" pitchFamily="18" charset="0"/>
        <a:ea typeface="+mn-ea"/>
        <a:cs typeface="+mn-cs"/>
      </a:defRPr>
    </a:lvl2pPr>
    <a:lvl3pPr marL="914400" algn="ctr" rtl="0" eaLnBrk="0" fontAlgn="base" hangingPunct="0">
      <a:spcBef>
        <a:spcPct val="0"/>
      </a:spcBef>
      <a:spcAft>
        <a:spcPct val="0"/>
      </a:spcAft>
      <a:defRPr sz="3200" kern="1200">
        <a:solidFill>
          <a:schemeClr val="tx1"/>
        </a:solidFill>
        <a:latin typeface="EmbossedBlackWide" pitchFamily="18" charset="0"/>
        <a:ea typeface="+mn-ea"/>
        <a:cs typeface="+mn-cs"/>
      </a:defRPr>
    </a:lvl3pPr>
    <a:lvl4pPr marL="1371600" algn="ctr" rtl="0" eaLnBrk="0" fontAlgn="base" hangingPunct="0">
      <a:spcBef>
        <a:spcPct val="0"/>
      </a:spcBef>
      <a:spcAft>
        <a:spcPct val="0"/>
      </a:spcAft>
      <a:defRPr sz="3200" kern="1200">
        <a:solidFill>
          <a:schemeClr val="tx1"/>
        </a:solidFill>
        <a:latin typeface="EmbossedBlackWide" pitchFamily="18" charset="0"/>
        <a:ea typeface="+mn-ea"/>
        <a:cs typeface="+mn-cs"/>
      </a:defRPr>
    </a:lvl4pPr>
    <a:lvl5pPr marL="1828800" algn="ctr" rtl="0" eaLnBrk="0" fontAlgn="base" hangingPunct="0">
      <a:spcBef>
        <a:spcPct val="0"/>
      </a:spcBef>
      <a:spcAft>
        <a:spcPct val="0"/>
      </a:spcAft>
      <a:defRPr sz="3200" kern="1200">
        <a:solidFill>
          <a:schemeClr val="tx1"/>
        </a:solidFill>
        <a:latin typeface="EmbossedBlackWide" pitchFamily="18" charset="0"/>
        <a:ea typeface="+mn-ea"/>
        <a:cs typeface="+mn-cs"/>
      </a:defRPr>
    </a:lvl5pPr>
    <a:lvl6pPr marL="2286000" algn="l" defTabSz="914400" rtl="0" eaLnBrk="1" latinLnBrk="0" hangingPunct="1">
      <a:defRPr sz="3200" kern="1200">
        <a:solidFill>
          <a:schemeClr val="tx1"/>
        </a:solidFill>
        <a:latin typeface="EmbossedBlackWide" pitchFamily="18" charset="0"/>
        <a:ea typeface="+mn-ea"/>
        <a:cs typeface="+mn-cs"/>
      </a:defRPr>
    </a:lvl6pPr>
    <a:lvl7pPr marL="2743200" algn="l" defTabSz="914400" rtl="0" eaLnBrk="1" latinLnBrk="0" hangingPunct="1">
      <a:defRPr sz="3200" kern="1200">
        <a:solidFill>
          <a:schemeClr val="tx1"/>
        </a:solidFill>
        <a:latin typeface="EmbossedBlackWide" pitchFamily="18" charset="0"/>
        <a:ea typeface="+mn-ea"/>
        <a:cs typeface="+mn-cs"/>
      </a:defRPr>
    </a:lvl7pPr>
    <a:lvl8pPr marL="3200400" algn="l" defTabSz="914400" rtl="0" eaLnBrk="1" latinLnBrk="0" hangingPunct="1">
      <a:defRPr sz="3200" kern="1200">
        <a:solidFill>
          <a:schemeClr val="tx1"/>
        </a:solidFill>
        <a:latin typeface="EmbossedBlackWide" pitchFamily="18" charset="0"/>
        <a:ea typeface="+mn-ea"/>
        <a:cs typeface="+mn-cs"/>
      </a:defRPr>
    </a:lvl8pPr>
    <a:lvl9pPr marL="3657600" algn="l" defTabSz="914400" rtl="0" eaLnBrk="1" latinLnBrk="0" hangingPunct="1">
      <a:defRPr sz="3200" kern="1200">
        <a:solidFill>
          <a:schemeClr val="tx1"/>
        </a:solidFill>
        <a:latin typeface="EmbossedBlackWide"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7C72"/>
    <a:srgbClr val="B6640A"/>
    <a:srgbClr val="EDE3EF"/>
    <a:srgbClr val="F5E9E9"/>
    <a:srgbClr val="EFDBDB"/>
    <a:srgbClr val="E6C6C6"/>
    <a:srgbClr val="EDD7D7"/>
    <a:srgbClr val="F0C0C0"/>
    <a:srgbClr val="F4D0D0"/>
    <a:srgbClr val="E7D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83" autoAdjust="0"/>
    <p:restoredTop sz="80446" autoAdjust="0"/>
  </p:normalViewPr>
  <p:slideViewPr>
    <p:cSldViewPr>
      <p:cViewPr varScale="1">
        <p:scale>
          <a:sx n="74" d="100"/>
          <a:sy n="74" d="100"/>
        </p:scale>
        <p:origin x="175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l" defTabSz="966788" eaLnBrk="1" hangingPunct="1">
              <a:defRPr sz="1300">
                <a:latin typeface="Arial" charset="0"/>
              </a:defRPr>
            </a:lvl1pPr>
          </a:lstStyle>
          <a:p>
            <a:pPr>
              <a:defRPr/>
            </a:pPr>
            <a:endParaRPr lang="en-US"/>
          </a:p>
        </p:txBody>
      </p:sp>
      <p:sp>
        <p:nvSpPr>
          <p:cNvPr id="39939"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defRPr>
            </a:lvl1pPr>
          </a:lstStyle>
          <a:p>
            <a:pPr>
              <a:defRPr/>
            </a:pPr>
            <a:endParaRPr lang="en-US"/>
          </a:p>
        </p:txBody>
      </p:sp>
      <p:sp>
        <p:nvSpPr>
          <p:cNvPr id="6861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l" defTabSz="966788" eaLnBrk="1" hangingPunct="1">
              <a:defRPr sz="1300">
                <a:latin typeface="Arial" charset="0"/>
              </a:defRPr>
            </a:lvl1pPr>
          </a:lstStyle>
          <a:p>
            <a:pPr>
              <a:defRPr/>
            </a:pPr>
            <a:endParaRPr lang="en-US"/>
          </a:p>
        </p:txBody>
      </p:sp>
      <p:sp>
        <p:nvSpPr>
          <p:cNvPr id="39943"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a:latin typeface="Arial" panose="020B0604020202020204" pitchFamily="34" charset="0"/>
              </a:defRPr>
            </a:lvl1pPr>
          </a:lstStyle>
          <a:p>
            <a:fld id="{C199F533-78C2-4507-B4F5-8E0FC3000C67}" type="slidenum">
              <a:rPr lang="en-US"/>
              <a:pPr/>
              <a:t>‹#›</a:t>
            </a:fld>
            <a:endParaRPr lang="en-US"/>
          </a:p>
        </p:txBody>
      </p:sp>
    </p:spTree>
    <p:extLst>
      <p:ext uri="{BB962C8B-B14F-4D97-AF65-F5344CB8AC3E}">
        <p14:creationId xmlns:p14="http://schemas.microsoft.com/office/powerpoint/2010/main" val="9340995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EmbossedBlackWide" pitchFamily="18" charset="0"/>
              </a:defRPr>
            </a:lvl1pPr>
            <a:lvl2pPr marL="742950" indent="-285750" defTabSz="966788">
              <a:defRPr sz="2400">
                <a:solidFill>
                  <a:schemeClr val="tx1"/>
                </a:solidFill>
                <a:latin typeface="EmbossedBlackWide" pitchFamily="18" charset="0"/>
              </a:defRPr>
            </a:lvl2pPr>
            <a:lvl3pPr marL="1143000" indent="-228600" defTabSz="966788">
              <a:defRPr sz="2400">
                <a:solidFill>
                  <a:schemeClr val="tx1"/>
                </a:solidFill>
                <a:latin typeface="EmbossedBlackWide" pitchFamily="18" charset="0"/>
              </a:defRPr>
            </a:lvl3pPr>
            <a:lvl4pPr marL="1600200" indent="-228600" defTabSz="966788">
              <a:defRPr sz="2400">
                <a:solidFill>
                  <a:schemeClr val="tx1"/>
                </a:solidFill>
                <a:latin typeface="EmbossedBlackWide" pitchFamily="18" charset="0"/>
              </a:defRPr>
            </a:lvl4pPr>
            <a:lvl5pPr marL="2057400" indent="-228600" defTabSz="966788">
              <a:defRPr sz="2400">
                <a:solidFill>
                  <a:schemeClr val="tx1"/>
                </a:solidFill>
                <a:latin typeface="EmbossedBlackWide" pitchFamily="18" charset="0"/>
              </a:defRPr>
            </a:lvl5pPr>
            <a:lvl6pPr marL="2514600" indent="-228600" algn="ctr" defTabSz="966788" eaLnBrk="0" fontAlgn="base" hangingPunct="0">
              <a:spcBef>
                <a:spcPct val="0"/>
              </a:spcBef>
              <a:spcAft>
                <a:spcPct val="0"/>
              </a:spcAft>
              <a:defRPr sz="2400">
                <a:solidFill>
                  <a:schemeClr val="tx1"/>
                </a:solidFill>
                <a:latin typeface="EmbossedBlackWide" pitchFamily="18" charset="0"/>
              </a:defRPr>
            </a:lvl6pPr>
            <a:lvl7pPr marL="2971800" indent="-228600" algn="ctr" defTabSz="966788" eaLnBrk="0" fontAlgn="base" hangingPunct="0">
              <a:spcBef>
                <a:spcPct val="0"/>
              </a:spcBef>
              <a:spcAft>
                <a:spcPct val="0"/>
              </a:spcAft>
              <a:defRPr sz="2400">
                <a:solidFill>
                  <a:schemeClr val="tx1"/>
                </a:solidFill>
                <a:latin typeface="EmbossedBlackWide" pitchFamily="18" charset="0"/>
              </a:defRPr>
            </a:lvl7pPr>
            <a:lvl8pPr marL="3429000" indent="-228600" algn="ctr" defTabSz="966788" eaLnBrk="0" fontAlgn="base" hangingPunct="0">
              <a:spcBef>
                <a:spcPct val="0"/>
              </a:spcBef>
              <a:spcAft>
                <a:spcPct val="0"/>
              </a:spcAft>
              <a:defRPr sz="2400">
                <a:solidFill>
                  <a:schemeClr val="tx1"/>
                </a:solidFill>
                <a:latin typeface="EmbossedBlackWide" pitchFamily="18" charset="0"/>
              </a:defRPr>
            </a:lvl8pPr>
            <a:lvl9pPr marL="3886200" indent="-228600" algn="ctr" defTabSz="966788" eaLnBrk="0" fontAlgn="base" hangingPunct="0">
              <a:spcBef>
                <a:spcPct val="0"/>
              </a:spcBef>
              <a:spcAft>
                <a:spcPct val="0"/>
              </a:spcAft>
              <a:defRPr sz="2400">
                <a:solidFill>
                  <a:schemeClr val="tx1"/>
                </a:solidFill>
                <a:latin typeface="EmbossedBlackWide" pitchFamily="18" charset="0"/>
              </a:defRPr>
            </a:lvl9pPr>
          </a:lstStyle>
          <a:p>
            <a:fld id="{61E49DF2-EEF6-440B-A759-9540F70C58DF}" type="slidenum">
              <a:rPr lang="en-US" sz="1300">
                <a:latin typeface="Arial" panose="020B0604020202020204" pitchFamily="34" charset="0"/>
              </a:rPr>
              <a:pPr/>
              <a:t>1</a:t>
            </a:fld>
            <a:endParaRPr lang="en-US" sz="1300">
              <a:latin typeface="Arial" panose="020B0604020202020204"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962122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200">
                <a:solidFill>
                  <a:schemeClr val="tx1"/>
                </a:solidFill>
                <a:latin typeface="EmbossedBlackWide" panose="020B0604020202020204"/>
                <a:ea typeface="ＭＳ Ｐゴシック" panose="020B0600070205080204" pitchFamily="34" charset="-128"/>
              </a:defRPr>
            </a:lvl1pPr>
            <a:lvl2pPr marL="37931725" indent="-37474525" defTabSz="966788">
              <a:defRPr sz="3200">
                <a:solidFill>
                  <a:schemeClr val="tx1"/>
                </a:solidFill>
                <a:latin typeface="EmbossedBlackWide" panose="020B0604020202020204"/>
                <a:ea typeface="ＭＳ Ｐゴシック" panose="020B0600070205080204" pitchFamily="34" charset="-128"/>
              </a:defRPr>
            </a:lvl2pPr>
            <a:lvl3pPr>
              <a:defRPr sz="3200">
                <a:solidFill>
                  <a:schemeClr val="tx1"/>
                </a:solidFill>
                <a:latin typeface="EmbossedBlackWide" panose="020B0604020202020204"/>
                <a:ea typeface="ＭＳ Ｐゴシック" panose="020B0600070205080204" pitchFamily="34" charset="-128"/>
              </a:defRPr>
            </a:lvl3pPr>
            <a:lvl4pPr>
              <a:defRPr sz="3200">
                <a:solidFill>
                  <a:schemeClr val="tx1"/>
                </a:solidFill>
                <a:latin typeface="EmbossedBlackWide" panose="020B0604020202020204"/>
                <a:ea typeface="ＭＳ Ｐゴシック" panose="020B0600070205080204" pitchFamily="34" charset="-128"/>
              </a:defRPr>
            </a:lvl4pPr>
            <a:lvl5pPr>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9pPr>
          </a:lstStyle>
          <a:p>
            <a:fld id="{95973C7F-CA43-4BD5-A6D7-6B7174EBA3D2}" type="slidenum">
              <a:rPr lang="en-US" sz="1300">
                <a:latin typeface="Arial" panose="020B0604020202020204" pitchFamily="34" charset="0"/>
              </a:rPr>
              <a:pPr/>
              <a:t>10</a:t>
            </a:fld>
            <a:endParaRPr lang="en-US" sz="1300">
              <a:latin typeface="Arial" panose="020B0604020202020204"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30282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200">
                <a:solidFill>
                  <a:schemeClr val="tx1"/>
                </a:solidFill>
                <a:latin typeface="EmbossedBlackWide" panose="020B0604020202020204"/>
                <a:ea typeface="ＭＳ Ｐゴシック" panose="020B0600070205080204" pitchFamily="34" charset="-128"/>
              </a:defRPr>
            </a:lvl1pPr>
            <a:lvl2pPr marL="37931725" indent="-37474525" defTabSz="966788">
              <a:defRPr sz="3200">
                <a:solidFill>
                  <a:schemeClr val="tx1"/>
                </a:solidFill>
                <a:latin typeface="EmbossedBlackWide" panose="020B0604020202020204"/>
                <a:ea typeface="ＭＳ Ｐゴシック" panose="020B0600070205080204" pitchFamily="34" charset="-128"/>
              </a:defRPr>
            </a:lvl2pPr>
            <a:lvl3pPr>
              <a:defRPr sz="3200">
                <a:solidFill>
                  <a:schemeClr val="tx1"/>
                </a:solidFill>
                <a:latin typeface="EmbossedBlackWide" panose="020B0604020202020204"/>
                <a:ea typeface="ＭＳ Ｐゴシック" panose="020B0600070205080204" pitchFamily="34" charset="-128"/>
              </a:defRPr>
            </a:lvl3pPr>
            <a:lvl4pPr>
              <a:defRPr sz="3200">
                <a:solidFill>
                  <a:schemeClr val="tx1"/>
                </a:solidFill>
                <a:latin typeface="EmbossedBlackWide" panose="020B0604020202020204"/>
                <a:ea typeface="ＭＳ Ｐゴシック" panose="020B0600070205080204" pitchFamily="34" charset="-128"/>
              </a:defRPr>
            </a:lvl4pPr>
            <a:lvl5pPr>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9pPr>
          </a:lstStyle>
          <a:p>
            <a:fld id="{7E602E2E-FF64-4AF8-8DC3-65FCCE602564}" type="slidenum">
              <a:rPr lang="en-US" sz="1300">
                <a:latin typeface="Arial" panose="020B0604020202020204" pitchFamily="34" charset="0"/>
              </a:rPr>
              <a:pPr/>
              <a:t>11</a:t>
            </a:fld>
            <a:endParaRPr lang="en-US" sz="1300">
              <a:latin typeface="Arial" panose="020B0604020202020204"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70009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200">
                <a:solidFill>
                  <a:schemeClr val="tx1"/>
                </a:solidFill>
                <a:latin typeface="EmbossedBlackWide" panose="020B0604020202020204"/>
                <a:ea typeface="ＭＳ Ｐゴシック" panose="020B0600070205080204" pitchFamily="34" charset="-128"/>
              </a:defRPr>
            </a:lvl1pPr>
            <a:lvl2pPr marL="37931725" indent="-37474525" defTabSz="966788">
              <a:defRPr sz="3200">
                <a:solidFill>
                  <a:schemeClr val="tx1"/>
                </a:solidFill>
                <a:latin typeface="EmbossedBlackWide" panose="020B0604020202020204"/>
                <a:ea typeface="ＭＳ Ｐゴシック" panose="020B0600070205080204" pitchFamily="34" charset="-128"/>
              </a:defRPr>
            </a:lvl2pPr>
            <a:lvl3pPr>
              <a:defRPr sz="3200">
                <a:solidFill>
                  <a:schemeClr val="tx1"/>
                </a:solidFill>
                <a:latin typeface="EmbossedBlackWide" panose="020B0604020202020204"/>
                <a:ea typeface="ＭＳ Ｐゴシック" panose="020B0600070205080204" pitchFamily="34" charset="-128"/>
              </a:defRPr>
            </a:lvl3pPr>
            <a:lvl4pPr>
              <a:defRPr sz="3200">
                <a:solidFill>
                  <a:schemeClr val="tx1"/>
                </a:solidFill>
                <a:latin typeface="EmbossedBlackWide" panose="020B0604020202020204"/>
                <a:ea typeface="ＭＳ Ｐゴシック" panose="020B0600070205080204" pitchFamily="34" charset="-128"/>
              </a:defRPr>
            </a:lvl4pPr>
            <a:lvl5pPr>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9pPr>
          </a:lstStyle>
          <a:p>
            <a:fld id="{A4ECA31D-72B7-45E4-AA11-AD5467962688}" type="slidenum">
              <a:rPr lang="en-US" sz="1300">
                <a:latin typeface="Arial" panose="020B0604020202020204" pitchFamily="34" charset="0"/>
              </a:rPr>
              <a:pPr/>
              <a:t>12</a:t>
            </a:fld>
            <a:endParaRPr lang="en-US" sz="1300">
              <a:latin typeface="Arial" panose="020B0604020202020204"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89244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200">
                <a:solidFill>
                  <a:schemeClr val="tx1"/>
                </a:solidFill>
                <a:latin typeface="EmbossedBlackWide" panose="020B0604020202020204"/>
                <a:ea typeface="ＭＳ Ｐゴシック" panose="020B0600070205080204" pitchFamily="34" charset="-128"/>
              </a:defRPr>
            </a:lvl1pPr>
            <a:lvl2pPr marL="37931725" indent="-37474525" defTabSz="966788">
              <a:defRPr sz="3200">
                <a:solidFill>
                  <a:schemeClr val="tx1"/>
                </a:solidFill>
                <a:latin typeface="EmbossedBlackWide" panose="020B0604020202020204"/>
                <a:ea typeface="ＭＳ Ｐゴシック" panose="020B0600070205080204" pitchFamily="34" charset="-128"/>
              </a:defRPr>
            </a:lvl2pPr>
            <a:lvl3pPr>
              <a:defRPr sz="3200">
                <a:solidFill>
                  <a:schemeClr val="tx1"/>
                </a:solidFill>
                <a:latin typeface="EmbossedBlackWide" panose="020B0604020202020204"/>
                <a:ea typeface="ＭＳ Ｐゴシック" panose="020B0600070205080204" pitchFamily="34" charset="-128"/>
              </a:defRPr>
            </a:lvl3pPr>
            <a:lvl4pPr>
              <a:defRPr sz="3200">
                <a:solidFill>
                  <a:schemeClr val="tx1"/>
                </a:solidFill>
                <a:latin typeface="EmbossedBlackWide" panose="020B0604020202020204"/>
                <a:ea typeface="ＭＳ Ｐゴシック" panose="020B0600070205080204" pitchFamily="34" charset="-128"/>
              </a:defRPr>
            </a:lvl4pPr>
            <a:lvl5pPr>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9pPr>
          </a:lstStyle>
          <a:p>
            <a:fld id="{A1A7E916-CC84-4523-81EC-EE642DD47BDD}" type="slidenum">
              <a:rPr lang="en-US" sz="1300">
                <a:latin typeface="Arial" panose="020B0604020202020204" pitchFamily="34" charset="0"/>
              </a:rPr>
              <a:pPr/>
              <a:t>13</a:t>
            </a:fld>
            <a:endParaRPr lang="en-US" sz="1300">
              <a:latin typeface="Arial" panose="020B0604020202020204"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67424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200">
                <a:solidFill>
                  <a:schemeClr val="tx1"/>
                </a:solidFill>
                <a:latin typeface="EmbossedBlackWide" panose="020B0604020202020204"/>
                <a:ea typeface="ＭＳ Ｐゴシック" panose="020B0600070205080204" pitchFamily="34" charset="-128"/>
              </a:defRPr>
            </a:lvl1pPr>
            <a:lvl2pPr marL="37931725" indent="-37474525" defTabSz="966788">
              <a:defRPr sz="3200">
                <a:solidFill>
                  <a:schemeClr val="tx1"/>
                </a:solidFill>
                <a:latin typeface="EmbossedBlackWide" panose="020B0604020202020204"/>
                <a:ea typeface="ＭＳ Ｐゴシック" panose="020B0600070205080204" pitchFamily="34" charset="-128"/>
              </a:defRPr>
            </a:lvl2pPr>
            <a:lvl3pPr>
              <a:defRPr sz="3200">
                <a:solidFill>
                  <a:schemeClr val="tx1"/>
                </a:solidFill>
                <a:latin typeface="EmbossedBlackWide" panose="020B0604020202020204"/>
                <a:ea typeface="ＭＳ Ｐゴシック" panose="020B0600070205080204" pitchFamily="34" charset="-128"/>
              </a:defRPr>
            </a:lvl3pPr>
            <a:lvl4pPr>
              <a:defRPr sz="3200">
                <a:solidFill>
                  <a:schemeClr val="tx1"/>
                </a:solidFill>
                <a:latin typeface="EmbossedBlackWide" panose="020B0604020202020204"/>
                <a:ea typeface="ＭＳ Ｐゴシック" panose="020B0600070205080204" pitchFamily="34" charset="-128"/>
              </a:defRPr>
            </a:lvl4pPr>
            <a:lvl5pPr>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9pPr>
          </a:lstStyle>
          <a:p>
            <a:fld id="{0318B27A-8D80-482A-B6F0-F7785FFA8525}" type="slidenum">
              <a:rPr lang="en-US" sz="1300">
                <a:latin typeface="Arial" panose="020B0604020202020204" pitchFamily="34" charset="0"/>
              </a:rPr>
              <a:pPr/>
              <a:t>14</a:t>
            </a:fld>
            <a:endParaRPr lang="en-US" sz="1300">
              <a:latin typeface="Arial" panose="020B0604020202020204"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04169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200">
                <a:solidFill>
                  <a:schemeClr val="tx1"/>
                </a:solidFill>
                <a:latin typeface="EmbossedBlackWide" panose="020B0604020202020204"/>
                <a:ea typeface="ＭＳ Ｐゴシック" panose="020B0600070205080204" pitchFamily="34" charset="-128"/>
              </a:defRPr>
            </a:lvl1pPr>
            <a:lvl2pPr marL="37931725" indent="-37474525" defTabSz="966788">
              <a:defRPr sz="3200">
                <a:solidFill>
                  <a:schemeClr val="tx1"/>
                </a:solidFill>
                <a:latin typeface="EmbossedBlackWide" panose="020B0604020202020204"/>
                <a:ea typeface="ＭＳ Ｐゴシック" panose="020B0600070205080204" pitchFamily="34" charset="-128"/>
              </a:defRPr>
            </a:lvl2pPr>
            <a:lvl3pPr>
              <a:defRPr sz="3200">
                <a:solidFill>
                  <a:schemeClr val="tx1"/>
                </a:solidFill>
                <a:latin typeface="EmbossedBlackWide" panose="020B0604020202020204"/>
                <a:ea typeface="ＭＳ Ｐゴシック" panose="020B0600070205080204" pitchFamily="34" charset="-128"/>
              </a:defRPr>
            </a:lvl3pPr>
            <a:lvl4pPr>
              <a:defRPr sz="3200">
                <a:solidFill>
                  <a:schemeClr val="tx1"/>
                </a:solidFill>
                <a:latin typeface="EmbossedBlackWide" panose="020B0604020202020204"/>
                <a:ea typeface="ＭＳ Ｐゴシック" panose="020B0600070205080204" pitchFamily="34" charset="-128"/>
              </a:defRPr>
            </a:lvl4pPr>
            <a:lvl5pPr>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9pPr>
          </a:lstStyle>
          <a:p>
            <a:fld id="{74F3CD64-568F-4888-898A-A81C260E4853}" type="slidenum">
              <a:rPr lang="en-US" sz="1300">
                <a:latin typeface="Arial" panose="020B0604020202020204" pitchFamily="34" charset="0"/>
              </a:rPr>
              <a:pPr/>
              <a:t>15</a:t>
            </a:fld>
            <a:endParaRPr lang="en-US" sz="1300">
              <a:latin typeface="Arial" panose="020B0604020202020204"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anose="020B0604020202020204" pitchFamily="34" charset="0"/>
                <a:ea typeface="ＭＳ Ｐゴシック" panose="020B0600070205080204" pitchFamily="34" charset="-128"/>
              </a:rPr>
              <a:t>This is an </a:t>
            </a:r>
            <a:r>
              <a:rPr lang="en-US" i="1" dirty="0" smtClean="0">
                <a:latin typeface="Arial" panose="020B0604020202020204" pitchFamily="34" charset="0"/>
                <a:ea typeface="ＭＳ Ｐゴシック" panose="020B0600070205080204" pitchFamily="34" charset="-128"/>
              </a:rPr>
              <a:t>empirical</a:t>
            </a:r>
            <a:r>
              <a:rPr lang="en-US" dirty="0" smtClean="0">
                <a:latin typeface="Arial" panose="020B0604020202020204" pitchFamily="34" charset="0"/>
                <a:ea typeface="ＭＳ Ｐゴシック" panose="020B0600070205080204" pitchFamily="34" charset="-128"/>
              </a:rPr>
              <a:t> relationship!</a:t>
            </a:r>
          </a:p>
        </p:txBody>
      </p:sp>
    </p:spTree>
    <p:extLst>
      <p:ext uri="{BB962C8B-B14F-4D97-AF65-F5344CB8AC3E}">
        <p14:creationId xmlns:p14="http://schemas.microsoft.com/office/powerpoint/2010/main" val="3998981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200">
                <a:solidFill>
                  <a:schemeClr val="tx1"/>
                </a:solidFill>
                <a:latin typeface="EmbossedBlackWide" panose="020B0604020202020204"/>
                <a:ea typeface="ＭＳ Ｐゴシック" panose="020B0600070205080204" pitchFamily="34" charset="-128"/>
              </a:defRPr>
            </a:lvl1pPr>
            <a:lvl2pPr marL="37931725" indent="-37474525" defTabSz="966788">
              <a:defRPr sz="3200">
                <a:solidFill>
                  <a:schemeClr val="tx1"/>
                </a:solidFill>
                <a:latin typeface="EmbossedBlackWide" panose="020B0604020202020204"/>
                <a:ea typeface="ＭＳ Ｐゴシック" panose="020B0600070205080204" pitchFamily="34" charset="-128"/>
              </a:defRPr>
            </a:lvl2pPr>
            <a:lvl3pPr>
              <a:defRPr sz="3200">
                <a:solidFill>
                  <a:schemeClr val="tx1"/>
                </a:solidFill>
                <a:latin typeface="EmbossedBlackWide" panose="020B0604020202020204"/>
                <a:ea typeface="ＭＳ Ｐゴシック" panose="020B0600070205080204" pitchFamily="34" charset="-128"/>
              </a:defRPr>
            </a:lvl3pPr>
            <a:lvl4pPr>
              <a:defRPr sz="3200">
                <a:solidFill>
                  <a:schemeClr val="tx1"/>
                </a:solidFill>
                <a:latin typeface="EmbossedBlackWide" panose="020B0604020202020204"/>
                <a:ea typeface="ＭＳ Ｐゴシック" panose="020B0600070205080204" pitchFamily="34" charset="-128"/>
              </a:defRPr>
            </a:lvl4pPr>
            <a:lvl5pPr>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9pPr>
          </a:lstStyle>
          <a:p>
            <a:fld id="{A5D2D113-72CE-4629-82BD-2588D290CB99}" type="slidenum">
              <a:rPr lang="en-US" sz="1300">
                <a:latin typeface="Arial" panose="020B0604020202020204" pitchFamily="34" charset="0"/>
              </a:rPr>
              <a:pPr/>
              <a:t>16</a:t>
            </a:fld>
            <a:endParaRPr lang="en-US" sz="1300">
              <a:latin typeface="Arial" panose="020B0604020202020204"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anose="020B0604020202020204" pitchFamily="34" charset="0"/>
                <a:ea typeface="ＭＳ Ｐゴシック" panose="020B0600070205080204" pitchFamily="34" charset="-128"/>
              </a:rPr>
              <a:t>Type Ia supernova are the result of a white dwarf collapse and detonation.</a:t>
            </a:r>
          </a:p>
          <a:p>
            <a:pPr eaLnBrk="1" hangingPunct="1"/>
            <a:r>
              <a:rPr lang="en-US" smtClean="0">
                <a:latin typeface="Arial" panose="020B0604020202020204" pitchFamily="34" charset="0"/>
                <a:ea typeface="ＭＳ Ｐゴシック" panose="020B0600070205080204" pitchFamily="34" charset="-128"/>
              </a:rPr>
              <a:t>A white dwarf in a binary system goes nova nova nova nova</a:t>
            </a:r>
          </a:p>
          <a:p>
            <a:pPr eaLnBrk="1" hangingPunct="1"/>
            <a:r>
              <a:rPr lang="en-US" smtClean="0">
                <a:latin typeface="Arial" panose="020B0604020202020204" pitchFamily="34" charset="0"/>
                <a:ea typeface="ＭＳ Ｐゴシック" panose="020B0600070205080204" pitchFamily="34" charset="-128"/>
              </a:rPr>
              <a:t>Each time a little more material is left behind until the Chandrasekhar limit is reached.</a:t>
            </a:r>
          </a:p>
          <a:p>
            <a:pPr eaLnBrk="1" hangingPunct="1"/>
            <a:r>
              <a:rPr lang="en-US" smtClean="0">
                <a:latin typeface="Arial" panose="020B0604020202020204" pitchFamily="34" charset="0"/>
                <a:ea typeface="ＭＳ Ｐゴシック" panose="020B0600070205080204" pitchFamily="34" charset="-128"/>
              </a:rPr>
              <a:t>And then KABOOM!</a:t>
            </a:r>
          </a:p>
          <a:p>
            <a:pPr eaLnBrk="1" hangingPunct="1"/>
            <a:endParaRPr lang="en-US" smtClean="0">
              <a:latin typeface="Arial" panose="020B0604020202020204" pitchFamily="34" charset="0"/>
              <a:ea typeface="ＭＳ Ｐゴシック" panose="020B0600070205080204" pitchFamily="34" charset="-128"/>
            </a:endParaRPr>
          </a:p>
          <a:p>
            <a:pPr eaLnBrk="1" hangingPunct="1"/>
            <a:r>
              <a:rPr lang="en-US" smtClean="0">
                <a:latin typeface="Arial" panose="020B0604020202020204" pitchFamily="34" charset="0"/>
                <a:ea typeface="ＭＳ Ｐゴシック" panose="020B0600070205080204" pitchFamily="34" charset="-128"/>
              </a:rPr>
              <a:t>The peak luminosity is the same for all Type Ia SN.</a:t>
            </a:r>
          </a:p>
          <a:p>
            <a:pPr eaLnBrk="1" hangingPunct="1"/>
            <a:r>
              <a:rPr lang="en-US" smtClean="0">
                <a:latin typeface="Arial" panose="020B0604020202020204" pitchFamily="34" charset="0"/>
                <a:ea typeface="ＭＳ Ｐゴシック" panose="020B0600070205080204" pitchFamily="34" charset="-128"/>
              </a:rPr>
              <a:t>They are 500 times brighter than Cepheids</a:t>
            </a:r>
          </a:p>
          <a:p>
            <a:pPr eaLnBrk="1" hangingPunct="1"/>
            <a:r>
              <a:rPr lang="en-US" smtClean="0">
                <a:latin typeface="Arial" panose="020B0604020202020204" pitchFamily="34" charset="0"/>
                <a:ea typeface="ＭＳ Ｐゴシック" panose="020B0600070205080204" pitchFamily="34" charset="-128"/>
              </a:rPr>
              <a:t>Have to catch one as it’s happening.</a:t>
            </a:r>
          </a:p>
          <a:p>
            <a:pPr eaLnBrk="1" hangingPunct="1"/>
            <a:endParaRPr lang="en-US" smtClean="0">
              <a:latin typeface="Arial" panose="020B0604020202020204" pitchFamily="34" charset="0"/>
              <a:ea typeface="ＭＳ Ｐゴシック" panose="020B0600070205080204" pitchFamily="34" charset="-128"/>
            </a:endParaRPr>
          </a:p>
          <a:p>
            <a:endParaRPr 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35004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200">
                <a:solidFill>
                  <a:schemeClr val="tx1"/>
                </a:solidFill>
                <a:latin typeface="EmbossedBlackWide" panose="020B0604020202020204"/>
                <a:ea typeface="ＭＳ Ｐゴシック" panose="020B0600070205080204" pitchFamily="34" charset="-128"/>
              </a:defRPr>
            </a:lvl1pPr>
            <a:lvl2pPr marL="37931725" indent="-37474525" defTabSz="966788">
              <a:defRPr sz="3200">
                <a:solidFill>
                  <a:schemeClr val="tx1"/>
                </a:solidFill>
                <a:latin typeface="EmbossedBlackWide" panose="020B0604020202020204"/>
                <a:ea typeface="ＭＳ Ｐゴシック" panose="020B0600070205080204" pitchFamily="34" charset="-128"/>
              </a:defRPr>
            </a:lvl2pPr>
            <a:lvl3pPr>
              <a:defRPr sz="3200">
                <a:solidFill>
                  <a:schemeClr val="tx1"/>
                </a:solidFill>
                <a:latin typeface="EmbossedBlackWide" panose="020B0604020202020204"/>
                <a:ea typeface="ＭＳ Ｐゴシック" panose="020B0600070205080204" pitchFamily="34" charset="-128"/>
              </a:defRPr>
            </a:lvl3pPr>
            <a:lvl4pPr>
              <a:defRPr sz="3200">
                <a:solidFill>
                  <a:schemeClr val="tx1"/>
                </a:solidFill>
                <a:latin typeface="EmbossedBlackWide" panose="020B0604020202020204"/>
                <a:ea typeface="ＭＳ Ｐゴシック" panose="020B0600070205080204" pitchFamily="34" charset="-128"/>
              </a:defRPr>
            </a:lvl4pPr>
            <a:lvl5pPr>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9pPr>
          </a:lstStyle>
          <a:p>
            <a:fld id="{595E6BA1-FF8E-4D9E-A04D-D1F280ED1BB6}" type="slidenum">
              <a:rPr lang="en-US" sz="1300">
                <a:latin typeface="Arial" panose="020B0604020202020204" pitchFamily="34" charset="0"/>
              </a:rPr>
              <a:pPr/>
              <a:t>17</a:t>
            </a:fld>
            <a:endParaRPr lang="en-US" sz="1300">
              <a:latin typeface="Arial" panose="020B0604020202020204"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5004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4400" b="1">
                <a:solidFill>
                  <a:schemeClr val="tx1"/>
                </a:solidFill>
                <a:latin typeface="EmbossedBlackWide" panose="020B0604020202020204"/>
                <a:ea typeface="ＭＳ Ｐゴシック" panose="020B0600070205080204" pitchFamily="34" charset="-128"/>
              </a:defRPr>
            </a:lvl1pPr>
            <a:lvl2pPr marL="37931725" indent="-37474525" defTabSz="966788">
              <a:defRPr sz="4400" b="1">
                <a:solidFill>
                  <a:schemeClr val="tx1"/>
                </a:solidFill>
                <a:latin typeface="EmbossedBlackWide" panose="020B0604020202020204"/>
                <a:ea typeface="ＭＳ Ｐゴシック" panose="020B0600070205080204" pitchFamily="34" charset="-128"/>
              </a:defRPr>
            </a:lvl2pPr>
            <a:lvl3pPr>
              <a:defRPr sz="4400" b="1">
                <a:solidFill>
                  <a:schemeClr val="tx1"/>
                </a:solidFill>
                <a:latin typeface="EmbossedBlackWide" panose="020B0604020202020204"/>
                <a:ea typeface="ＭＳ Ｐゴシック" panose="020B0600070205080204" pitchFamily="34" charset="-128"/>
              </a:defRPr>
            </a:lvl3pPr>
            <a:lvl4pPr>
              <a:defRPr sz="4400" b="1">
                <a:solidFill>
                  <a:schemeClr val="tx1"/>
                </a:solidFill>
                <a:latin typeface="EmbossedBlackWide" panose="020B0604020202020204"/>
                <a:ea typeface="ＭＳ Ｐゴシック" panose="020B0600070205080204" pitchFamily="34" charset="-128"/>
              </a:defRPr>
            </a:lvl4pPr>
            <a:lvl5pPr>
              <a:defRPr sz="4400" b="1">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4400" b="1">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4400" b="1">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4400" b="1">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4400" b="1">
                <a:solidFill>
                  <a:schemeClr val="tx1"/>
                </a:solidFill>
                <a:latin typeface="EmbossedBlackWide" panose="020B0604020202020204"/>
                <a:ea typeface="ＭＳ Ｐゴシック" panose="020B0600070205080204" pitchFamily="34" charset="-128"/>
              </a:defRPr>
            </a:lvl9pPr>
          </a:lstStyle>
          <a:p>
            <a:fld id="{7AA1AD51-3734-4E9D-8D5D-2C23AF2C6141}" type="slidenum">
              <a:rPr lang="en-US" sz="1300" b="0">
                <a:latin typeface="Arial" panose="020B0604020202020204" pitchFamily="34" charset="0"/>
              </a:rPr>
              <a:pPr/>
              <a:t>18</a:t>
            </a:fld>
            <a:endParaRPr lang="en-US" sz="1300" b="0">
              <a:latin typeface="Arial" panose="020B0604020202020204"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anose="020B0604020202020204" pitchFamily="34" charset="0"/>
                <a:ea typeface="ＭＳ Ｐゴシック" panose="020B0600070205080204" pitchFamily="34" charset="-128"/>
              </a:rPr>
              <a:t>After determining that the distance to M31 (Andromeda) is about 3 million light years, Edwin Hubble went on to survey many other galaxies.</a:t>
            </a:r>
          </a:p>
          <a:p>
            <a:pPr eaLnBrk="1" hangingPunct="1"/>
            <a:endParaRPr lang="en-US" smtClean="0">
              <a:latin typeface="Arial" panose="020B0604020202020204" pitchFamily="34" charset="0"/>
              <a:ea typeface="ＭＳ Ｐゴシック" panose="020B0600070205080204" pitchFamily="34" charset="-128"/>
            </a:endParaRPr>
          </a:p>
          <a:p>
            <a:pPr eaLnBrk="1" hangingPunct="1"/>
            <a:r>
              <a:rPr lang="en-US" smtClean="0">
                <a:latin typeface="Arial" panose="020B0604020202020204" pitchFamily="34" charset="0"/>
                <a:ea typeface="ＭＳ Ｐゴシック" panose="020B0600070205080204" pitchFamily="34" charset="-128"/>
              </a:rPr>
              <a:t>Hubble noticed that all of the galaxies he was measuring were red shifted…</a:t>
            </a:r>
          </a:p>
          <a:p>
            <a:pPr eaLnBrk="1" hangingPunct="1"/>
            <a:r>
              <a:rPr lang="en-US" smtClean="0">
                <a:latin typeface="Arial" panose="020B0604020202020204" pitchFamily="34" charset="0"/>
                <a:ea typeface="ＭＳ Ｐゴシック" panose="020B0600070205080204" pitchFamily="34" charset="-128"/>
              </a:rPr>
              <a:t>In fact there was a correlation between distance and recessional velocity.</a:t>
            </a:r>
          </a:p>
          <a:p>
            <a:pPr eaLnBrk="1" hangingPunct="1"/>
            <a:r>
              <a:rPr lang="en-US" smtClean="0">
                <a:latin typeface="Arial" panose="020B0604020202020204" pitchFamily="34" charset="0"/>
                <a:ea typeface="ＭＳ Ｐゴシック" panose="020B0600070205080204" pitchFamily="34" charset="-128"/>
              </a:rPr>
              <a:t>More distant galaxies were moving away FASTER than nearby galaxies.</a:t>
            </a:r>
          </a:p>
          <a:p>
            <a:pPr eaLnBrk="1" hangingPunct="1"/>
            <a:endParaRPr lang="en-US" smtClean="0">
              <a:latin typeface="Arial" panose="020B0604020202020204" pitchFamily="34" charset="0"/>
              <a:ea typeface="ＭＳ Ｐゴシック" panose="020B0600070205080204" pitchFamily="34" charset="-128"/>
            </a:endParaRPr>
          </a:p>
          <a:p>
            <a:pPr eaLnBrk="1" hangingPunct="1"/>
            <a:r>
              <a:rPr lang="en-US" smtClean="0">
                <a:latin typeface="Arial" panose="020B0604020202020204" pitchFamily="34" charset="0"/>
                <a:ea typeface="ＭＳ Ｐゴシック" panose="020B0600070205080204" pitchFamily="34" charset="-128"/>
              </a:rPr>
              <a:t>This relationship is called Hubble’s Law.</a:t>
            </a:r>
          </a:p>
          <a:p>
            <a:pPr eaLnBrk="1" hangingPunct="1"/>
            <a:r>
              <a:rPr lang="en-US" smtClean="0">
                <a:latin typeface="Arial" panose="020B0604020202020204" pitchFamily="34" charset="0"/>
                <a:ea typeface="ＭＳ Ｐゴシック" panose="020B0600070205080204" pitchFamily="34" charset="-128"/>
              </a:rPr>
              <a:t>The slope of the line (H</a:t>
            </a:r>
            <a:r>
              <a:rPr lang="en-US" baseline="-25000" smtClean="0">
                <a:latin typeface="Arial" panose="020B0604020202020204" pitchFamily="34" charset="0"/>
                <a:ea typeface="ＭＳ Ｐゴシック" panose="020B0600070205080204" pitchFamily="34" charset="-128"/>
              </a:rPr>
              <a:t>0</a:t>
            </a:r>
            <a:r>
              <a:rPr lang="en-US" smtClean="0">
                <a:latin typeface="Arial" panose="020B0604020202020204" pitchFamily="34" charset="0"/>
                <a:ea typeface="ＭＳ Ｐゴシック" panose="020B0600070205080204" pitchFamily="34" charset="-128"/>
              </a:rPr>
              <a:t>) is Hubble’s Constant.</a:t>
            </a:r>
          </a:p>
        </p:txBody>
      </p:sp>
    </p:spTree>
    <p:extLst>
      <p:ext uri="{BB962C8B-B14F-4D97-AF65-F5344CB8AC3E}">
        <p14:creationId xmlns:p14="http://schemas.microsoft.com/office/powerpoint/2010/main" val="238770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4400" b="1">
                <a:solidFill>
                  <a:schemeClr val="tx1"/>
                </a:solidFill>
                <a:latin typeface="EmbossedBlackWide" panose="020B0604020202020204"/>
                <a:ea typeface="ＭＳ Ｐゴシック" panose="020B0600070205080204" pitchFamily="34" charset="-128"/>
              </a:defRPr>
            </a:lvl1pPr>
            <a:lvl2pPr marL="37931725" indent="-37474525" defTabSz="966788">
              <a:defRPr sz="4400" b="1">
                <a:solidFill>
                  <a:schemeClr val="tx1"/>
                </a:solidFill>
                <a:latin typeface="EmbossedBlackWide" panose="020B0604020202020204"/>
                <a:ea typeface="ＭＳ Ｐゴシック" panose="020B0600070205080204" pitchFamily="34" charset="-128"/>
              </a:defRPr>
            </a:lvl2pPr>
            <a:lvl3pPr>
              <a:defRPr sz="4400" b="1">
                <a:solidFill>
                  <a:schemeClr val="tx1"/>
                </a:solidFill>
                <a:latin typeface="EmbossedBlackWide" panose="020B0604020202020204"/>
                <a:ea typeface="ＭＳ Ｐゴシック" panose="020B0600070205080204" pitchFamily="34" charset="-128"/>
              </a:defRPr>
            </a:lvl3pPr>
            <a:lvl4pPr>
              <a:defRPr sz="4400" b="1">
                <a:solidFill>
                  <a:schemeClr val="tx1"/>
                </a:solidFill>
                <a:latin typeface="EmbossedBlackWide" panose="020B0604020202020204"/>
                <a:ea typeface="ＭＳ Ｐゴシック" panose="020B0600070205080204" pitchFamily="34" charset="-128"/>
              </a:defRPr>
            </a:lvl4pPr>
            <a:lvl5pPr>
              <a:defRPr sz="4400" b="1">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4400" b="1">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4400" b="1">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4400" b="1">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4400" b="1">
                <a:solidFill>
                  <a:schemeClr val="tx1"/>
                </a:solidFill>
                <a:latin typeface="EmbossedBlackWide" panose="020B0604020202020204"/>
                <a:ea typeface="ＭＳ Ｐゴシック" panose="020B0600070205080204" pitchFamily="34" charset="-128"/>
              </a:defRPr>
            </a:lvl9pPr>
          </a:lstStyle>
          <a:p>
            <a:fld id="{7A2966C8-3EC2-416D-9637-691E74A95378}" type="slidenum">
              <a:rPr lang="en-US" sz="1300" b="0">
                <a:latin typeface="Arial" panose="020B0604020202020204" pitchFamily="34" charset="0"/>
              </a:rPr>
              <a:pPr/>
              <a:t>19</a:t>
            </a:fld>
            <a:endParaRPr lang="en-US" sz="1300" b="0">
              <a:latin typeface="Arial" panose="020B0604020202020204"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anose="020B0604020202020204" pitchFamily="34" charset="0"/>
                <a:ea typeface="ＭＳ Ｐゴシック" panose="020B0600070205080204" pitchFamily="34" charset="-128"/>
              </a:rPr>
              <a:t>ANIMATED</a:t>
            </a:r>
            <a:r>
              <a:rPr lang="en-US" baseline="0" dirty="0" smtClean="0">
                <a:latin typeface="Arial" panose="020B0604020202020204" pitchFamily="34" charset="0"/>
                <a:ea typeface="ＭＳ Ｐゴシック" panose="020B0600070205080204" pitchFamily="34" charset="-128"/>
              </a:rPr>
              <a:t> GIF WAIT FOR IT TO PLAY</a:t>
            </a:r>
          </a:p>
          <a:p>
            <a:pPr eaLnBrk="1" hangingPunct="1"/>
            <a:endParaRPr lang="en-US" dirty="0" smtClean="0">
              <a:latin typeface="Arial" panose="020B0604020202020204" pitchFamily="34" charset="0"/>
              <a:ea typeface="ＭＳ Ｐゴシック" panose="020B0600070205080204" pitchFamily="34" charset="-128"/>
            </a:endParaRPr>
          </a:p>
          <a:p>
            <a:pPr eaLnBrk="1" hangingPunct="1"/>
            <a:r>
              <a:rPr lang="en-US" dirty="0" smtClean="0">
                <a:latin typeface="Arial" panose="020B0604020202020204" pitchFamily="34" charset="0"/>
                <a:ea typeface="ＭＳ Ｐゴシック" panose="020B0600070205080204" pitchFamily="34" charset="-128"/>
              </a:rPr>
              <a:t>Hubble observed that all galaxies have red shift.  </a:t>
            </a:r>
          </a:p>
          <a:p>
            <a:pPr eaLnBrk="1" hangingPunct="1"/>
            <a:r>
              <a:rPr lang="en-US" dirty="0" smtClean="0">
                <a:latin typeface="Arial" panose="020B0604020202020204" pitchFamily="34" charset="0"/>
                <a:ea typeface="ＭＳ Ｐゴシック" panose="020B0600070205080204" pitchFamily="34" charset="-128"/>
              </a:rPr>
              <a:t>More distant galaxies have larger red shifts.</a:t>
            </a:r>
          </a:p>
          <a:p>
            <a:pPr eaLnBrk="1" hangingPunct="1"/>
            <a:r>
              <a:rPr lang="en-US" dirty="0" smtClean="0">
                <a:latin typeface="Arial" panose="020B0604020202020204" pitchFamily="34" charset="0"/>
                <a:ea typeface="ＭＳ Ｐゴシック" panose="020B0600070205080204" pitchFamily="34" charset="-128"/>
              </a:rPr>
              <a:t>Like raisins in a cake, the cake stuff expands and the space between raisins gets larger.</a:t>
            </a:r>
          </a:p>
          <a:p>
            <a:pPr eaLnBrk="1" hangingPunct="1"/>
            <a:endParaRPr lang="en-US" dirty="0" smtClean="0">
              <a:latin typeface="Arial" panose="020B0604020202020204" pitchFamily="34" charset="0"/>
              <a:ea typeface="ＭＳ Ｐゴシック" panose="020B0600070205080204" pitchFamily="34" charset="-128"/>
            </a:endParaRPr>
          </a:p>
          <a:p>
            <a:pPr eaLnBrk="1" hangingPunct="1"/>
            <a:r>
              <a:rPr lang="en-US" dirty="0" smtClean="0">
                <a:latin typeface="Arial" panose="020B0604020202020204" pitchFamily="34" charset="0"/>
                <a:ea typeface="ＭＳ Ｐゴシック" panose="020B0600070205080204" pitchFamily="34" charset="-128"/>
              </a:rPr>
              <a:t>Hubble’s Law arises naturally from a uniformly expanding universe.  (uniform</a:t>
            </a:r>
            <a:r>
              <a:rPr lang="en-US" baseline="0" dirty="0" smtClean="0">
                <a:latin typeface="Arial" panose="020B0604020202020204" pitchFamily="34" charset="0"/>
                <a:ea typeface="ＭＳ Ｐゴシック" panose="020B0600070205080204" pitchFamily="34" charset="-128"/>
              </a:rPr>
              <a:t> means that the expansion appears to be the </a:t>
            </a:r>
            <a:r>
              <a:rPr lang="en-US" i="1" baseline="0" dirty="0" smtClean="0">
                <a:latin typeface="Arial" panose="020B0604020202020204" pitchFamily="34" charset="0"/>
                <a:ea typeface="ＭＳ Ｐゴシック" panose="020B0600070205080204" pitchFamily="34" charset="-128"/>
              </a:rPr>
              <a:t>same</a:t>
            </a:r>
            <a:r>
              <a:rPr lang="en-US" baseline="0" dirty="0" smtClean="0">
                <a:latin typeface="Arial" panose="020B0604020202020204" pitchFamily="34" charset="0"/>
                <a:ea typeface="ＭＳ Ｐゴシック" panose="020B0600070205080204" pitchFamily="34" charset="-128"/>
              </a:rPr>
              <a:t> everywhere!)</a:t>
            </a:r>
            <a:endParaRPr lang="en-US" dirty="0" smtClean="0">
              <a:latin typeface="Arial" panose="020B0604020202020204" pitchFamily="34" charset="0"/>
              <a:ea typeface="ＭＳ Ｐゴシック" panose="020B0600070205080204" pitchFamily="34" charset="-128"/>
            </a:endParaRPr>
          </a:p>
          <a:p>
            <a:pPr eaLnBrk="1" hangingPunct="1"/>
            <a:endParaRPr lang="en-US" dirty="0" smtClean="0">
              <a:latin typeface="Arial" panose="020B0604020202020204" pitchFamily="34" charset="0"/>
              <a:ea typeface="ＭＳ Ｐゴシック" panose="020B0600070205080204" pitchFamily="34" charset="-128"/>
            </a:endParaRPr>
          </a:p>
          <a:p>
            <a:pPr eaLnBrk="1" hangingPunct="1"/>
            <a:r>
              <a:rPr lang="en-US" dirty="0" smtClean="0">
                <a:latin typeface="Arial" panose="020B0604020202020204" pitchFamily="34" charset="0"/>
                <a:ea typeface="ＭＳ Ｐゴシック" panose="020B0600070205080204" pitchFamily="34" charset="-128"/>
              </a:rPr>
              <a:t>Einstein was very embarrassed when Hubble demonstrated that the universe is expanding.</a:t>
            </a:r>
          </a:p>
          <a:p>
            <a:pPr eaLnBrk="1" hangingPunct="1"/>
            <a:r>
              <a:rPr lang="en-US" dirty="0" smtClean="0">
                <a:latin typeface="Arial" panose="020B0604020202020204" pitchFamily="34" charset="0"/>
                <a:ea typeface="ＭＳ Ｐゴシック" panose="020B0600070205080204" pitchFamily="34" charset="-128"/>
              </a:rPr>
              <a:t>He called the cosmological constant his greatest folly.</a:t>
            </a:r>
          </a:p>
          <a:p>
            <a:pPr eaLnBrk="1" hangingPunct="1"/>
            <a:endParaRPr 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76438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Georgia" panose="02040502050405020303" pitchFamily="18" charset="0"/>
              </a:defRPr>
            </a:lvl1pPr>
            <a:lvl2pPr marL="742950" indent="-285750" defTabSz="966788">
              <a:defRPr sz="2400">
                <a:solidFill>
                  <a:schemeClr val="tx1"/>
                </a:solidFill>
                <a:latin typeface="Georgia" panose="02040502050405020303" pitchFamily="18" charset="0"/>
              </a:defRPr>
            </a:lvl2pPr>
            <a:lvl3pPr marL="1143000" indent="-228600" defTabSz="966788">
              <a:defRPr sz="2400">
                <a:solidFill>
                  <a:schemeClr val="tx1"/>
                </a:solidFill>
                <a:latin typeface="Georgia" panose="02040502050405020303" pitchFamily="18" charset="0"/>
              </a:defRPr>
            </a:lvl3pPr>
            <a:lvl4pPr marL="1600200" indent="-228600" defTabSz="966788">
              <a:defRPr sz="2400">
                <a:solidFill>
                  <a:schemeClr val="tx1"/>
                </a:solidFill>
                <a:latin typeface="Georgia" panose="02040502050405020303" pitchFamily="18" charset="0"/>
              </a:defRPr>
            </a:lvl4pPr>
            <a:lvl5pPr marL="2057400" indent="-228600" defTabSz="966788">
              <a:defRPr sz="2400">
                <a:solidFill>
                  <a:schemeClr val="tx1"/>
                </a:solidFill>
                <a:latin typeface="Georgia" panose="02040502050405020303" pitchFamily="18" charset="0"/>
              </a:defRPr>
            </a:lvl5pPr>
            <a:lvl6pPr marL="2514600" indent="-228600" algn="ctr" defTabSz="966788" eaLnBrk="0" fontAlgn="base" hangingPunct="0">
              <a:spcBef>
                <a:spcPct val="0"/>
              </a:spcBef>
              <a:spcAft>
                <a:spcPct val="0"/>
              </a:spcAft>
              <a:defRPr sz="2400">
                <a:solidFill>
                  <a:schemeClr val="tx1"/>
                </a:solidFill>
                <a:latin typeface="Georgia" panose="02040502050405020303" pitchFamily="18" charset="0"/>
              </a:defRPr>
            </a:lvl6pPr>
            <a:lvl7pPr marL="2971800" indent="-228600" algn="ctr" defTabSz="966788" eaLnBrk="0" fontAlgn="base" hangingPunct="0">
              <a:spcBef>
                <a:spcPct val="0"/>
              </a:spcBef>
              <a:spcAft>
                <a:spcPct val="0"/>
              </a:spcAft>
              <a:defRPr sz="2400">
                <a:solidFill>
                  <a:schemeClr val="tx1"/>
                </a:solidFill>
                <a:latin typeface="Georgia" panose="02040502050405020303" pitchFamily="18" charset="0"/>
              </a:defRPr>
            </a:lvl7pPr>
            <a:lvl8pPr marL="3429000" indent="-228600" algn="ctr" defTabSz="966788" eaLnBrk="0" fontAlgn="base" hangingPunct="0">
              <a:spcBef>
                <a:spcPct val="0"/>
              </a:spcBef>
              <a:spcAft>
                <a:spcPct val="0"/>
              </a:spcAft>
              <a:defRPr sz="2400">
                <a:solidFill>
                  <a:schemeClr val="tx1"/>
                </a:solidFill>
                <a:latin typeface="Georgia" panose="02040502050405020303" pitchFamily="18" charset="0"/>
              </a:defRPr>
            </a:lvl8pPr>
            <a:lvl9pPr marL="3886200" indent="-228600" algn="ctr" defTabSz="966788" eaLnBrk="0" fontAlgn="base" hangingPunct="0">
              <a:spcBef>
                <a:spcPct val="0"/>
              </a:spcBef>
              <a:spcAft>
                <a:spcPct val="0"/>
              </a:spcAft>
              <a:defRPr sz="2400">
                <a:solidFill>
                  <a:schemeClr val="tx1"/>
                </a:solidFill>
                <a:latin typeface="Georgia" panose="02040502050405020303" pitchFamily="18" charset="0"/>
              </a:defRPr>
            </a:lvl9pPr>
          </a:lstStyle>
          <a:p>
            <a:fld id="{3765FF12-06DE-4E54-923D-C22BB6CAC9FF}" type="slidenum">
              <a:rPr lang="en-US" sz="1300">
                <a:solidFill>
                  <a:srgbClr val="000000"/>
                </a:solidFill>
                <a:latin typeface="Arial" panose="020B0604020202020204" pitchFamily="34" charset="0"/>
              </a:rPr>
              <a:pPr/>
              <a:t>2</a:t>
            </a:fld>
            <a:endParaRPr lang="en-US" sz="1300">
              <a:solidFill>
                <a:srgbClr val="000000"/>
              </a:solidFill>
              <a:latin typeface="Arial" panose="020B0604020202020204"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anose="020B0604020202020204" pitchFamily="34" charset="0"/>
              </a:rPr>
              <a:t>We bounce radar signals off of Venus to measure our precise distance from it.</a:t>
            </a:r>
          </a:p>
          <a:p>
            <a:pPr eaLnBrk="1" hangingPunct="1"/>
            <a:endParaRPr lang="en-US" dirty="0" smtClean="0">
              <a:latin typeface="Arial" panose="020B0604020202020204" pitchFamily="34" charset="0"/>
            </a:endParaRPr>
          </a:p>
          <a:p>
            <a:pPr eaLnBrk="1" hangingPunct="1"/>
            <a:r>
              <a:rPr lang="en-US" dirty="0" smtClean="0">
                <a:latin typeface="Arial" panose="020B0604020202020204" pitchFamily="34" charset="0"/>
              </a:rPr>
              <a:t>Remember </a:t>
            </a:r>
            <a:r>
              <a:rPr lang="en-US" dirty="0" err="1" smtClean="0">
                <a:latin typeface="Arial" panose="020B0604020202020204" pitchFamily="34" charset="0"/>
              </a:rPr>
              <a:t>Kepler’s</a:t>
            </a:r>
            <a:r>
              <a:rPr lang="en-US" dirty="0" smtClean="0">
                <a:latin typeface="Arial" panose="020B0604020202020204" pitchFamily="34" charset="0"/>
              </a:rPr>
              <a:t> Laws?</a:t>
            </a:r>
          </a:p>
          <a:p>
            <a:pPr eaLnBrk="1" hangingPunct="1"/>
            <a:r>
              <a:rPr lang="en-US" dirty="0" smtClean="0">
                <a:latin typeface="Arial" panose="020B0604020202020204" pitchFamily="34" charset="0"/>
              </a:rPr>
              <a:t>	The third law relates orbital period to distance.</a:t>
            </a:r>
          </a:p>
          <a:p>
            <a:pPr eaLnBrk="1" hangingPunct="1"/>
            <a:r>
              <a:rPr lang="en-US" dirty="0" smtClean="0">
                <a:latin typeface="Arial" panose="020B0604020202020204" pitchFamily="34" charset="0"/>
              </a:rPr>
              <a:t>	So, we have distances in terms of the AU, or the average Earth/Sun distance.</a:t>
            </a:r>
          </a:p>
          <a:p>
            <a:pPr eaLnBrk="1" hangingPunct="1"/>
            <a:endParaRPr lang="en-US" dirty="0" smtClean="0">
              <a:latin typeface="Arial" panose="020B0604020202020204" pitchFamily="34" charset="0"/>
            </a:endParaRPr>
          </a:p>
          <a:p>
            <a:pPr eaLnBrk="1" hangingPunct="1"/>
            <a:r>
              <a:rPr lang="en-US" dirty="0" smtClean="0">
                <a:latin typeface="Arial" panose="020B0604020202020204" pitchFamily="34" charset="0"/>
              </a:rPr>
              <a:t>	Once we know the distance between us and one other planet, we can calculate </a:t>
            </a:r>
          </a:p>
          <a:p>
            <a:pPr eaLnBrk="1" hangingPunct="1"/>
            <a:r>
              <a:rPr lang="en-US" dirty="0" smtClean="0">
                <a:latin typeface="Arial" panose="020B0604020202020204" pitchFamily="34" charset="0"/>
              </a:rPr>
              <a:t>	the exact value of the AU and get the distance to the Sun</a:t>
            </a:r>
          </a:p>
          <a:p>
            <a:pPr eaLnBrk="1" hangingPunct="1"/>
            <a:endParaRPr lang="en-US" dirty="0" smtClean="0">
              <a:latin typeface="Arial" panose="020B0604020202020204" pitchFamily="34" charset="0"/>
            </a:endParaRPr>
          </a:p>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3395393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200">
                <a:solidFill>
                  <a:schemeClr val="tx1"/>
                </a:solidFill>
                <a:latin typeface="EmbossedBlackWide" panose="020B0604020202020204"/>
                <a:ea typeface="ＭＳ Ｐゴシック" panose="020B0600070205080204" pitchFamily="34" charset="-128"/>
              </a:defRPr>
            </a:lvl1pPr>
            <a:lvl2pPr marL="37931725" indent="-37474525" defTabSz="966788">
              <a:defRPr sz="3200">
                <a:solidFill>
                  <a:schemeClr val="tx1"/>
                </a:solidFill>
                <a:latin typeface="EmbossedBlackWide" panose="020B0604020202020204"/>
                <a:ea typeface="ＭＳ Ｐゴシック" panose="020B0600070205080204" pitchFamily="34" charset="-128"/>
              </a:defRPr>
            </a:lvl2pPr>
            <a:lvl3pPr>
              <a:defRPr sz="3200">
                <a:solidFill>
                  <a:schemeClr val="tx1"/>
                </a:solidFill>
                <a:latin typeface="EmbossedBlackWide" panose="020B0604020202020204"/>
                <a:ea typeface="ＭＳ Ｐゴシック" panose="020B0600070205080204" pitchFamily="34" charset="-128"/>
              </a:defRPr>
            </a:lvl3pPr>
            <a:lvl4pPr>
              <a:defRPr sz="3200">
                <a:solidFill>
                  <a:schemeClr val="tx1"/>
                </a:solidFill>
                <a:latin typeface="EmbossedBlackWide" panose="020B0604020202020204"/>
                <a:ea typeface="ＭＳ Ｐゴシック" panose="020B0600070205080204" pitchFamily="34" charset="-128"/>
              </a:defRPr>
            </a:lvl4pPr>
            <a:lvl5pPr>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9pPr>
          </a:lstStyle>
          <a:p>
            <a:fld id="{F6DFBA29-5C4E-4072-8F3A-0D2DA38D94C2}" type="slidenum">
              <a:rPr lang="en-US" sz="1300">
                <a:latin typeface="Arial" panose="020B0604020202020204" pitchFamily="34" charset="0"/>
              </a:rPr>
              <a:pPr/>
              <a:t>20</a:t>
            </a:fld>
            <a:endParaRPr lang="en-US" sz="1300">
              <a:latin typeface="Arial" panose="020B0604020202020204"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anose="020B0604020202020204" pitchFamily="34" charset="0"/>
                <a:ea typeface="ＭＳ Ｐゴシック" panose="020B0600070205080204" pitchFamily="34" charset="-128"/>
              </a:rPr>
              <a:t>Hubble, after his success with M31, was measuring distances to a whole bunch of galaxies.</a:t>
            </a:r>
          </a:p>
          <a:p>
            <a:pPr eaLnBrk="1" hangingPunct="1"/>
            <a:r>
              <a:rPr lang="en-US" dirty="0" smtClean="0">
                <a:latin typeface="Arial" panose="020B0604020202020204" pitchFamily="34" charset="0"/>
                <a:ea typeface="ＭＳ Ｐゴシック" panose="020B0600070205080204" pitchFamily="34" charset="-128"/>
              </a:rPr>
              <a:t>He noticed something peculiar.  The more distant a galaxy is, the more it is red shifted.</a:t>
            </a:r>
          </a:p>
          <a:p>
            <a:pPr eaLnBrk="1" hangingPunct="1"/>
            <a:r>
              <a:rPr lang="en-US" dirty="0" smtClean="0">
                <a:latin typeface="Arial" panose="020B0604020202020204" pitchFamily="34" charset="0"/>
                <a:ea typeface="ＭＳ Ｐゴシック" panose="020B0600070205080204" pitchFamily="34" charset="-128"/>
              </a:rPr>
              <a:t>In fact, there is a linear relationship between velocity and distance.</a:t>
            </a:r>
          </a:p>
          <a:p>
            <a:pPr eaLnBrk="1" hangingPunct="1"/>
            <a:r>
              <a:rPr lang="en-US" dirty="0" smtClean="0">
                <a:latin typeface="Arial" panose="020B0604020202020204" pitchFamily="34" charset="0"/>
                <a:ea typeface="ＭＳ Ｐゴシック" panose="020B0600070205080204" pitchFamily="34" charset="-128"/>
              </a:rPr>
              <a:t>The slope of the line is H</a:t>
            </a:r>
            <a:r>
              <a:rPr lang="en-US" baseline="-25000" dirty="0" smtClean="0">
                <a:latin typeface="Arial" panose="020B0604020202020204" pitchFamily="34" charset="0"/>
                <a:ea typeface="ＭＳ Ｐゴシック" panose="020B0600070205080204" pitchFamily="34" charset="-128"/>
              </a:rPr>
              <a:t>0</a:t>
            </a:r>
            <a:r>
              <a:rPr lang="en-US" dirty="0" smtClean="0">
                <a:latin typeface="Arial" panose="020B0604020202020204" pitchFamily="34" charset="0"/>
                <a:ea typeface="ＭＳ Ｐゴシック" panose="020B0600070205080204" pitchFamily="34" charset="-128"/>
              </a:rPr>
              <a:t>. </a:t>
            </a:r>
            <a:r>
              <a:rPr lang="en-US" sz="1200" b="0" dirty="0" smtClean="0">
                <a:solidFill>
                  <a:srgbClr val="FFFFFF"/>
                </a:solidFill>
                <a:ea typeface="ＭＳ Ｐゴシック" panose="020B0600070205080204" pitchFamily="34" charset="-128"/>
              </a:rPr>
              <a:t>The measurements of </a:t>
            </a:r>
            <a:r>
              <a:rPr lang="en-US" dirty="0" smtClean="0">
                <a:latin typeface="Arial" panose="020B0604020202020204" pitchFamily="34" charset="0"/>
                <a:ea typeface="ＭＳ Ｐゴシック" panose="020B0600070205080204" pitchFamily="34" charset="-128"/>
              </a:rPr>
              <a:t>H</a:t>
            </a:r>
            <a:r>
              <a:rPr lang="en-US" baseline="-25000" dirty="0" smtClean="0">
                <a:latin typeface="Arial" panose="020B0604020202020204" pitchFamily="34" charset="0"/>
                <a:ea typeface="ＭＳ Ｐゴシック" panose="020B0600070205080204" pitchFamily="34" charset="-128"/>
              </a:rPr>
              <a:t>0</a:t>
            </a:r>
            <a:r>
              <a:rPr lang="en-US" sz="1200" b="0" dirty="0" smtClean="0">
                <a:solidFill>
                  <a:srgbClr val="FFFFFF"/>
                </a:solidFill>
                <a:ea typeface="ＭＳ Ｐゴシック" panose="020B0600070205080204" pitchFamily="34" charset="-128"/>
              </a:rPr>
              <a:t> tell us the age of the universe…</a:t>
            </a:r>
          </a:p>
          <a:p>
            <a:pPr eaLnBrk="1" hangingPunct="1"/>
            <a:endParaRPr lang="en-US" dirty="0" smtClean="0">
              <a:latin typeface="Arial" panose="020B0604020202020204" pitchFamily="34" charset="0"/>
              <a:ea typeface="ＭＳ Ｐゴシック" panose="020B0600070205080204" pitchFamily="34" charset="-128"/>
            </a:endParaRPr>
          </a:p>
          <a:p>
            <a:pPr eaLnBrk="1" hangingPunct="1"/>
            <a:r>
              <a:rPr lang="en-US" dirty="0" smtClean="0">
                <a:latin typeface="Arial" panose="020B0604020202020204" pitchFamily="34" charset="0"/>
                <a:ea typeface="ＭＳ Ｐゴシック" panose="020B0600070205080204" pitchFamily="34" charset="-128"/>
              </a:rPr>
              <a:t>We measure velocity by measuring </a:t>
            </a:r>
            <a:r>
              <a:rPr lang="en-US" dirty="0" err="1" smtClean="0">
                <a:latin typeface="Arial" panose="020B0604020202020204" pitchFamily="34" charset="0"/>
                <a:ea typeface="ＭＳ Ｐゴシック" panose="020B0600070205080204" pitchFamily="34" charset="-128"/>
              </a:rPr>
              <a:t>doppler</a:t>
            </a:r>
            <a:r>
              <a:rPr lang="en-US" dirty="0" smtClean="0">
                <a:latin typeface="Arial" panose="020B0604020202020204" pitchFamily="34" charset="0"/>
                <a:ea typeface="ＭＳ Ｐゴシック" panose="020B0600070205080204" pitchFamily="34" charset="-128"/>
              </a:rPr>
              <a:t> shift.</a:t>
            </a:r>
          </a:p>
          <a:p>
            <a:pPr eaLnBrk="1" hangingPunct="1"/>
            <a:r>
              <a:rPr lang="en-US" dirty="0" smtClean="0">
                <a:latin typeface="Arial" panose="020B0604020202020204" pitchFamily="34" charset="0"/>
                <a:ea typeface="ＭＳ Ｐゴシック" panose="020B0600070205080204" pitchFamily="34" charset="-128"/>
              </a:rPr>
              <a:t>Since all distant galaxies appear to be moving away from us, all distant galaxies are red shifted.</a:t>
            </a:r>
          </a:p>
          <a:p>
            <a:pPr eaLnBrk="1" hangingPunct="1"/>
            <a:r>
              <a:rPr lang="en-US" dirty="0" smtClean="0">
                <a:latin typeface="Arial" panose="020B0604020202020204" pitchFamily="34" charset="0"/>
                <a:ea typeface="ＭＳ Ｐゴシック" panose="020B0600070205080204" pitchFamily="34" charset="-128"/>
              </a:rPr>
              <a:t>More distant objects have a greater redshift, so you will often hear distances quoted as redshifts.</a:t>
            </a:r>
          </a:p>
          <a:p>
            <a:pPr eaLnBrk="1" hangingPunct="1"/>
            <a:endParaRPr lang="en-US" dirty="0" smtClean="0">
              <a:latin typeface="Arial" panose="020B0604020202020204" pitchFamily="34" charset="0"/>
              <a:ea typeface="ＭＳ Ｐゴシック" panose="020B0600070205080204" pitchFamily="34" charset="-128"/>
            </a:endParaRPr>
          </a:p>
          <a:p>
            <a:pPr eaLnBrk="1" hangingPunct="1"/>
            <a:r>
              <a:rPr lang="en-US" dirty="0" smtClean="0">
                <a:latin typeface="Arial" panose="020B0604020202020204" pitchFamily="34" charset="0"/>
                <a:ea typeface="ＭＳ Ｐゴシック" panose="020B0600070205080204" pitchFamily="34" charset="-128"/>
              </a:rPr>
              <a:t>H0 (pronounced H naught) is measured in km per second per </a:t>
            </a:r>
            <a:r>
              <a:rPr lang="en-US" dirty="0" err="1" smtClean="0">
                <a:latin typeface="Arial" panose="020B0604020202020204" pitchFamily="34" charset="0"/>
                <a:ea typeface="ＭＳ Ｐゴシック" panose="020B0600070205080204" pitchFamily="34" charset="-128"/>
              </a:rPr>
              <a:t>Mpc</a:t>
            </a:r>
            <a:r>
              <a:rPr lang="en-US" dirty="0" smtClean="0">
                <a:latin typeface="Arial" panose="020B0604020202020204" pitchFamily="34" charset="0"/>
                <a:ea typeface="ＭＳ Ｐゴシック" panose="020B0600070205080204" pitchFamily="34" charset="-128"/>
              </a:rPr>
              <a:t>.  (kilometers per second per mega parsec) mega = million</a:t>
            </a:r>
          </a:p>
        </p:txBody>
      </p:sp>
    </p:spTree>
    <p:extLst>
      <p:ext uri="{BB962C8B-B14F-4D97-AF65-F5344CB8AC3E}">
        <p14:creationId xmlns:p14="http://schemas.microsoft.com/office/powerpoint/2010/main" val="4049614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200">
                <a:solidFill>
                  <a:schemeClr val="tx1"/>
                </a:solidFill>
                <a:latin typeface="EmbossedBlackWide" panose="020B0604020202020204"/>
                <a:ea typeface="ＭＳ Ｐゴシック" panose="020B0600070205080204" pitchFamily="34" charset="-128"/>
              </a:defRPr>
            </a:lvl1pPr>
            <a:lvl2pPr marL="37931725" indent="-37474525" defTabSz="966788">
              <a:defRPr sz="3200">
                <a:solidFill>
                  <a:schemeClr val="tx1"/>
                </a:solidFill>
                <a:latin typeface="EmbossedBlackWide" panose="020B0604020202020204"/>
                <a:ea typeface="ＭＳ Ｐゴシック" panose="020B0600070205080204" pitchFamily="34" charset="-128"/>
              </a:defRPr>
            </a:lvl2pPr>
            <a:lvl3pPr>
              <a:defRPr sz="3200">
                <a:solidFill>
                  <a:schemeClr val="tx1"/>
                </a:solidFill>
                <a:latin typeface="EmbossedBlackWide" panose="020B0604020202020204"/>
                <a:ea typeface="ＭＳ Ｐゴシック" panose="020B0600070205080204" pitchFamily="34" charset="-128"/>
              </a:defRPr>
            </a:lvl3pPr>
            <a:lvl4pPr>
              <a:defRPr sz="3200">
                <a:solidFill>
                  <a:schemeClr val="tx1"/>
                </a:solidFill>
                <a:latin typeface="EmbossedBlackWide" panose="020B0604020202020204"/>
                <a:ea typeface="ＭＳ Ｐゴシック" panose="020B0600070205080204" pitchFamily="34" charset="-128"/>
              </a:defRPr>
            </a:lvl4pPr>
            <a:lvl5pPr>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9pPr>
          </a:lstStyle>
          <a:p>
            <a:fld id="{A81C48AE-0EB0-47F3-9751-9B4B86CBC098}" type="slidenum">
              <a:rPr lang="en-US" sz="1300">
                <a:latin typeface="Arial" panose="020B0604020202020204" pitchFamily="34" charset="0"/>
              </a:rPr>
              <a:pPr/>
              <a:t>21</a:t>
            </a:fld>
            <a:endParaRPr lang="en-US" sz="1300">
              <a:latin typeface="Arial" panose="020B0604020202020204"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20642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200">
                <a:solidFill>
                  <a:schemeClr val="tx1"/>
                </a:solidFill>
                <a:latin typeface="EmbossedBlackWide" panose="020B0604020202020204"/>
                <a:ea typeface="ＭＳ Ｐゴシック" panose="020B0600070205080204" pitchFamily="34" charset="-128"/>
              </a:defRPr>
            </a:lvl1pPr>
            <a:lvl2pPr marL="37931725" indent="-37474525" defTabSz="966788">
              <a:defRPr sz="3200">
                <a:solidFill>
                  <a:schemeClr val="tx1"/>
                </a:solidFill>
                <a:latin typeface="EmbossedBlackWide" panose="020B0604020202020204"/>
                <a:ea typeface="ＭＳ Ｐゴシック" panose="020B0600070205080204" pitchFamily="34" charset="-128"/>
              </a:defRPr>
            </a:lvl2pPr>
            <a:lvl3pPr>
              <a:defRPr sz="3200">
                <a:solidFill>
                  <a:schemeClr val="tx1"/>
                </a:solidFill>
                <a:latin typeface="EmbossedBlackWide" panose="020B0604020202020204"/>
                <a:ea typeface="ＭＳ Ｐゴシック" panose="020B0600070205080204" pitchFamily="34" charset="-128"/>
              </a:defRPr>
            </a:lvl3pPr>
            <a:lvl4pPr>
              <a:defRPr sz="3200">
                <a:solidFill>
                  <a:schemeClr val="tx1"/>
                </a:solidFill>
                <a:latin typeface="EmbossedBlackWide" panose="020B0604020202020204"/>
                <a:ea typeface="ＭＳ Ｐゴシック" panose="020B0600070205080204" pitchFamily="34" charset="-128"/>
              </a:defRPr>
            </a:lvl4pPr>
            <a:lvl5pPr>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9pPr>
          </a:lstStyle>
          <a:p>
            <a:fld id="{CF53E8DD-81A9-4F8C-94FA-90252A602674}" type="slidenum">
              <a:rPr lang="en-US" sz="1300">
                <a:latin typeface="Arial" panose="020B0604020202020204" pitchFamily="34" charset="0"/>
              </a:rPr>
              <a:pPr/>
              <a:t>22</a:t>
            </a:fld>
            <a:endParaRPr lang="en-US" sz="1300">
              <a:latin typeface="Arial" panose="020B0604020202020204"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anose="020B0604020202020204" pitchFamily="34" charset="0"/>
                <a:ea typeface="ＭＳ Ｐゴシック" panose="020B0600070205080204" pitchFamily="34" charset="-128"/>
              </a:rPr>
              <a:t>Although everything appears to be moving away from us, and the farther away it is, the faster its moving…</a:t>
            </a:r>
          </a:p>
          <a:p>
            <a:pPr eaLnBrk="1" hangingPunct="1"/>
            <a:r>
              <a:rPr lang="en-US" smtClean="0">
                <a:latin typeface="Arial" panose="020B0604020202020204" pitchFamily="34" charset="0"/>
                <a:ea typeface="ＭＳ Ｐゴシック" panose="020B0600070205080204" pitchFamily="34" charset="-128"/>
              </a:rPr>
              <a:t>We are NOT at the center.</a:t>
            </a:r>
          </a:p>
          <a:p>
            <a:pPr eaLnBrk="1" hangingPunct="1"/>
            <a:endParaRPr lang="en-US" smtClean="0">
              <a:latin typeface="Arial" panose="020B0604020202020204" pitchFamily="34" charset="0"/>
              <a:ea typeface="ＭＳ Ｐゴシック" panose="020B0600070205080204" pitchFamily="34" charset="-128"/>
            </a:endParaRPr>
          </a:p>
          <a:p>
            <a:pPr eaLnBrk="1" hangingPunct="1"/>
            <a:r>
              <a:rPr lang="en-US" smtClean="0">
                <a:latin typeface="Arial" panose="020B0604020202020204" pitchFamily="34" charset="0"/>
                <a:ea typeface="ＭＳ Ｐゴシック" panose="020B0600070205080204" pitchFamily="34" charset="-128"/>
              </a:rPr>
              <a:t>Everything is moving away from everything else.  The space between all galaxies is getting larger.</a:t>
            </a:r>
          </a:p>
          <a:p>
            <a:pPr eaLnBrk="1" hangingPunct="1"/>
            <a:r>
              <a:rPr lang="en-US" smtClean="0">
                <a:latin typeface="Arial" panose="020B0604020202020204" pitchFamily="34" charset="0"/>
                <a:ea typeface="ＭＳ Ｐゴシック" panose="020B0600070205080204" pitchFamily="34" charset="-128"/>
              </a:rPr>
              <a:t>For nearby galaxies, like those in the local group such as M31, the peculiar velocity dominates.  </a:t>
            </a:r>
          </a:p>
          <a:p>
            <a:pPr eaLnBrk="1" hangingPunct="1"/>
            <a:r>
              <a:rPr lang="en-US" smtClean="0">
                <a:latin typeface="Arial" panose="020B0604020202020204" pitchFamily="34" charset="0"/>
                <a:ea typeface="ＭＳ Ｐゴシック" panose="020B0600070205080204" pitchFamily="34" charset="-128"/>
              </a:rPr>
              <a:t>Hubble flow dominates at large distances.  Like halfway across the observable universe.</a:t>
            </a:r>
          </a:p>
          <a:p>
            <a:pPr eaLnBrk="1" hangingPunct="1"/>
            <a:endParaRPr lang="en-US" smtClean="0">
              <a:latin typeface="Arial" panose="020B0604020202020204" pitchFamily="34" charset="0"/>
              <a:ea typeface="ＭＳ Ｐゴシック" panose="020B0600070205080204" pitchFamily="34" charset="-128"/>
            </a:endParaRPr>
          </a:p>
          <a:p>
            <a:pPr eaLnBrk="1" hangingPunct="1"/>
            <a:endParaRPr lang="en-US" smtClean="0">
              <a:latin typeface="Arial" panose="020B0604020202020204" pitchFamily="34" charset="0"/>
              <a:ea typeface="ＭＳ Ｐゴシック" panose="020B0600070205080204" pitchFamily="34" charset="-128"/>
            </a:endParaRPr>
          </a:p>
          <a:p>
            <a:pPr eaLnBrk="1" hangingPunct="1"/>
            <a:endParaRPr lang="en-US" smtClean="0">
              <a:latin typeface="Arial" panose="020B0604020202020204" pitchFamily="34" charset="0"/>
              <a:ea typeface="ＭＳ Ｐゴシック" panose="020B0600070205080204" pitchFamily="34" charset="-128"/>
            </a:endParaRPr>
          </a:p>
          <a:p>
            <a:pPr eaLnBrk="1" hangingPunct="1"/>
            <a:endParaRPr 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26937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200">
                <a:solidFill>
                  <a:schemeClr val="tx1"/>
                </a:solidFill>
                <a:latin typeface="EmbossedBlackWide" panose="020B0604020202020204"/>
                <a:ea typeface="ＭＳ Ｐゴシック" panose="020B0600070205080204" pitchFamily="34" charset="-128"/>
              </a:defRPr>
            </a:lvl1pPr>
            <a:lvl2pPr marL="37931725" indent="-37474525" defTabSz="966788">
              <a:defRPr sz="3200">
                <a:solidFill>
                  <a:schemeClr val="tx1"/>
                </a:solidFill>
                <a:latin typeface="EmbossedBlackWide" panose="020B0604020202020204"/>
                <a:ea typeface="ＭＳ Ｐゴシック" panose="020B0600070205080204" pitchFamily="34" charset="-128"/>
              </a:defRPr>
            </a:lvl2pPr>
            <a:lvl3pPr>
              <a:defRPr sz="3200">
                <a:solidFill>
                  <a:schemeClr val="tx1"/>
                </a:solidFill>
                <a:latin typeface="EmbossedBlackWide" panose="020B0604020202020204"/>
                <a:ea typeface="ＭＳ Ｐゴシック" panose="020B0600070205080204" pitchFamily="34" charset="-128"/>
              </a:defRPr>
            </a:lvl3pPr>
            <a:lvl4pPr>
              <a:defRPr sz="3200">
                <a:solidFill>
                  <a:schemeClr val="tx1"/>
                </a:solidFill>
                <a:latin typeface="EmbossedBlackWide" panose="020B0604020202020204"/>
                <a:ea typeface="ＭＳ Ｐゴシック" panose="020B0600070205080204" pitchFamily="34" charset="-128"/>
              </a:defRPr>
            </a:lvl4pPr>
            <a:lvl5pPr>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9pPr>
          </a:lstStyle>
          <a:p>
            <a:fld id="{92C345F0-2359-4149-97FB-958699493C2F}" type="slidenum">
              <a:rPr lang="en-US" sz="1300">
                <a:latin typeface="Arial" panose="020B0604020202020204" pitchFamily="34" charset="0"/>
              </a:rPr>
              <a:pPr/>
              <a:t>23</a:t>
            </a:fld>
            <a:endParaRPr lang="en-US" sz="1300">
              <a:latin typeface="Arial" panose="020B0604020202020204"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87370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200">
                <a:solidFill>
                  <a:schemeClr val="tx1"/>
                </a:solidFill>
                <a:latin typeface="EmbossedBlackWide" panose="020B0604020202020204"/>
                <a:ea typeface="ＭＳ Ｐゴシック" panose="020B0600070205080204" pitchFamily="34" charset="-128"/>
              </a:defRPr>
            </a:lvl1pPr>
            <a:lvl2pPr marL="37931725" indent="-37474525" defTabSz="966788">
              <a:defRPr sz="3200">
                <a:solidFill>
                  <a:schemeClr val="tx1"/>
                </a:solidFill>
                <a:latin typeface="EmbossedBlackWide" panose="020B0604020202020204"/>
                <a:ea typeface="ＭＳ Ｐゴシック" panose="020B0600070205080204" pitchFamily="34" charset="-128"/>
              </a:defRPr>
            </a:lvl2pPr>
            <a:lvl3pPr>
              <a:defRPr sz="3200">
                <a:solidFill>
                  <a:schemeClr val="tx1"/>
                </a:solidFill>
                <a:latin typeface="EmbossedBlackWide" panose="020B0604020202020204"/>
                <a:ea typeface="ＭＳ Ｐゴシック" panose="020B0600070205080204" pitchFamily="34" charset="-128"/>
              </a:defRPr>
            </a:lvl3pPr>
            <a:lvl4pPr>
              <a:defRPr sz="3200">
                <a:solidFill>
                  <a:schemeClr val="tx1"/>
                </a:solidFill>
                <a:latin typeface="EmbossedBlackWide" panose="020B0604020202020204"/>
                <a:ea typeface="ＭＳ Ｐゴシック" panose="020B0600070205080204" pitchFamily="34" charset="-128"/>
              </a:defRPr>
            </a:lvl4pPr>
            <a:lvl5pPr>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9pPr>
          </a:lstStyle>
          <a:p>
            <a:fld id="{163D3E7B-2CC7-44F3-8DE5-4767C67CD008}" type="slidenum">
              <a:rPr lang="en-US" sz="1300">
                <a:latin typeface="Arial" panose="020B0604020202020204" pitchFamily="34" charset="0"/>
              </a:rPr>
              <a:pPr/>
              <a:t>24</a:t>
            </a:fld>
            <a:endParaRPr lang="en-US" sz="1300">
              <a:latin typeface="Arial" panose="020B0604020202020204"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48963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200">
                <a:solidFill>
                  <a:schemeClr val="tx1"/>
                </a:solidFill>
                <a:latin typeface="EmbossedBlackWide" panose="020B0604020202020204"/>
                <a:ea typeface="ＭＳ Ｐゴシック" panose="020B0600070205080204" pitchFamily="34" charset="-128"/>
              </a:defRPr>
            </a:lvl1pPr>
            <a:lvl2pPr marL="37931725" indent="-37474525" defTabSz="966788">
              <a:defRPr sz="3200">
                <a:solidFill>
                  <a:schemeClr val="tx1"/>
                </a:solidFill>
                <a:latin typeface="EmbossedBlackWide" panose="020B0604020202020204"/>
                <a:ea typeface="ＭＳ Ｐゴシック" panose="020B0600070205080204" pitchFamily="34" charset="-128"/>
              </a:defRPr>
            </a:lvl2pPr>
            <a:lvl3pPr>
              <a:defRPr sz="3200">
                <a:solidFill>
                  <a:schemeClr val="tx1"/>
                </a:solidFill>
                <a:latin typeface="EmbossedBlackWide" panose="020B0604020202020204"/>
                <a:ea typeface="ＭＳ Ｐゴシック" panose="020B0600070205080204" pitchFamily="34" charset="-128"/>
              </a:defRPr>
            </a:lvl3pPr>
            <a:lvl4pPr>
              <a:defRPr sz="3200">
                <a:solidFill>
                  <a:schemeClr val="tx1"/>
                </a:solidFill>
                <a:latin typeface="EmbossedBlackWide" panose="020B0604020202020204"/>
                <a:ea typeface="ＭＳ Ｐゴシック" panose="020B0600070205080204" pitchFamily="34" charset="-128"/>
              </a:defRPr>
            </a:lvl4pPr>
            <a:lvl5pPr>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9pPr>
          </a:lstStyle>
          <a:p>
            <a:fld id="{163D3E7B-2CC7-44F3-8DE5-4767C67CD008}" type="slidenum">
              <a:rPr lang="en-US" sz="1300">
                <a:latin typeface="Arial" panose="020B0604020202020204" pitchFamily="34" charset="0"/>
              </a:rPr>
              <a:pPr/>
              <a:t>25</a:t>
            </a:fld>
            <a:endParaRPr lang="en-US" sz="1300">
              <a:latin typeface="Arial" panose="020B0604020202020204"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70618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eaLnBrk="0" hangingPunct="0">
              <a:defRPr sz="2400">
                <a:solidFill>
                  <a:schemeClr val="tx1"/>
                </a:solidFill>
                <a:latin typeface="EmbossedBlackWide"/>
              </a:defRPr>
            </a:lvl1pPr>
            <a:lvl2pPr marL="742950" indent="-285750" algn="ctr" defTabSz="966788" eaLnBrk="0" hangingPunct="0">
              <a:defRPr sz="2400">
                <a:solidFill>
                  <a:schemeClr val="tx1"/>
                </a:solidFill>
                <a:latin typeface="EmbossedBlackWide"/>
              </a:defRPr>
            </a:lvl2pPr>
            <a:lvl3pPr marL="1143000" indent="-228600" algn="ctr" defTabSz="966788" eaLnBrk="0" hangingPunct="0">
              <a:defRPr sz="2400">
                <a:solidFill>
                  <a:schemeClr val="tx1"/>
                </a:solidFill>
                <a:latin typeface="EmbossedBlackWide"/>
              </a:defRPr>
            </a:lvl3pPr>
            <a:lvl4pPr marL="1600200" indent="-228600" algn="ctr" defTabSz="966788" eaLnBrk="0" hangingPunct="0">
              <a:defRPr sz="2400">
                <a:solidFill>
                  <a:schemeClr val="tx1"/>
                </a:solidFill>
                <a:latin typeface="EmbossedBlackWide"/>
              </a:defRPr>
            </a:lvl4pPr>
            <a:lvl5pPr marL="2057400" indent="-228600" algn="ctr" defTabSz="966788" eaLnBrk="0" hangingPunct="0">
              <a:defRPr sz="2400">
                <a:solidFill>
                  <a:schemeClr val="tx1"/>
                </a:solidFill>
                <a:latin typeface="EmbossedBlackWide"/>
              </a:defRPr>
            </a:lvl5pPr>
            <a:lvl6pPr marL="2514600" indent="-228600" algn="ctr" defTabSz="966788" eaLnBrk="0" fontAlgn="base" hangingPunct="0">
              <a:spcBef>
                <a:spcPct val="0"/>
              </a:spcBef>
              <a:spcAft>
                <a:spcPct val="0"/>
              </a:spcAft>
              <a:defRPr sz="2400">
                <a:solidFill>
                  <a:schemeClr val="tx1"/>
                </a:solidFill>
                <a:latin typeface="EmbossedBlackWide"/>
              </a:defRPr>
            </a:lvl6pPr>
            <a:lvl7pPr marL="2971800" indent="-228600" algn="ctr" defTabSz="966788" eaLnBrk="0" fontAlgn="base" hangingPunct="0">
              <a:spcBef>
                <a:spcPct val="0"/>
              </a:spcBef>
              <a:spcAft>
                <a:spcPct val="0"/>
              </a:spcAft>
              <a:defRPr sz="2400">
                <a:solidFill>
                  <a:schemeClr val="tx1"/>
                </a:solidFill>
                <a:latin typeface="EmbossedBlackWide"/>
              </a:defRPr>
            </a:lvl7pPr>
            <a:lvl8pPr marL="3429000" indent="-228600" algn="ctr" defTabSz="966788" eaLnBrk="0" fontAlgn="base" hangingPunct="0">
              <a:spcBef>
                <a:spcPct val="0"/>
              </a:spcBef>
              <a:spcAft>
                <a:spcPct val="0"/>
              </a:spcAft>
              <a:defRPr sz="2400">
                <a:solidFill>
                  <a:schemeClr val="tx1"/>
                </a:solidFill>
                <a:latin typeface="EmbossedBlackWide"/>
              </a:defRPr>
            </a:lvl8pPr>
            <a:lvl9pPr marL="3886200" indent="-228600" algn="ctr" defTabSz="966788" eaLnBrk="0" fontAlgn="base" hangingPunct="0">
              <a:spcBef>
                <a:spcPct val="0"/>
              </a:spcBef>
              <a:spcAft>
                <a:spcPct val="0"/>
              </a:spcAft>
              <a:defRPr sz="2400">
                <a:solidFill>
                  <a:schemeClr val="tx1"/>
                </a:solidFill>
                <a:latin typeface="EmbossedBlackWide"/>
              </a:defRPr>
            </a:lvl9pPr>
          </a:lstStyle>
          <a:p>
            <a:pPr algn="r" eaLnBrk="1" hangingPunct="1"/>
            <a:fld id="{4F84C093-2726-48B8-BF0E-846CF11B947F}" type="slidenum">
              <a:rPr lang="en-US" sz="1300">
                <a:latin typeface="Arial" panose="020B0604020202020204" pitchFamily="34" charset="0"/>
              </a:rPr>
              <a:pPr algn="r" eaLnBrk="1" hangingPunct="1"/>
              <a:t>3</a:t>
            </a:fld>
            <a:endParaRPr lang="en-US" sz="1300">
              <a:latin typeface="Arial" panose="020B0604020202020204" pitchFamily="34" charset="0"/>
            </a:endParaRPr>
          </a:p>
        </p:txBody>
      </p:sp>
      <p:sp>
        <p:nvSpPr>
          <p:cNvPr id="62467" name="Rectangle 2"/>
          <p:cNvSpPr>
            <a:spLocks noGrp="1" noRot="1" noChangeAspect="1" noChangeArrowheads="1" noTextEdit="1"/>
          </p:cNvSpPr>
          <p:nvPr>
            <p:ph type="sldImg"/>
          </p:nvPr>
        </p:nvSpPr>
        <p:spPr>
          <a:xfrm>
            <a:off x="1258888" y="720725"/>
            <a:ext cx="4800600" cy="3600450"/>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anose="020B0604020202020204" pitchFamily="34" charset="0"/>
              </a:rPr>
              <a:t>Parallax</a:t>
            </a:r>
            <a:r>
              <a:rPr lang="en-US" baseline="0" dirty="0" smtClean="0">
                <a:latin typeface="Arial" panose="020B0604020202020204" pitchFamily="34" charset="0"/>
              </a:rPr>
              <a:t> is purely </a:t>
            </a:r>
            <a:r>
              <a:rPr lang="en-US" baseline="0" dirty="0" smtClean="0">
                <a:latin typeface="Arial" panose="020B0604020202020204" pitchFamily="34" charset="0"/>
              </a:rPr>
              <a:t>a geometric measurement!  Accurate to within detection limits (how well we can resolve the motion).  In the late 90’s </a:t>
            </a:r>
            <a:r>
              <a:rPr lang="en-US" baseline="0" dirty="0" err="1" smtClean="0">
                <a:latin typeface="Arial" panose="020B0604020202020204" pitchFamily="34" charset="0"/>
              </a:rPr>
              <a:t>Hipparcos</a:t>
            </a:r>
            <a:r>
              <a:rPr lang="en-US" baseline="0" dirty="0" smtClean="0">
                <a:latin typeface="Arial" panose="020B0604020202020204" pitchFamily="34" charset="0"/>
              </a:rPr>
              <a:t> satellite recalibrated all our distance measurements.</a:t>
            </a:r>
          </a:p>
          <a:p>
            <a:pPr eaLnBrk="1" hangingPunct="1"/>
            <a:endParaRPr lang="en-US" baseline="0" dirty="0" smtClean="0">
              <a:latin typeface="Arial" panose="020B0604020202020204" pitchFamily="34" charset="0"/>
            </a:endParaRPr>
          </a:p>
          <a:p>
            <a:pPr eaLnBrk="1" hangingPunct="1"/>
            <a:r>
              <a:rPr lang="en-US" baseline="0" dirty="0" smtClean="0">
                <a:latin typeface="Arial" panose="020B0604020202020204" pitchFamily="34" charset="0"/>
              </a:rPr>
              <a:t>Note:  This depends on having an accurate measurement of the A.U. – which we got from radar measurements!</a:t>
            </a:r>
            <a:endParaRPr lang="en-US" dirty="0" smtClean="0">
              <a:latin typeface="Arial" panose="020B0604020202020204" pitchFamily="34" charset="0"/>
            </a:endParaRPr>
          </a:p>
        </p:txBody>
      </p:sp>
    </p:spTree>
    <p:extLst>
      <p:ext uri="{BB962C8B-B14F-4D97-AF65-F5344CB8AC3E}">
        <p14:creationId xmlns:p14="http://schemas.microsoft.com/office/powerpoint/2010/main" val="957493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EmbossedBlackWide" pitchFamily="18" charset="0"/>
              </a:defRPr>
            </a:lvl1pPr>
            <a:lvl2pPr marL="742950" indent="-285750" defTabSz="966788">
              <a:defRPr sz="2400">
                <a:solidFill>
                  <a:schemeClr val="tx1"/>
                </a:solidFill>
                <a:latin typeface="EmbossedBlackWide" pitchFamily="18" charset="0"/>
              </a:defRPr>
            </a:lvl2pPr>
            <a:lvl3pPr marL="1143000" indent="-228600" defTabSz="966788">
              <a:defRPr sz="2400">
                <a:solidFill>
                  <a:schemeClr val="tx1"/>
                </a:solidFill>
                <a:latin typeface="EmbossedBlackWide" pitchFamily="18" charset="0"/>
              </a:defRPr>
            </a:lvl3pPr>
            <a:lvl4pPr marL="1600200" indent="-228600" defTabSz="966788">
              <a:defRPr sz="2400">
                <a:solidFill>
                  <a:schemeClr val="tx1"/>
                </a:solidFill>
                <a:latin typeface="EmbossedBlackWide" pitchFamily="18" charset="0"/>
              </a:defRPr>
            </a:lvl4pPr>
            <a:lvl5pPr marL="2057400" indent="-228600" defTabSz="966788">
              <a:defRPr sz="2400">
                <a:solidFill>
                  <a:schemeClr val="tx1"/>
                </a:solidFill>
                <a:latin typeface="EmbossedBlackWide" pitchFamily="18" charset="0"/>
              </a:defRPr>
            </a:lvl5pPr>
            <a:lvl6pPr marL="2514600" indent="-228600" algn="ctr" defTabSz="966788" eaLnBrk="0" fontAlgn="base" hangingPunct="0">
              <a:spcBef>
                <a:spcPct val="0"/>
              </a:spcBef>
              <a:spcAft>
                <a:spcPct val="0"/>
              </a:spcAft>
              <a:defRPr sz="2400">
                <a:solidFill>
                  <a:schemeClr val="tx1"/>
                </a:solidFill>
                <a:latin typeface="EmbossedBlackWide" pitchFamily="18" charset="0"/>
              </a:defRPr>
            </a:lvl6pPr>
            <a:lvl7pPr marL="2971800" indent="-228600" algn="ctr" defTabSz="966788" eaLnBrk="0" fontAlgn="base" hangingPunct="0">
              <a:spcBef>
                <a:spcPct val="0"/>
              </a:spcBef>
              <a:spcAft>
                <a:spcPct val="0"/>
              </a:spcAft>
              <a:defRPr sz="2400">
                <a:solidFill>
                  <a:schemeClr val="tx1"/>
                </a:solidFill>
                <a:latin typeface="EmbossedBlackWide" pitchFamily="18" charset="0"/>
              </a:defRPr>
            </a:lvl7pPr>
            <a:lvl8pPr marL="3429000" indent="-228600" algn="ctr" defTabSz="966788" eaLnBrk="0" fontAlgn="base" hangingPunct="0">
              <a:spcBef>
                <a:spcPct val="0"/>
              </a:spcBef>
              <a:spcAft>
                <a:spcPct val="0"/>
              </a:spcAft>
              <a:defRPr sz="2400">
                <a:solidFill>
                  <a:schemeClr val="tx1"/>
                </a:solidFill>
                <a:latin typeface="EmbossedBlackWide" pitchFamily="18" charset="0"/>
              </a:defRPr>
            </a:lvl8pPr>
            <a:lvl9pPr marL="3886200" indent="-228600" algn="ctr" defTabSz="966788" eaLnBrk="0" fontAlgn="base" hangingPunct="0">
              <a:spcBef>
                <a:spcPct val="0"/>
              </a:spcBef>
              <a:spcAft>
                <a:spcPct val="0"/>
              </a:spcAft>
              <a:defRPr sz="2400">
                <a:solidFill>
                  <a:schemeClr val="tx1"/>
                </a:solidFill>
                <a:latin typeface="EmbossedBlackWide" pitchFamily="18" charset="0"/>
              </a:defRPr>
            </a:lvl9pPr>
          </a:lstStyle>
          <a:p>
            <a:fld id="{8CD284D2-6DDA-4E1B-BFE1-B712A2E4166F}" type="slidenum">
              <a:rPr lang="en-US" sz="1300">
                <a:latin typeface="Arial" panose="020B0604020202020204" pitchFamily="34" charset="0"/>
              </a:rPr>
              <a:pPr/>
              <a:t>4</a:t>
            </a:fld>
            <a:endParaRPr lang="en-US" sz="1300">
              <a:latin typeface="Arial" panose="020B0604020202020204"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anose="020B0604020202020204" pitchFamily="34" charset="0"/>
              </a:rPr>
              <a:t>We will get the distances to objects by “knowing” their Luminosity and solving this equation </a:t>
            </a:r>
          </a:p>
        </p:txBody>
      </p:sp>
    </p:spTree>
    <p:extLst>
      <p:ext uri="{BB962C8B-B14F-4D97-AF65-F5344CB8AC3E}">
        <p14:creationId xmlns:p14="http://schemas.microsoft.com/office/powerpoint/2010/main" val="1370316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4485" eaLnBrk="0" hangingPunct="0">
              <a:defRPr sz="2300">
                <a:solidFill>
                  <a:schemeClr val="tx1"/>
                </a:solidFill>
                <a:latin typeface="EmbossedBlackWide"/>
              </a:defRPr>
            </a:lvl1pPr>
            <a:lvl2pPr marL="702756" indent="-270291" algn="ctr" defTabSz="914485" eaLnBrk="0" hangingPunct="0">
              <a:defRPr sz="2300">
                <a:solidFill>
                  <a:schemeClr val="tx1"/>
                </a:solidFill>
                <a:latin typeface="EmbossedBlackWide"/>
              </a:defRPr>
            </a:lvl2pPr>
            <a:lvl3pPr marL="1081164" indent="-216233" algn="ctr" defTabSz="914485" eaLnBrk="0" hangingPunct="0">
              <a:defRPr sz="2300">
                <a:solidFill>
                  <a:schemeClr val="tx1"/>
                </a:solidFill>
                <a:latin typeface="EmbossedBlackWide"/>
              </a:defRPr>
            </a:lvl3pPr>
            <a:lvl4pPr marL="1513629" indent="-216233" algn="ctr" defTabSz="914485" eaLnBrk="0" hangingPunct="0">
              <a:defRPr sz="2300">
                <a:solidFill>
                  <a:schemeClr val="tx1"/>
                </a:solidFill>
                <a:latin typeface="EmbossedBlackWide"/>
              </a:defRPr>
            </a:lvl4pPr>
            <a:lvl5pPr marL="1946095" indent="-216233" algn="ctr" defTabSz="914485" eaLnBrk="0" hangingPunct="0">
              <a:defRPr sz="2300">
                <a:solidFill>
                  <a:schemeClr val="tx1"/>
                </a:solidFill>
                <a:latin typeface="EmbossedBlackWide"/>
              </a:defRPr>
            </a:lvl5pPr>
            <a:lvl6pPr marL="2378560" indent="-216233" algn="ctr" defTabSz="914485" eaLnBrk="0" fontAlgn="base" hangingPunct="0">
              <a:spcBef>
                <a:spcPct val="0"/>
              </a:spcBef>
              <a:spcAft>
                <a:spcPct val="0"/>
              </a:spcAft>
              <a:defRPr sz="2300">
                <a:solidFill>
                  <a:schemeClr val="tx1"/>
                </a:solidFill>
                <a:latin typeface="EmbossedBlackWide"/>
              </a:defRPr>
            </a:lvl6pPr>
            <a:lvl7pPr marL="2811026" indent="-216233" algn="ctr" defTabSz="914485" eaLnBrk="0" fontAlgn="base" hangingPunct="0">
              <a:spcBef>
                <a:spcPct val="0"/>
              </a:spcBef>
              <a:spcAft>
                <a:spcPct val="0"/>
              </a:spcAft>
              <a:defRPr sz="2300">
                <a:solidFill>
                  <a:schemeClr val="tx1"/>
                </a:solidFill>
                <a:latin typeface="EmbossedBlackWide"/>
              </a:defRPr>
            </a:lvl7pPr>
            <a:lvl8pPr marL="3243491" indent="-216233" algn="ctr" defTabSz="914485" eaLnBrk="0" fontAlgn="base" hangingPunct="0">
              <a:spcBef>
                <a:spcPct val="0"/>
              </a:spcBef>
              <a:spcAft>
                <a:spcPct val="0"/>
              </a:spcAft>
              <a:defRPr sz="2300">
                <a:solidFill>
                  <a:schemeClr val="tx1"/>
                </a:solidFill>
                <a:latin typeface="EmbossedBlackWide"/>
              </a:defRPr>
            </a:lvl8pPr>
            <a:lvl9pPr marL="3675957" indent="-216233" algn="ctr" defTabSz="914485" eaLnBrk="0" fontAlgn="base" hangingPunct="0">
              <a:spcBef>
                <a:spcPct val="0"/>
              </a:spcBef>
              <a:spcAft>
                <a:spcPct val="0"/>
              </a:spcAft>
              <a:defRPr sz="2300">
                <a:solidFill>
                  <a:schemeClr val="tx1"/>
                </a:solidFill>
                <a:latin typeface="EmbossedBlackWide"/>
              </a:defRPr>
            </a:lvl9pPr>
          </a:lstStyle>
          <a:p>
            <a:pPr algn="r" eaLnBrk="1" hangingPunct="1"/>
            <a:fld id="{3A698355-1817-4148-A4A3-693E5C3DDAA8}" type="slidenum">
              <a:rPr lang="en-US" sz="1200">
                <a:solidFill>
                  <a:srgbClr val="000000"/>
                </a:solidFill>
                <a:latin typeface="Arial" panose="020B0604020202020204" pitchFamily="34" charset="0"/>
              </a:rPr>
              <a:pPr algn="r" eaLnBrk="1" hangingPunct="1"/>
              <a:t>5</a:t>
            </a:fld>
            <a:endParaRPr lang="en-US" sz="1200">
              <a:solidFill>
                <a:srgbClr val="000000"/>
              </a:solidFill>
              <a:latin typeface="Arial" panose="020B0604020202020204" pitchFamily="34" charset="0"/>
            </a:endParaRPr>
          </a:p>
        </p:txBody>
      </p:sp>
      <p:sp>
        <p:nvSpPr>
          <p:cNvPr id="107523" name="Rectangle 2"/>
          <p:cNvSpPr>
            <a:spLocks noGrp="1" noRot="1" noChangeAspect="1" noChangeArrowheads="1" noTextEdit="1"/>
          </p:cNvSpPr>
          <p:nvPr>
            <p:ph type="sldImg"/>
          </p:nvPr>
        </p:nvSpPr>
        <p:spPr>
          <a:xfrm>
            <a:off x="1144588" y="685800"/>
            <a:ext cx="4570412" cy="3429000"/>
          </a:xfrm>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442376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02756" indent="-270291" eaLnBrk="0" hangingPunct="0">
              <a:defRPr>
                <a:solidFill>
                  <a:schemeClr val="tx1"/>
                </a:solidFill>
                <a:latin typeface="Arial" panose="020B0604020202020204" pitchFamily="34" charset="0"/>
              </a:defRPr>
            </a:lvl2pPr>
            <a:lvl3pPr marL="1081164" indent="-216233" eaLnBrk="0" hangingPunct="0">
              <a:defRPr>
                <a:solidFill>
                  <a:schemeClr val="tx1"/>
                </a:solidFill>
                <a:latin typeface="Arial" panose="020B0604020202020204" pitchFamily="34" charset="0"/>
              </a:defRPr>
            </a:lvl3pPr>
            <a:lvl4pPr marL="1513629" indent="-216233" eaLnBrk="0" hangingPunct="0">
              <a:defRPr>
                <a:solidFill>
                  <a:schemeClr val="tx1"/>
                </a:solidFill>
                <a:latin typeface="Arial" panose="020B0604020202020204" pitchFamily="34" charset="0"/>
              </a:defRPr>
            </a:lvl4pPr>
            <a:lvl5pPr marL="1946095" indent="-216233" eaLnBrk="0" hangingPunct="0">
              <a:defRPr>
                <a:solidFill>
                  <a:schemeClr val="tx1"/>
                </a:solidFill>
                <a:latin typeface="Arial" panose="020B0604020202020204" pitchFamily="34" charset="0"/>
              </a:defRPr>
            </a:lvl5pPr>
            <a:lvl6pPr marL="2378560" indent="-216233" eaLnBrk="0" fontAlgn="base" hangingPunct="0">
              <a:spcBef>
                <a:spcPct val="0"/>
              </a:spcBef>
              <a:spcAft>
                <a:spcPct val="0"/>
              </a:spcAft>
              <a:defRPr>
                <a:solidFill>
                  <a:schemeClr val="tx1"/>
                </a:solidFill>
                <a:latin typeface="Arial" panose="020B0604020202020204" pitchFamily="34" charset="0"/>
              </a:defRPr>
            </a:lvl6pPr>
            <a:lvl7pPr marL="2811026" indent="-216233" eaLnBrk="0" fontAlgn="base" hangingPunct="0">
              <a:spcBef>
                <a:spcPct val="0"/>
              </a:spcBef>
              <a:spcAft>
                <a:spcPct val="0"/>
              </a:spcAft>
              <a:defRPr>
                <a:solidFill>
                  <a:schemeClr val="tx1"/>
                </a:solidFill>
                <a:latin typeface="Arial" panose="020B0604020202020204" pitchFamily="34" charset="0"/>
              </a:defRPr>
            </a:lvl7pPr>
            <a:lvl8pPr marL="3243491" indent="-216233" eaLnBrk="0" fontAlgn="base" hangingPunct="0">
              <a:spcBef>
                <a:spcPct val="0"/>
              </a:spcBef>
              <a:spcAft>
                <a:spcPct val="0"/>
              </a:spcAft>
              <a:defRPr>
                <a:solidFill>
                  <a:schemeClr val="tx1"/>
                </a:solidFill>
                <a:latin typeface="Arial" panose="020B0604020202020204" pitchFamily="34" charset="0"/>
              </a:defRPr>
            </a:lvl8pPr>
            <a:lvl9pPr marL="3675957" indent="-21623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4DD085A-D502-46EC-936A-8E23CEF47E6E}" type="slidenum">
              <a:rPr lang="en-US"/>
              <a:pPr eaLnBrk="1" hangingPunct="1"/>
              <a:t>6</a:t>
            </a:fld>
            <a:endParaRPr lang="en-US"/>
          </a:p>
        </p:txBody>
      </p:sp>
      <p:sp>
        <p:nvSpPr>
          <p:cNvPr id="56323" name="Rectangle 2"/>
          <p:cNvSpPr>
            <a:spLocks noGrp="1" noRot="1" noChangeAspect="1" noChangeArrowheads="1" noTextEdit="1"/>
          </p:cNvSpPr>
          <p:nvPr>
            <p:ph type="sldImg"/>
          </p:nvPr>
        </p:nvSpPr>
        <p:spPr>
          <a:xfrm>
            <a:off x="1038225" y="652463"/>
            <a:ext cx="4356100" cy="3267075"/>
          </a:xfrm>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latin typeface="Arial" panose="020B0604020202020204" pitchFamily="34" charset="0"/>
              </a:rPr>
              <a:t>Lecture</a:t>
            </a:r>
            <a:r>
              <a:rPr lang="en-US" b="1" baseline="0" dirty="0" smtClean="0">
                <a:latin typeface="Arial" panose="020B0604020202020204" pitchFamily="34" charset="0"/>
              </a:rPr>
              <a:t> Tutorial:  Spectroscopic Parallax, p 45</a:t>
            </a:r>
          </a:p>
          <a:p>
            <a:pPr eaLnBrk="1" hangingPunct="1"/>
            <a:endParaRPr lang="en-US" b="1" baseline="0" dirty="0" smtClean="0">
              <a:latin typeface="Arial" panose="020B0604020202020204" pitchFamily="34" charset="0"/>
            </a:endParaRPr>
          </a:p>
          <a:p>
            <a:pPr eaLnBrk="1" hangingPunct="1"/>
            <a:r>
              <a:rPr lang="en-US" dirty="0" smtClean="0">
                <a:latin typeface="Arial" panose="020B0604020202020204" pitchFamily="34" charset="0"/>
              </a:rPr>
              <a:t>The technique of using spectroscopic sequence to determine actual luminosity</a:t>
            </a:r>
            <a:r>
              <a:rPr lang="en-US" baseline="0" dirty="0" smtClean="0">
                <a:latin typeface="Arial" panose="020B0604020202020204" pitchFamily="34" charset="0"/>
              </a:rPr>
              <a:t> is</a:t>
            </a:r>
            <a:r>
              <a:rPr lang="en-US" dirty="0" smtClean="0">
                <a:latin typeface="Arial" panose="020B0604020202020204" pitchFamily="34" charset="0"/>
              </a:rPr>
              <a:t> based on understanding the HR diagram.  You get the spectral type of the star in question (take its temperature) and look up what its luminosity should be.</a:t>
            </a:r>
            <a:r>
              <a:rPr lang="en-US" baseline="0" dirty="0" smtClean="0">
                <a:latin typeface="Arial" panose="020B0604020202020204" pitchFamily="34" charset="0"/>
              </a:rPr>
              <a:t>  </a:t>
            </a:r>
            <a:r>
              <a:rPr lang="en-US" dirty="0" smtClean="0">
                <a:latin typeface="Arial" panose="020B0604020202020204" pitchFamily="34" charset="0"/>
              </a:rPr>
              <a:t>Note that the main sequence on the HR diagram has some thickness. (recall that main sequence stars get more luminous as they age)</a:t>
            </a:r>
          </a:p>
          <a:p>
            <a:pPr eaLnBrk="1" hangingPunct="1"/>
            <a:r>
              <a:rPr lang="en-US" dirty="0" smtClean="0">
                <a:latin typeface="Arial" panose="020B0604020202020204" pitchFamily="34" charset="0"/>
              </a:rPr>
              <a:t>This causes the distance measurement using a single star to be somewhat inaccurate.  </a:t>
            </a:r>
            <a:r>
              <a:rPr lang="en-US" i="1" dirty="0" smtClean="0">
                <a:latin typeface="Arial" panose="020B0604020202020204" pitchFamily="34" charset="0"/>
              </a:rPr>
              <a:t>This has nothing to do with geometric</a:t>
            </a:r>
            <a:r>
              <a:rPr lang="en-US" i="1" baseline="0" dirty="0" smtClean="0">
                <a:latin typeface="Arial" panose="020B0604020202020204" pitchFamily="34" charset="0"/>
              </a:rPr>
              <a:t> parallax.</a:t>
            </a:r>
            <a:r>
              <a:rPr lang="en-US" baseline="0" dirty="0" smtClean="0">
                <a:latin typeface="Arial" panose="020B0604020202020204" pitchFamily="34" charset="0"/>
              </a:rPr>
              <a:t>  It’s just another stupid name astronomers use.</a:t>
            </a:r>
            <a:endParaRPr lang="en-US" dirty="0" smtClean="0">
              <a:latin typeface="Arial" panose="020B0604020202020204" pitchFamily="34" charset="0"/>
            </a:endParaRPr>
          </a:p>
          <a:p>
            <a:pPr eaLnBrk="1" hangingPunct="1"/>
            <a:endParaRPr lang="en-US" dirty="0" smtClean="0">
              <a:latin typeface="Arial" panose="020B0604020202020204" pitchFamily="34" charset="0"/>
            </a:endParaRPr>
          </a:p>
          <a:p>
            <a:pPr eaLnBrk="1" hangingPunct="1"/>
            <a:endParaRPr lang="en-US" b="1" dirty="0" smtClean="0">
              <a:latin typeface="Arial" panose="020B0604020202020204" pitchFamily="34" charset="0"/>
            </a:endParaRPr>
          </a:p>
        </p:txBody>
      </p:sp>
    </p:spTree>
    <p:extLst>
      <p:ext uri="{BB962C8B-B14F-4D97-AF65-F5344CB8AC3E}">
        <p14:creationId xmlns:p14="http://schemas.microsoft.com/office/powerpoint/2010/main" val="406543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4485" eaLnBrk="0" hangingPunct="0">
              <a:defRPr sz="2300">
                <a:solidFill>
                  <a:schemeClr val="tx1"/>
                </a:solidFill>
                <a:latin typeface="EmbossedBlackWide"/>
              </a:defRPr>
            </a:lvl1pPr>
            <a:lvl2pPr marL="702756" indent="-270291" algn="ctr" defTabSz="914485" eaLnBrk="0" hangingPunct="0">
              <a:defRPr sz="2300">
                <a:solidFill>
                  <a:schemeClr val="tx1"/>
                </a:solidFill>
                <a:latin typeface="EmbossedBlackWide"/>
              </a:defRPr>
            </a:lvl2pPr>
            <a:lvl3pPr marL="1081164" indent="-216233" algn="ctr" defTabSz="914485" eaLnBrk="0" hangingPunct="0">
              <a:defRPr sz="2300">
                <a:solidFill>
                  <a:schemeClr val="tx1"/>
                </a:solidFill>
                <a:latin typeface="EmbossedBlackWide"/>
              </a:defRPr>
            </a:lvl3pPr>
            <a:lvl4pPr marL="1513629" indent="-216233" algn="ctr" defTabSz="914485" eaLnBrk="0" hangingPunct="0">
              <a:defRPr sz="2300">
                <a:solidFill>
                  <a:schemeClr val="tx1"/>
                </a:solidFill>
                <a:latin typeface="EmbossedBlackWide"/>
              </a:defRPr>
            </a:lvl4pPr>
            <a:lvl5pPr marL="1946095" indent="-216233" algn="ctr" defTabSz="914485" eaLnBrk="0" hangingPunct="0">
              <a:defRPr sz="2300">
                <a:solidFill>
                  <a:schemeClr val="tx1"/>
                </a:solidFill>
                <a:latin typeface="EmbossedBlackWide"/>
              </a:defRPr>
            </a:lvl5pPr>
            <a:lvl6pPr marL="2378560" indent="-216233" algn="ctr" defTabSz="914485" eaLnBrk="0" fontAlgn="base" hangingPunct="0">
              <a:spcBef>
                <a:spcPct val="0"/>
              </a:spcBef>
              <a:spcAft>
                <a:spcPct val="0"/>
              </a:spcAft>
              <a:defRPr sz="2300">
                <a:solidFill>
                  <a:schemeClr val="tx1"/>
                </a:solidFill>
                <a:latin typeface="EmbossedBlackWide"/>
              </a:defRPr>
            </a:lvl6pPr>
            <a:lvl7pPr marL="2811026" indent="-216233" algn="ctr" defTabSz="914485" eaLnBrk="0" fontAlgn="base" hangingPunct="0">
              <a:spcBef>
                <a:spcPct val="0"/>
              </a:spcBef>
              <a:spcAft>
                <a:spcPct val="0"/>
              </a:spcAft>
              <a:defRPr sz="2300">
                <a:solidFill>
                  <a:schemeClr val="tx1"/>
                </a:solidFill>
                <a:latin typeface="EmbossedBlackWide"/>
              </a:defRPr>
            </a:lvl7pPr>
            <a:lvl8pPr marL="3243491" indent="-216233" algn="ctr" defTabSz="914485" eaLnBrk="0" fontAlgn="base" hangingPunct="0">
              <a:spcBef>
                <a:spcPct val="0"/>
              </a:spcBef>
              <a:spcAft>
                <a:spcPct val="0"/>
              </a:spcAft>
              <a:defRPr sz="2300">
                <a:solidFill>
                  <a:schemeClr val="tx1"/>
                </a:solidFill>
                <a:latin typeface="EmbossedBlackWide"/>
              </a:defRPr>
            </a:lvl8pPr>
            <a:lvl9pPr marL="3675957" indent="-216233" algn="ctr" defTabSz="914485" eaLnBrk="0" fontAlgn="base" hangingPunct="0">
              <a:spcBef>
                <a:spcPct val="0"/>
              </a:spcBef>
              <a:spcAft>
                <a:spcPct val="0"/>
              </a:spcAft>
              <a:defRPr sz="2300">
                <a:solidFill>
                  <a:schemeClr val="tx1"/>
                </a:solidFill>
                <a:latin typeface="EmbossedBlackWide"/>
              </a:defRPr>
            </a:lvl9pPr>
          </a:lstStyle>
          <a:p>
            <a:pPr algn="r" eaLnBrk="1" hangingPunct="1"/>
            <a:fld id="{03C5A079-A402-43BE-80DF-7748DEEF260C}" type="slidenum">
              <a:rPr lang="en-US" sz="1200">
                <a:solidFill>
                  <a:srgbClr val="000000"/>
                </a:solidFill>
                <a:latin typeface="Arial" panose="020B0604020202020204" pitchFamily="34" charset="0"/>
              </a:rPr>
              <a:pPr algn="r" eaLnBrk="1" hangingPunct="1"/>
              <a:t>7</a:t>
            </a:fld>
            <a:endParaRPr lang="en-US" sz="1200">
              <a:solidFill>
                <a:srgbClr val="000000"/>
              </a:solidFill>
              <a:latin typeface="Arial" panose="020B0604020202020204" pitchFamily="34" charset="0"/>
            </a:endParaRPr>
          </a:p>
        </p:txBody>
      </p:sp>
      <p:sp>
        <p:nvSpPr>
          <p:cNvPr id="108547" name="Rectangle 2"/>
          <p:cNvSpPr>
            <a:spLocks noGrp="1" noRot="1" noChangeAspect="1" noChangeArrowheads="1" noTextEdit="1"/>
          </p:cNvSpPr>
          <p:nvPr>
            <p:ph type="sldImg"/>
          </p:nvPr>
        </p:nvSpPr>
        <p:spPr>
          <a:xfrm>
            <a:off x="1144588" y="685800"/>
            <a:ext cx="4570412" cy="3429000"/>
          </a:xfrm>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anose="020B0604020202020204" pitchFamily="34" charset="0"/>
              </a:rPr>
              <a:t>Cepheids have a period luminosity relationship.  We measure the period and derive the luminosity.</a:t>
            </a:r>
          </a:p>
          <a:p>
            <a:pPr eaLnBrk="1" hangingPunct="1"/>
            <a:r>
              <a:rPr lang="en-US" smtClean="0">
                <a:latin typeface="Arial" panose="020B0604020202020204" pitchFamily="34" charset="0"/>
              </a:rPr>
              <a:t>We them measure the flux and calculate the distance.</a:t>
            </a:r>
          </a:p>
          <a:p>
            <a:pPr eaLnBrk="1" hangingPunct="1"/>
            <a:r>
              <a:rPr lang="en-US" smtClean="0">
                <a:latin typeface="Arial" panose="020B0604020202020204" pitchFamily="34" charset="0"/>
              </a:rPr>
              <a:t>Measure the period, look up the luminosity, calculate the distance.</a:t>
            </a:r>
          </a:p>
          <a:p>
            <a:pPr eaLnBrk="1" hangingPunct="1"/>
            <a:r>
              <a:rPr lang="en-US" smtClean="0">
                <a:latin typeface="Arial" panose="020B0604020202020204" pitchFamily="34" charset="0"/>
              </a:rPr>
              <a:t>Cepheids are bright enough to see in other galaxies.</a:t>
            </a:r>
          </a:p>
        </p:txBody>
      </p:sp>
    </p:spTree>
    <p:extLst>
      <p:ext uri="{BB962C8B-B14F-4D97-AF65-F5344CB8AC3E}">
        <p14:creationId xmlns:p14="http://schemas.microsoft.com/office/powerpoint/2010/main" val="1844528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defTabSz="966788">
              <a:defRPr sz="3200">
                <a:solidFill>
                  <a:schemeClr val="tx1"/>
                </a:solidFill>
                <a:latin typeface="EmbossedBlackWide" pitchFamily="18" charset="0"/>
              </a:defRPr>
            </a:lvl1pPr>
            <a:lvl2pPr marL="742950" indent="-285750" defTabSz="966788">
              <a:defRPr sz="3200">
                <a:solidFill>
                  <a:schemeClr val="tx1"/>
                </a:solidFill>
                <a:latin typeface="EmbossedBlackWide" pitchFamily="18" charset="0"/>
              </a:defRPr>
            </a:lvl2pPr>
            <a:lvl3pPr marL="1143000" indent="-228600" defTabSz="966788">
              <a:defRPr sz="3200">
                <a:solidFill>
                  <a:schemeClr val="tx1"/>
                </a:solidFill>
                <a:latin typeface="EmbossedBlackWide" pitchFamily="18" charset="0"/>
              </a:defRPr>
            </a:lvl3pPr>
            <a:lvl4pPr marL="1600200" indent="-228600" defTabSz="966788">
              <a:defRPr sz="3200">
                <a:solidFill>
                  <a:schemeClr val="tx1"/>
                </a:solidFill>
                <a:latin typeface="EmbossedBlackWide" pitchFamily="18" charset="0"/>
              </a:defRPr>
            </a:lvl4pPr>
            <a:lvl5pPr marL="2057400" indent="-228600" defTabSz="966788">
              <a:defRPr sz="3200">
                <a:solidFill>
                  <a:schemeClr val="tx1"/>
                </a:solidFill>
                <a:latin typeface="EmbossedBlackWide" pitchFamily="18" charset="0"/>
              </a:defRPr>
            </a:lvl5pPr>
            <a:lvl6pPr marL="2514600" indent="-228600" algn="ctr" defTabSz="966788" eaLnBrk="0" fontAlgn="base" hangingPunct="0">
              <a:spcBef>
                <a:spcPct val="0"/>
              </a:spcBef>
              <a:spcAft>
                <a:spcPct val="0"/>
              </a:spcAft>
              <a:defRPr sz="3200">
                <a:solidFill>
                  <a:schemeClr val="tx1"/>
                </a:solidFill>
                <a:latin typeface="EmbossedBlackWide" pitchFamily="18" charset="0"/>
              </a:defRPr>
            </a:lvl6pPr>
            <a:lvl7pPr marL="2971800" indent="-228600" algn="ctr" defTabSz="966788" eaLnBrk="0" fontAlgn="base" hangingPunct="0">
              <a:spcBef>
                <a:spcPct val="0"/>
              </a:spcBef>
              <a:spcAft>
                <a:spcPct val="0"/>
              </a:spcAft>
              <a:defRPr sz="3200">
                <a:solidFill>
                  <a:schemeClr val="tx1"/>
                </a:solidFill>
                <a:latin typeface="EmbossedBlackWide" pitchFamily="18" charset="0"/>
              </a:defRPr>
            </a:lvl7pPr>
            <a:lvl8pPr marL="3429000" indent="-228600" algn="ctr" defTabSz="966788" eaLnBrk="0" fontAlgn="base" hangingPunct="0">
              <a:spcBef>
                <a:spcPct val="0"/>
              </a:spcBef>
              <a:spcAft>
                <a:spcPct val="0"/>
              </a:spcAft>
              <a:defRPr sz="3200">
                <a:solidFill>
                  <a:schemeClr val="tx1"/>
                </a:solidFill>
                <a:latin typeface="EmbossedBlackWide" pitchFamily="18" charset="0"/>
              </a:defRPr>
            </a:lvl8pPr>
            <a:lvl9pPr marL="3886200" indent="-228600" algn="ctr" defTabSz="966788" eaLnBrk="0" fontAlgn="base" hangingPunct="0">
              <a:spcBef>
                <a:spcPct val="0"/>
              </a:spcBef>
              <a:spcAft>
                <a:spcPct val="0"/>
              </a:spcAft>
              <a:defRPr sz="3200">
                <a:solidFill>
                  <a:schemeClr val="tx1"/>
                </a:solidFill>
                <a:latin typeface="EmbossedBlackWide" pitchFamily="18" charset="0"/>
              </a:defRPr>
            </a:lvl9pPr>
          </a:lstStyle>
          <a:p>
            <a:fld id="{9B02A6C1-E5EA-42D1-A33C-3D1FE8CF3682}" type="slidenum">
              <a:rPr lang="en-US" sz="1300">
                <a:latin typeface="Arial" panose="020B0604020202020204" pitchFamily="34" charset="0"/>
              </a:rPr>
              <a:pPr/>
              <a:t>8</a:t>
            </a:fld>
            <a:endParaRPr lang="en-US" sz="1300">
              <a:latin typeface="Arial" panose="020B0604020202020204" pitchFamily="34"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r>
              <a:rPr lang="en-US" dirty="0" smtClean="0">
                <a:latin typeface="Arial" panose="020B0604020202020204" pitchFamily="34" charset="0"/>
              </a:rPr>
              <a:t>Our first distances were ratios:  the ratio of the different planets distance from the Sun.  </a:t>
            </a:r>
          </a:p>
          <a:p>
            <a:pPr eaLnBrk="1" hangingPunct="1"/>
            <a:endParaRPr lang="en-US" dirty="0" smtClean="0">
              <a:latin typeface="Arial" panose="020B0604020202020204" pitchFamily="34" charset="0"/>
            </a:endParaRPr>
          </a:p>
          <a:p>
            <a:pPr eaLnBrk="1" hangingPunct="1"/>
            <a:r>
              <a:rPr lang="en-US" dirty="0" smtClean="0">
                <a:latin typeface="Arial" panose="020B0604020202020204" pitchFamily="34" charset="0"/>
              </a:rPr>
              <a:t>When we developed radar we could bounce signals off Venus.  Since we know the speed of light, we could figure out far away Venus is.  With that, and the ratios of all the planets, we could figure out those distances.</a:t>
            </a:r>
          </a:p>
          <a:p>
            <a:pPr eaLnBrk="1" hangingPunct="1"/>
            <a:endParaRPr lang="en-US" dirty="0" smtClean="0">
              <a:latin typeface="Arial" panose="020B0604020202020204" pitchFamily="34" charset="0"/>
            </a:endParaRPr>
          </a:p>
          <a:p>
            <a:pPr eaLnBrk="1" hangingPunct="1"/>
            <a:r>
              <a:rPr lang="en-US" dirty="0" smtClean="0">
                <a:latin typeface="Arial" panose="020B0604020202020204" pitchFamily="34" charset="0"/>
              </a:rPr>
              <a:t>Parallax is using geometry to find distances to the nearest stars.  It still depends on the distance from the Earth to the Sun (that we determined with ratios &amp; radar)</a:t>
            </a:r>
          </a:p>
          <a:p>
            <a:pPr eaLnBrk="1" hangingPunct="1"/>
            <a:endParaRPr lang="en-US" dirty="0" smtClean="0">
              <a:latin typeface="Arial" panose="020B0604020202020204" pitchFamily="34" charset="0"/>
            </a:endParaRPr>
          </a:p>
          <a:p>
            <a:pPr eaLnBrk="1" hangingPunct="1"/>
            <a:r>
              <a:rPr lang="en-US" dirty="0" smtClean="0">
                <a:latin typeface="Arial" panose="020B0604020202020204" pitchFamily="34" charset="0"/>
              </a:rPr>
              <a:t>With enough near stars we can </a:t>
            </a:r>
            <a:r>
              <a:rPr lang="en-US" i="1" dirty="0" smtClean="0">
                <a:latin typeface="Arial" panose="020B0604020202020204" pitchFamily="34" charset="0"/>
              </a:rPr>
              <a:t>calibrate</a:t>
            </a:r>
            <a:r>
              <a:rPr lang="en-US" dirty="0" smtClean="0">
                <a:latin typeface="Arial" panose="020B0604020202020204" pitchFamily="34" charset="0"/>
              </a:rPr>
              <a:t> our distances to clusters using main-sequence fitting and then us that to find distances to clusters throughout our Galaxy.</a:t>
            </a:r>
          </a:p>
          <a:p>
            <a:pPr eaLnBrk="1" hangingPunct="1"/>
            <a:endParaRPr lang="en-US" dirty="0" smtClean="0">
              <a:latin typeface="Arial" panose="020B0604020202020204" pitchFamily="34" charset="0"/>
            </a:endParaRPr>
          </a:p>
          <a:p>
            <a:pPr eaLnBrk="1" hangingPunct="1"/>
            <a:r>
              <a:rPr lang="en-US" dirty="0" smtClean="0">
                <a:latin typeface="Arial" panose="020B0604020202020204" pitchFamily="34" charset="0"/>
              </a:rPr>
              <a:t>Some of those clusters have special stars called Cepheid variable stars.  These have a relationship between their luminosity (brightness) and the period of their pulsations.  We use the calibration from the clusters to figure out how far </a:t>
            </a:r>
            <a:r>
              <a:rPr lang="en-US" dirty="0" err="1" smtClean="0">
                <a:latin typeface="Arial" panose="020B0604020202020204" pitchFamily="34" charset="0"/>
              </a:rPr>
              <a:t>Cepheids</a:t>
            </a:r>
            <a:r>
              <a:rPr lang="en-US" dirty="0" smtClean="0">
                <a:latin typeface="Arial" panose="020B0604020202020204" pitchFamily="34" charset="0"/>
              </a:rPr>
              <a:t> in other galaxies are.</a:t>
            </a:r>
          </a:p>
          <a:p>
            <a:pPr eaLnBrk="1" hangingPunct="1"/>
            <a:endParaRPr lang="en-US" dirty="0" smtClean="0">
              <a:latin typeface="Arial" panose="020B0604020202020204" pitchFamily="34" charset="0"/>
            </a:endParaRPr>
          </a:p>
          <a:p>
            <a:pPr eaLnBrk="1" hangingPunct="1"/>
            <a:r>
              <a:rPr lang="en-US" dirty="0" smtClean="0">
                <a:latin typeface="Arial" panose="020B0604020202020204" pitchFamily="34" charset="0"/>
              </a:rPr>
              <a:t>But even </a:t>
            </a:r>
            <a:r>
              <a:rPr lang="en-US" dirty="0" err="1" smtClean="0">
                <a:latin typeface="Arial" panose="020B0604020202020204" pitchFamily="34" charset="0"/>
              </a:rPr>
              <a:t>Cepheids</a:t>
            </a:r>
            <a:r>
              <a:rPr lang="en-US" dirty="0" smtClean="0">
                <a:latin typeface="Arial" panose="020B0604020202020204" pitchFamily="34" charset="0"/>
              </a:rPr>
              <a:t> are not bright enough to see in far away galaxies.  For that, we need to use white dwarf supernovae (Type </a:t>
            </a:r>
            <a:r>
              <a:rPr lang="en-US" dirty="0" err="1" smtClean="0">
                <a:latin typeface="Arial" panose="020B0604020202020204" pitchFamily="34" charset="0"/>
              </a:rPr>
              <a:t>Ia</a:t>
            </a:r>
            <a:r>
              <a:rPr lang="en-US" dirty="0" smtClean="0">
                <a:latin typeface="Arial" panose="020B0604020202020204" pitchFamily="34" charset="0"/>
              </a:rPr>
              <a:t>) and a few other methods.  We calibrate those with Cepheid variable stars.</a:t>
            </a:r>
          </a:p>
          <a:p>
            <a:pPr eaLnBrk="1" hangingPunct="1"/>
            <a:endParaRPr lang="en-US" dirty="0" smtClean="0">
              <a:latin typeface="Arial" panose="020B0604020202020204" pitchFamily="34" charset="0"/>
            </a:endParaRPr>
          </a:p>
          <a:p>
            <a:pPr eaLnBrk="1" hangingPunct="1"/>
            <a:r>
              <a:rPr lang="en-US" dirty="0" smtClean="0">
                <a:latin typeface="Arial" panose="020B0604020202020204" pitchFamily="34" charset="0"/>
              </a:rPr>
              <a:t>Lastly, we use Hubble’s Law: distance = v / Ho   where v = speed a galaxy is going away from us (as measured by Doppler shift) and Ho is Hubble’s constant.  </a:t>
            </a:r>
          </a:p>
          <a:p>
            <a:pPr eaLnBrk="1" hangingPunct="1"/>
            <a:endParaRPr lang="en-US" dirty="0" smtClean="0">
              <a:latin typeface="Arial" panose="020B0604020202020204" pitchFamily="34" charset="0"/>
            </a:endParaRPr>
          </a:p>
          <a:p>
            <a:pPr eaLnBrk="1" hangingPunct="1"/>
            <a:r>
              <a:rPr lang="en-US" dirty="0" smtClean="0">
                <a:latin typeface="Arial" panose="020B0604020202020204" pitchFamily="34" charset="0"/>
              </a:rPr>
              <a:t>Since each level depends on the calibration from the closer method, uncertainties get bigger the farther we are out.  And if we mess up one calibration (due to dust or whatever) it affects everything else.</a:t>
            </a:r>
          </a:p>
        </p:txBody>
      </p:sp>
    </p:spTree>
    <p:extLst>
      <p:ext uri="{BB962C8B-B14F-4D97-AF65-F5344CB8AC3E}">
        <p14:creationId xmlns:p14="http://schemas.microsoft.com/office/powerpoint/2010/main" val="1966189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EmbossedBlackWide" pitchFamily="18" charset="0"/>
              </a:defRPr>
            </a:lvl1pPr>
            <a:lvl2pPr marL="742950" indent="-285750" defTabSz="966788">
              <a:defRPr sz="2400">
                <a:solidFill>
                  <a:schemeClr val="tx1"/>
                </a:solidFill>
                <a:latin typeface="EmbossedBlackWide" pitchFamily="18" charset="0"/>
              </a:defRPr>
            </a:lvl2pPr>
            <a:lvl3pPr marL="1143000" indent="-228600" defTabSz="966788">
              <a:defRPr sz="2400">
                <a:solidFill>
                  <a:schemeClr val="tx1"/>
                </a:solidFill>
                <a:latin typeface="EmbossedBlackWide" pitchFamily="18" charset="0"/>
              </a:defRPr>
            </a:lvl3pPr>
            <a:lvl4pPr marL="1600200" indent="-228600" defTabSz="966788">
              <a:defRPr sz="2400">
                <a:solidFill>
                  <a:schemeClr val="tx1"/>
                </a:solidFill>
                <a:latin typeface="EmbossedBlackWide" pitchFamily="18" charset="0"/>
              </a:defRPr>
            </a:lvl4pPr>
            <a:lvl5pPr marL="2057400" indent="-228600" defTabSz="966788">
              <a:defRPr sz="2400">
                <a:solidFill>
                  <a:schemeClr val="tx1"/>
                </a:solidFill>
                <a:latin typeface="EmbossedBlackWide" pitchFamily="18" charset="0"/>
              </a:defRPr>
            </a:lvl5pPr>
            <a:lvl6pPr marL="2514600" indent="-228600" algn="ctr" defTabSz="966788" eaLnBrk="0" fontAlgn="base" hangingPunct="0">
              <a:spcBef>
                <a:spcPct val="0"/>
              </a:spcBef>
              <a:spcAft>
                <a:spcPct val="0"/>
              </a:spcAft>
              <a:defRPr sz="2400">
                <a:solidFill>
                  <a:schemeClr val="tx1"/>
                </a:solidFill>
                <a:latin typeface="EmbossedBlackWide" pitchFamily="18" charset="0"/>
              </a:defRPr>
            </a:lvl6pPr>
            <a:lvl7pPr marL="2971800" indent="-228600" algn="ctr" defTabSz="966788" eaLnBrk="0" fontAlgn="base" hangingPunct="0">
              <a:spcBef>
                <a:spcPct val="0"/>
              </a:spcBef>
              <a:spcAft>
                <a:spcPct val="0"/>
              </a:spcAft>
              <a:defRPr sz="2400">
                <a:solidFill>
                  <a:schemeClr val="tx1"/>
                </a:solidFill>
                <a:latin typeface="EmbossedBlackWide" pitchFamily="18" charset="0"/>
              </a:defRPr>
            </a:lvl7pPr>
            <a:lvl8pPr marL="3429000" indent="-228600" algn="ctr" defTabSz="966788" eaLnBrk="0" fontAlgn="base" hangingPunct="0">
              <a:spcBef>
                <a:spcPct val="0"/>
              </a:spcBef>
              <a:spcAft>
                <a:spcPct val="0"/>
              </a:spcAft>
              <a:defRPr sz="2400">
                <a:solidFill>
                  <a:schemeClr val="tx1"/>
                </a:solidFill>
                <a:latin typeface="EmbossedBlackWide" pitchFamily="18" charset="0"/>
              </a:defRPr>
            </a:lvl8pPr>
            <a:lvl9pPr marL="3886200" indent="-228600" algn="ctr" defTabSz="966788" eaLnBrk="0" fontAlgn="base" hangingPunct="0">
              <a:spcBef>
                <a:spcPct val="0"/>
              </a:spcBef>
              <a:spcAft>
                <a:spcPct val="0"/>
              </a:spcAft>
              <a:defRPr sz="2400">
                <a:solidFill>
                  <a:schemeClr val="tx1"/>
                </a:solidFill>
                <a:latin typeface="EmbossedBlackWide" pitchFamily="18" charset="0"/>
              </a:defRPr>
            </a:lvl9pPr>
          </a:lstStyle>
          <a:p>
            <a:fld id="{C09CC23C-D863-4135-B194-ED0E111968B5}" type="slidenum">
              <a:rPr lang="en-US" sz="1300">
                <a:latin typeface="Arial" panose="020B0604020202020204" pitchFamily="34" charset="0"/>
              </a:rPr>
              <a:pPr/>
              <a:t>9</a:t>
            </a:fld>
            <a:endParaRPr lang="en-US" sz="1300">
              <a:latin typeface="Arial" panose="020B0604020202020204"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11817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60228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673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38100"/>
            <a:ext cx="2286000" cy="61642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38100"/>
            <a:ext cx="6705600" cy="61642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5941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3838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04343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2736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6627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52596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5784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94958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57588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3333FF"/>
            </a:gs>
            <a:gs pos="100000">
              <a:srgbClr val="0A0A34"/>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38100"/>
            <a:ext cx="9144000" cy="914400"/>
          </a:xfrm>
          <a:prstGeom prst="rect">
            <a:avLst/>
          </a:prstGeom>
          <a:solidFill>
            <a:schemeClr val="bg2">
              <a:alpha val="41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smtClean="0"/>
              <a:t>AAA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5400" b="1">
          <a:solidFill>
            <a:srgbClr val="F5E9E9"/>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5400" b="1">
          <a:solidFill>
            <a:srgbClr val="F5E9E9"/>
          </a:solidFill>
          <a:effectLst>
            <a:outerShdw blurRad="38100" dist="38100" dir="2700000" algn="tl">
              <a:srgbClr val="000000"/>
            </a:outerShdw>
          </a:effectLst>
          <a:latin typeface="Georgia" pitchFamily="18" charset="0"/>
        </a:defRPr>
      </a:lvl2pPr>
      <a:lvl3pPr algn="ctr" rtl="0" eaLnBrk="0" fontAlgn="base" hangingPunct="0">
        <a:spcBef>
          <a:spcPct val="0"/>
        </a:spcBef>
        <a:spcAft>
          <a:spcPct val="0"/>
        </a:spcAft>
        <a:defRPr sz="5400" b="1">
          <a:solidFill>
            <a:srgbClr val="F5E9E9"/>
          </a:solidFill>
          <a:effectLst>
            <a:outerShdw blurRad="38100" dist="38100" dir="2700000" algn="tl">
              <a:srgbClr val="000000"/>
            </a:outerShdw>
          </a:effectLst>
          <a:latin typeface="Georgia" pitchFamily="18" charset="0"/>
        </a:defRPr>
      </a:lvl3pPr>
      <a:lvl4pPr algn="ctr" rtl="0" eaLnBrk="0" fontAlgn="base" hangingPunct="0">
        <a:spcBef>
          <a:spcPct val="0"/>
        </a:spcBef>
        <a:spcAft>
          <a:spcPct val="0"/>
        </a:spcAft>
        <a:defRPr sz="5400" b="1">
          <a:solidFill>
            <a:srgbClr val="F5E9E9"/>
          </a:solidFill>
          <a:effectLst>
            <a:outerShdw blurRad="38100" dist="38100" dir="2700000" algn="tl">
              <a:srgbClr val="000000"/>
            </a:outerShdw>
          </a:effectLst>
          <a:latin typeface="Georgia" pitchFamily="18" charset="0"/>
        </a:defRPr>
      </a:lvl4pPr>
      <a:lvl5pPr algn="ctr" rtl="0" eaLnBrk="0" fontAlgn="base" hangingPunct="0">
        <a:spcBef>
          <a:spcPct val="0"/>
        </a:spcBef>
        <a:spcAft>
          <a:spcPct val="0"/>
        </a:spcAft>
        <a:defRPr sz="5400" b="1">
          <a:solidFill>
            <a:srgbClr val="F5E9E9"/>
          </a:solidFill>
          <a:effectLst>
            <a:outerShdw blurRad="38100" dist="38100" dir="2700000" algn="tl">
              <a:srgbClr val="000000"/>
            </a:outerShdw>
          </a:effectLst>
          <a:latin typeface="Georgia" pitchFamily="18" charset="0"/>
        </a:defRPr>
      </a:lvl5pPr>
      <a:lvl6pPr marL="457200" algn="ctr" rtl="0" fontAlgn="base">
        <a:spcBef>
          <a:spcPct val="0"/>
        </a:spcBef>
        <a:spcAft>
          <a:spcPct val="0"/>
        </a:spcAft>
        <a:defRPr sz="5400" b="1">
          <a:solidFill>
            <a:srgbClr val="F5E9E9"/>
          </a:solidFill>
          <a:effectLst>
            <a:outerShdw blurRad="38100" dist="38100" dir="2700000" algn="tl">
              <a:srgbClr val="000000"/>
            </a:outerShdw>
          </a:effectLst>
          <a:latin typeface="Georgia" pitchFamily="18" charset="0"/>
        </a:defRPr>
      </a:lvl6pPr>
      <a:lvl7pPr marL="914400" algn="ctr" rtl="0" fontAlgn="base">
        <a:spcBef>
          <a:spcPct val="0"/>
        </a:spcBef>
        <a:spcAft>
          <a:spcPct val="0"/>
        </a:spcAft>
        <a:defRPr sz="5400" b="1">
          <a:solidFill>
            <a:srgbClr val="F5E9E9"/>
          </a:solidFill>
          <a:effectLst>
            <a:outerShdw blurRad="38100" dist="38100" dir="2700000" algn="tl">
              <a:srgbClr val="000000"/>
            </a:outerShdw>
          </a:effectLst>
          <a:latin typeface="Georgia" pitchFamily="18" charset="0"/>
        </a:defRPr>
      </a:lvl7pPr>
      <a:lvl8pPr marL="1371600" algn="ctr" rtl="0" fontAlgn="base">
        <a:spcBef>
          <a:spcPct val="0"/>
        </a:spcBef>
        <a:spcAft>
          <a:spcPct val="0"/>
        </a:spcAft>
        <a:defRPr sz="5400" b="1">
          <a:solidFill>
            <a:srgbClr val="F5E9E9"/>
          </a:solidFill>
          <a:effectLst>
            <a:outerShdw blurRad="38100" dist="38100" dir="2700000" algn="tl">
              <a:srgbClr val="000000"/>
            </a:outerShdw>
          </a:effectLst>
          <a:latin typeface="Georgia" pitchFamily="18" charset="0"/>
        </a:defRPr>
      </a:lvl8pPr>
      <a:lvl9pPr marL="1828800" algn="ctr" rtl="0" fontAlgn="base">
        <a:spcBef>
          <a:spcPct val="0"/>
        </a:spcBef>
        <a:spcAft>
          <a:spcPct val="0"/>
        </a:spcAft>
        <a:defRPr sz="5400" b="1">
          <a:solidFill>
            <a:srgbClr val="F5E9E9"/>
          </a:solidFill>
          <a:effectLst>
            <a:outerShdw blurRad="38100" dist="38100" dir="2700000" algn="tl">
              <a:srgbClr val="000000"/>
            </a:outerShdw>
          </a:effectLst>
          <a:latin typeface="Georgia"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20_CepheidStandardCandle.htm"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0.png"/><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0.png"/><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Lecture%20Resources/GRUCH/intro_to_parallax.ht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hyperlink" Target="parallax_angle_vs_distance.htm"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2" name="Text Box 4"/>
          <p:cNvSpPr txBox="1">
            <a:spLocks noChangeArrowheads="1"/>
          </p:cNvSpPr>
          <p:nvPr/>
        </p:nvSpPr>
        <p:spPr bwMode="auto">
          <a:xfrm>
            <a:off x="0" y="0"/>
            <a:ext cx="9144000" cy="830997"/>
          </a:xfrm>
          <a:prstGeom prst="rect">
            <a:avLst/>
          </a:prstGeom>
          <a:solidFill>
            <a:schemeClr val="bg2">
              <a:alpha val="41000"/>
            </a:schemeClr>
          </a:solidFill>
          <a:ln w="9525">
            <a:noFill/>
            <a:miter lim="800000"/>
            <a:headEnd/>
            <a:tailEnd/>
          </a:ln>
          <a:effectLst/>
        </p:spPr>
        <p:txBody>
          <a:bodyPr>
            <a:spAutoFit/>
          </a:bodyPr>
          <a:lstStyle/>
          <a:p>
            <a:pPr>
              <a:defRPr/>
            </a:pPr>
            <a:r>
              <a:rPr lang="en-US" sz="4800" dirty="0" smtClean="0">
                <a:solidFill>
                  <a:srgbClr val="F5E9E9"/>
                </a:solidFill>
                <a:effectLst>
                  <a:outerShdw blurRad="38100" dist="38100" dir="2700000" algn="tl">
                    <a:srgbClr val="000000"/>
                  </a:outerShdw>
                </a:effectLst>
                <a:latin typeface="Georgia" pitchFamily="18" charset="0"/>
              </a:rPr>
              <a:t>Distances: Pulling it Together</a:t>
            </a:r>
            <a:endParaRPr lang="en-US" sz="4800" dirty="0">
              <a:solidFill>
                <a:srgbClr val="F5E9E9"/>
              </a:solidFill>
              <a:effectLst>
                <a:outerShdw blurRad="38100" dist="38100" dir="2700000" algn="tl">
                  <a:srgbClr val="000000"/>
                </a:outerShdw>
              </a:effectLst>
              <a:latin typeface="Georgia" pitchFamily="18" charset="0"/>
            </a:endParaRPr>
          </a:p>
        </p:txBody>
      </p:sp>
      <p:sp>
        <p:nvSpPr>
          <p:cNvPr id="4" name="Text Box 10"/>
          <p:cNvSpPr txBox="1">
            <a:spLocks noChangeArrowheads="1"/>
          </p:cNvSpPr>
          <p:nvPr/>
        </p:nvSpPr>
        <p:spPr bwMode="auto">
          <a:xfrm>
            <a:off x="571500" y="1524000"/>
            <a:ext cx="8001000" cy="4524315"/>
          </a:xfrm>
          <a:prstGeom prst="rect">
            <a:avLst/>
          </a:prstGeom>
          <a:solidFill>
            <a:schemeClr val="bg2">
              <a:alpha val="41000"/>
            </a:schemeClr>
          </a:solidFill>
          <a:ln w="9525">
            <a:noFill/>
            <a:miter lim="800000"/>
            <a:headEnd/>
            <a:tailEnd/>
          </a:ln>
          <a:effectLst/>
        </p:spPr>
        <p:txBody>
          <a:bodyPr wrap="square">
            <a:spAutoFit/>
          </a:bodyPr>
          <a:lstStyle/>
          <a:p>
            <a:pPr marL="971550" lvl="1" indent="-514350" algn="l">
              <a:buFont typeface="+mj-lt"/>
              <a:buAutoNum type="arabicPeriod"/>
            </a:pPr>
            <a:r>
              <a:rPr lang="en-US" dirty="0" smtClean="0">
                <a:solidFill>
                  <a:schemeClr val="bg1"/>
                </a:solidFill>
                <a:latin typeface="Georgia" panose="02040502050405020303" pitchFamily="18" charset="0"/>
              </a:rPr>
              <a:t>What </a:t>
            </a:r>
            <a:r>
              <a:rPr lang="en-US" dirty="0">
                <a:solidFill>
                  <a:schemeClr val="bg1"/>
                </a:solidFill>
                <a:latin typeface="Georgia" panose="02040502050405020303" pitchFamily="18" charset="0"/>
              </a:rPr>
              <a:t>are ways that we know distance?</a:t>
            </a:r>
          </a:p>
          <a:p>
            <a:pPr marL="971550" lvl="1" indent="-514350" algn="l">
              <a:buFont typeface="+mj-lt"/>
              <a:buAutoNum type="arabicPeriod"/>
            </a:pPr>
            <a:r>
              <a:rPr lang="en-US" dirty="0">
                <a:solidFill>
                  <a:schemeClr val="bg1"/>
                </a:solidFill>
                <a:latin typeface="Georgia" panose="02040502050405020303" pitchFamily="18" charset="0"/>
              </a:rPr>
              <a:t>How are the measures related?</a:t>
            </a:r>
          </a:p>
          <a:p>
            <a:pPr marL="971550" lvl="1" indent="-514350" algn="l">
              <a:buFont typeface="+mj-lt"/>
              <a:buAutoNum type="arabicPeriod"/>
            </a:pPr>
            <a:r>
              <a:rPr lang="en-US" dirty="0">
                <a:solidFill>
                  <a:schemeClr val="bg1"/>
                </a:solidFill>
                <a:latin typeface="Georgia" panose="02040502050405020303" pitchFamily="18" charset="0"/>
              </a:rPr>
              <a:t>What is the difference between a direct and an indirect measure?</a:t>
            </a:r>
          </a:p>
          <a:p>
            <a:pPr marL="971550" lvl="1" indent="-514350" algn="l">
              <a:buFont typeface="+mj-lt"/>
              <a:buAutoNum type="arabicPeriod"/>
            </a:pPr>
            <a:r>
              <a:rPr lang="en-US" dirty="0">
                <a:solidFill>
                  <a:schemeClr val="bg1"/>
                </a:solidFill>
                <a:latin typeface="Georgia" panose="02040502050405020303" pitchFamily="18" charset="0"/>
              </a:rPr>
              <a:t>What is a standard candle?  What are some examples?</a:t>
            </a:r>
          </a:p>
          <a:p>
            <a:pPr marL="971550" lvl="1" indent="-514350" algn="l">
              <a:buFont typeface="+mj-lt"/>
              <a:buAutoNum type="arabicPeriod"/>
            </a:pPr>
            <a:r>
              <a:rPr lang="en-US" dirty="0">
                <a:solidFill>
                  <a:schemeClr val="bg1"/>
                </a:solidFill>
                <a:latin typeface="Georgia" panose="02040502050405020303" pitchFamily="18" charset="0"/>
              </a:rPr>
              <a:t>For what distance scale does each measurement work best</a:t>
            </a:r>
            <a:r>
              <a:rPr lang="en-US" dirty="0" smtClean="0">
                <a:solidFill>
                  <a:schemeClr val="bg1"/>
                </a:solidFill>
                <a:latin typeface="Georgia" panose="02040502050405020303" pitchFamily="18" charset="0"/>
              </a:rPr>
              <a:t>?</a:t>
            </a:r>
            <a:endParaRPr lang="en-US" dirty="0">
              <a:solidFill>
                <a:schemeClr val="bg1"/>
              </a:solidFill>
              <a:latin typeface="Georgia" panose="02040502050405020303" pitchFamily="18" charset="0"/>
            </a:endParaRPr>
          </a:p>
        </p:txBody>
      </p:sp>
    </p:spTree>
    <p:extLst>
      <p:ext uri="{BB962C8B-B14F-4D97-AF65-F5344CB8AC3E}">
        <p14:creationId xmlns:p14="http://schemas.microsoft.com/office/powerpoint/2010/main" val="686296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20_16_Figure"/>
          <p:cNvPicPr>
            <a:picLocks noChangeAspect="1" noChangeArrowheads="1"/>
          </p:cNvPicPr>
          <p:nvPr/>
        </p:nvPicPr>
        <p:blipFill>
          <a:blip r:embed="rId3">
            <a:extLst>
              <a:ext uri="{28A0092B-C50C-407E-A947-70E740481C1C}">
                <a14:useLocalDpi xmlns:a14="http://schemas.microsoft.com/office/drawing/2010/main" val="0"/>
              </a:ext>
            </a:extLst>
          </a:blip>
          <a:srcRect b="3879"/>
          <a:stretch>
            <a:fillRect/>
          </a:stretch>
        </p:blipFill>
        <p:spPr bwMode="auto">
          <a:xfrm>
            <a:off x="296863" y="1800225"/>
            <a:ext cx="8548687"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7330" name="Rectangle 2"/>
          <p:cNvSpPr>
            <a:spLocks noGrp="1" noChangeArrowheads="1"/>
          </p:cNvSpPr>
          <p:nvPr>
            <p:ph type="title"/>
          </p:nvPr>
        </p:nvSpPr>
        <p:spPr>
          <a:xfrm>
            <a:off x="685800" y="76200"/>
            <a:ext cx="7772400" cy="1433513"/>
          </a:xfrm>
        </p:spPr>
        <p:txBody>
          <a:bodyPr/>
          <a:lstStyle/>
          <a:p>
            <a:pPr>
              <a:lnSpc>
                <a:spcPct val="90000"/>
              </a:lnSpc>
            </a:pPr>
            <a:r>
              <a:rPr lang="en-US" sz="4800" b="0" smtClean="0">
                <a:solidFill>
                  <a:srgbClr val="FFFFFF"/>
                </a:solidFill>
                <a:ea typeface="ＭＳ Ｐゴシック" panose="020B0600070205080204" pitchFamily="34" charset="-128"/>
              </a:rPr>
              <a:t>How do we measure the distances to galaxies?</a:t>
            </a:r>
          </a:p>
        </p:txBody>
      </p:sp>
    </p:spTree>
    <p:extLst>
      <p:ext uri="{BB962C8B-B14F-4D97-AF65-F5344CB8AC3E}">
        <p14:creationId xmlns:p14="http://schemas.microsoft.com/office/powerpoint/2010/main" val="567687858"/>
      </p:ext>
    </p:extLst>
  </p:cSld>
  <p:clrMapOvr>
    <a:masterClrMapping/>
  </p:clrMapOvr>
  <p:transition>
    <p:sndAc>
      <p:end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3651" name="Text Box 3"/>
          <p:cNvSpPr txBox="1">
            <a:spLocks noChangeArrowheads="1"/>
          </p:cNvSpPr>
          <p:nvPr/>
        </p:nvSpPr>
        <p:spPr bwMode="auto">
          <a:xfrm>
            <a:off x="6400800" y="609600"/>
            <a:ext cx="2378075" cy="5216525"/>
          </a:xfrm>
          <a:prstGeom prst="rect">
            <a:avLst/>
          </a:prstGeom>
          <a:noFill/>
          <a:ln w="9525">
            <a:noFill/>
            <a:miter lim="800000"/>
            <a:headEnd/>
            <a:tailEnd/>
          </a:ln>
          <a:effectLst/>
        </p:spPr>
        <p:txBody>
          <a:bodyPr>
            <a:spAutoFit/>
          </a:bodyPr>
          <a:lstStyle>
            <a:lvl1pPr>
              <a:defRPr sz="3200">
                <a:solidFill>
                  <a:schemeClr val="tx1"/>
                </a:solidFill>
                <a:latin typeface="EmbossedBlackWide" panose="020B0604020202020204"/>
                <a:ea typeface="ＭＳ Ｐゴシック" panose="020B0600070205080204" pitchFamily="34" charset="-128"/>
              </a:defRPr>
            </a:lvl1pPr>
            <a:lvl2pPr marL="37931725" indent="-37474525">
              <a:defRPr sz="3200">
                <a:solidFill>
                  <a:schemeClr val="tx1"/>
                </a:solidFill>
                <a:latin typeface="EmbossedBlackWide" panose="020B0604020202020204"/>
                <a:ea typeface="ＭＳ Ｐゴシック" panose="020B0600070205080204" pitchFamily="34" charset="-128"/>
              </a:defRPr>
            </a:lvl2pPr>
            <a:lvl3pPr>
              <a:defRPr sz="3200">
                <a:solidFill>
                  <a:schemeClr val="tx1"/>
                </a:solidFill>
                <a:latin typeface="EmbossedBlackWide" panose="020B0604020202020204"/>
                <a:ea typeface="ＭＳ Ｐゴシック" panose="020B0600070205080204" pitchFamily="34" charset="-128"/>
              </a:defRPr>
            </a:lvl3pPr>
            <a:lvl4pPr>
              <a:defRPr sz="3200">
                <a:solidFill>
                  <a:schemeClr val="tx1"/>
                </a:solidFill>
                <a:latin typeface="EmbossedBlackWide" panose="020B0604020202020204"/>
                <a:ea typeface="ＭＳ Ｐゴシック" panose="020B0600070205080204" pitchFamily="34" charset="-128"/>
              </a:defRPr>
            </a:lvl4pPr>
            <a:lvl5pPr>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9pPr>
          </a:lstStyle>
          <a:p>
            <a:pPr algn="l"/>
            <a:r>
              <a:rPr lang="en-US" sz="2800" b="1" i="1" dirty="0" err="1">
                <a:solidFill>
                  <a:srgbClr val="FFFFFF"/>
                </a:solidFill>
                <a:effectLst>
                  <a:outerShdw blurRad="38100" dist="38100" dir="2700000" algn="tl">
                    <a:srgbClr val="000000"/>
                  </a:outerShdw>
                </a:effectLst>
                <a:latin typeface="+mj-lt"/>
              </a:rPr>
              <a:t>Cepheids</a:t>
            </a:r>
            <a:endParaRPr lang="en-US" sz="2800" dirty="0">
              <a:solidFill>
                <a:srgbClr val="FFFFFF"/>
              </a:solidFill>
              <a:effectLst>
                <a:outerShdw blurRad="38100" dist="38100" dir="2700000" algn="tl">
                  <a:srgbClr val="000000"/>
                </a:outerShdw>
              </a:effectLst>
              <a:latin typeface="+mj-lt"/>
            </a:endParaRPr>
          </a:p>
          <a:p>
            <a:pPr algn="l"/>
            <a:endParaRPr lang="en-US" sz="2800" dirty="0">
              <a:solidFill>
                <a:srgbClr val="FFFFFF"/>
              </a:solidFill>
              <a:effectLst>
                <a:outerShdw blurRad="38100" dist="38100" dir="2700000" algn="tl">
                  <a:srgbClr val="000000"/>
                </a:outerShdw>
              </a:effectLst>
              <a:latin typeface="+mj-lt"/>
            </a:endParaRPr>
          </a:p>
          <a:p>
            <a:pPr algn="l"/>
            <a:r>
              <a:rPr lang="en-US" sz="2800" dirty="0">
                <a:solidFill>
                  <a:srgbClr val="FFFFFF"/>
                </a:solidFill>
                <a:effectLst>
                  <a:outerShdw blurRad="38100" dist="38100" dir="2700000" algn="tl">
                    <a:srgbClr val="000000"/>
                  </a:outerShdw>
                </a:effectLst>
                <a:latin typeface="+mj-lt"/>
              </a:rPr>
              <a:t>Because the period of Cepheid variable stars tells us their luminosities, we can use them as standard candles.</a:t>
            </a:r>
            <a:endParaRPr lang="en-US" dirty="0">
              <a:solidFill>
                <a:srgbClr val="FFFFFF"/>
              </a:solidFill>
              <a:effectLst>
                <a:outerShdw blurRad="38100" dist="38100" dir="2700000" algn="tl">
                  <a:srgbClr val="000000"/>
                </a:outerShdw>
              </a:effectLst>
              <a:latin typeface="+mj-lt"/>
            </a:endParaRPr>
          </a:p>
        </p:txBody>
      </p:sp>
      <p:pic>
        <p:nvPicPr>
          <p:cNvPr id="36867" name="Picture 7" descr="CepheidStandardCandl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41325"/>
            <a:ext cx="5511800" cy="59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729242"/>
      </p:ext>
    </p:extLst>
  </p:cSld>
  <p:clrMapOvr>
    <a:masterClrMapping/>
  </p:clrMapOvr>
  <p:transition>
    <p:sndAc>
      <p:end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9" descr="20_14_Figure"/>
          <p:cNvPicPr>
            <a:picLocks noChangeAspect="1" noChangeArrowheads="1"/>
          </p:cNvPicPr>
          <p:nvPr/>
        </p:nvPicPr>
        <p:blipFill>
          <a:blip r:embed="rId3">
            <a:extLst>
              <a:ext uri="{28A0092B-C50C-407E-A947-70E740481C1C}">
                <a14:useLocalDpi xmlns:a14="http://schemas.microsoft.com/office/drawing/2010/main" val="0"/>
              </a:ext>
            </a:extLst>
          </a:blip>
          <a:srcRect b="3999"/>
          <a:stretch>
            <a:fillRect/>
          </a:stretch>
        </p:blipFill>
        <p:spPr bwMode="auto">
          <a:xfrm>
            <a:off x="292100" y="1155700"/>
            <a:ext cx="58039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1843" name="Text Box 3"/>
          <p:cNvSpPr txBox="1">
            <a:spLocks noChangeArrowheads="1"/>
          </p:cNvSpPr>
          <p:nvPr/>
        </p:nvSpPr>
        <p:spPr bwMode="auto">
          <a:xfrm>
            <a:off x="6248400" y="1371600"/>
            <a:ext cx="2682875" cy="3970338"/>
          </a:xfrm>
          <a:prstGeom prst="rect">
            <a:avLst/>
          </a:prstGeom>
          <a:noFill/>
          <a:ln w="9525">
            <a:noFill/>
            <a:miter lim="800000"/>
            <a:headEnd/>
            <a:tailEnd/>
          </a:ln>
          <a:effectLst/>
        </p:spPr>
        <p:txBody>
          <a:bodyPr>
            <a:spAutoFit/>
          </a:bodyPr>
          <a:lstStyle>
            <a:lvl1pPr>
              <a:defRPr sz="3200">
                <a:solidFill>
                  <a:schemeClr val="tx1"/>
                </a:solidFill>
                <a:latin typeface="EmbossedBlackWide" panose="020B0604020202020204"/>
                <a:ea typeface="ＭＳ Ｐゴシック" panose="020B0600070205080204" pitchFamily="34" charset="-128"/>
              </a:defRPr>
            </a:lvl1pPr>
            <a:lvl2pPr marL="37931725" indent="-37474525">
              <a:defRPr sz="3200">
                <a:solidFill>
                  <a:schemeClr val="tx1"/>
                </a:solidFill>
                <a:latin typeface="EmbossedBlackWide" panose="020B0604020202020204"/>
                <a:ea typeface="ＭＳ Ｐゴシック" panose="020B0600070205080204" pitchFamily="34" charset="-128"/>
              </a:defRPr>
            </a:lvl2pPr>
            <a:lvl3pPr>
              <a:defRPr sz="3200">
                <a:solidFill>
                  <a:schemeClr val="tx1"/>
                </a:solidFill>
                <a:latin typeface="EmbossedBlackWide" panose="020B0604020202020204"/>
                <a:ea typeface="ＭＳ Ｐゴシック" panose="020B0600070205080204" pitchFamily="34" charset="-128"/>
              </a:defRPr>
            </a:lvl3pPr>
            <a:lvl4pPr>
              <a:defRPr sz="3200">
                <a:solidFill>
                  <a:schemeClr val="tx1"/>
                </a:solidFill>
                <a:latin typeface="EmbossedBlackWide" panose="020B0604020202020204"/>
                <a:ea typeface="ＭＳ Ｐゴシック" panose="020B0600070205080204" pitchFamily="34" charset="-128"/>
              </a:defRPr>
            </a:lvl4pPr>
            <a:lvl5pPr>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9pPr>
          </a:lstStyle>
          <a:p>
            <a:pPr algn="l"/>
            <a:r>
              <a:rPr lang="en-US" sz="2800" b="1" i="1">
                <a:solidFill>
                  <a:srgbClr val="FFFFFF"/>
                </a:solidFill>
                <a:effectLst>
                  <a:outerShdw blurRad="38100" dist="38100" dir="2700000" algn="tl">
                    <a:srgbClr val="000000"/>
                  </a:outerShdw>
                </a:effectLst>
                <a:latin typeface="Georgia" panose="02040502050405020303" pitchFamily="18" charset="0"/>
              </a:rPr>
              <a:t>Type I SN</a:t>
            </a:r>
          </a:p>
          <a:p>
            <a:pPr algn="l"/>
            <a:endParaRPr lang="en-US" sz="2800">
              <a:solidFill>
                <a:srgbClr val="FFFFFF"/>
              </a:solidFill>
              <a:effectLst>
                <a:outerShdw blurRad="38100" dist="38100" dir="2700000" algn="tl">
                  <a:srgbClr val="000000"/>
                </a:outerShdw>
              </a:effectLst>
              <a:latin typeface="Georgia" panose="02040502050405020303" pitchFamily="18" charset="0"/>
            </a:endParaRPr>
          </a:p>
          <a:p>
            <a:pPr algn="l"/>
            <a:r>
              <a:rPr lang="en-US" sz="2400">
                <a:solidFill>
                  <a:srgbClr val="FFFFFF"/>
                </a:solidFill>
                <a:effectLst>
                  <a:outerShdw blurRad="38100" dist="38100" dir="2700000" algn="tl">
                    <a:srgbClr val="000000"/>
                  </a:outerShdw>
                </a:effectLst>
                <a:latin typeface="Georgia" panose="02040502050405020303" pitchFamily="18" charset="0"/>
              </a:rPr>
              <a:t>The apparent brightness of a white dwarf supernova tells us the distance to its galaxy (up to 10 billion light-years)</a:t>
            </a:r>
            <a:r>
              <a:rPr lang="en-US" sz="2800">
                <a:solidFill>
                  <a:srgbClr val="FFFFFF"/>
                </a:solidFill>
                <a:effectLst>
                  <a:outerShdw blurRad="38100" dist="38100" dir="2700000" algn="tl">
                    <a:srgbClr val="000000"/>
                  </a:outerShdw>
                </a:effectLst>
                <a:latin typeface="Georgia" panose="02040502050405020303" pitchFamily="18" charset="0"/>
              </a:rPr>
              <a:t>.</a:t>
            </a:r>
            <a:endParaRPr lang="en-US">
              <a:solidFill>
                <a:srgbClr val="FFFFFF"/>
              </a:solidFill>
              <a:effectLst>
                <a:outerShdw blurRad="38100" dist="38100" dir="2700000" algn="tl">
                  <a:srgbClr val="000000"/>
                </a:outerShdw>
              </a:effectLst>
              <a:latin typeface="Georgia" panose="02040502050405020303" pitchFamily="18" charset="0"/>
            </a:endParaRPr>
          </a:p>
        </p:txBody>
      </p:sp>
    </p:spTree>
    <p:extLst>
      <p:ext uri="{BB962C8B-B14F-4D97-AF65-F5344CB8AC3E}">
        <p14:creationId xmlns:p14="http://schemas.microsoft.com/office/powerpoint/2010/main" val="578478722"/>
      </p:ext>
    </p:extLst>
  </p:cSld>
  <p:clrMapOvr>
    <a:masterClrMapping/>
  </p:clrMapOvr>
  <p:transition>
    <p:sndAc>
      <p:end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20_16_Figure"/>
          <p:cNvPicPr>
            <a:picLocks noChangeAspect="1" noChangeArrowheads="1"/>
          </p:cNvPicPr>
          <p:nvPr/>
        </p:nvPicPr>
        <p:blipFill>
          <a:blip r:embed="rId3">
            <a:extLst>
              <a:ext uri="{28A0092B-C50C-407E-A947-70E740481C1C}">
                <a14:useLocalDpi xmlns:a14="http://schemas.microsoft.com/office/drawing/2010/main" val="0"/>
              </a:ext>
            </a:extLst>
          </a:blip>
          <a:srcRect b="3879"/>
          <a:stretch>
            <a:fillRect/>
          </a:stretch>
        </p:blipFill>
        <p:spPr bwMode="auto">
          <a:xfrm>
            <a:off x="296863" y="1800225"/>
            <a:ext cx="8548687"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7330" name="Rectangle 2"/>
          <p:cNvSpPr>
            <a:spLocks noGrp="1" noChangeArrowheads="1"/>
          </p:cNvSpPr>
          <p:nvPr>
            <p:ph type="title"/>
          </p:nvPr>
        </p:nvSpPr>
        <p:spPr>
          <a:xfrm>
            <a:off x="685800" y="76200"/>
            <a:ext cx="7772400" cy="1433513"/>
          </a:xfrm>
        </p:spPr>
        <p:txBody>
          <a:bodyPr/>
          <a:lstStyle/>
          <a:p>
            <a:pPr>
              <a:lnSpc>
                <a:spcPct val="90000"/>
              </a:lnSpc>
            </a:pPr>
            <a:r>
              <a:rPr lang="en-US" sz="4800" b="0" smtClean="0">
                <a:solidFill>
                  <a:srgbClr val="FFFFFF"/>
                </a:solidFill>
                <a:ea typeface="ＭＳ Ｐゴシック" panose="020B0600070205080204" pitchFamily="34" charset="-128"/>
              </a:rPr>
              <a:t>How do we measure the distances to galaxies?</a:t>
            </a:r>
          </a:p>
        </p:txBody>
      </p:sp>
    </p:spTree>
    <p:extLst>
      <p:ext uri="{BB962C8B-B14F-4D97-AF65-F5344CB8AC3E}">
        <p14:creationId xmlns:p14="http://schemas.microsoft.com/office/powerpoint/2010/main" val="3830785291"/>
      </p:ext>
    </p:extLst>
  </p:cSld>
  <p:clrMapOvr>
    <a:masterClrMapping/>
  </p:clrMapOvr>
  <p:transition>
    <p:sndAc>
      <p:end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7" descr="20_12_Figure"/>
          <p:cNvPicPr>
            <a:picLocks noChangeAspect="1" noChangeArrowheads="1"/>
          </p:cNvPicPr>
          <p:nvPr/>
        </p:nvPicPr>
        <p:blipFill>
          <a:blip r:embed="rId3">
            <a:extLst>
              <a:ext uri="{28A0092B-C50C-407E-A947-70E740481C1C}">
                <a14:useLocalDpi xmlns:a14="http://schemas.microsoft.com/office/drawing/2010/main" val="0"/>
              </a:ext>
            </a:extLst>
          </a:blip>
          <a:srcRect b="2705"/>
          <a:stretch>
            <a:fillRect/>
          </a:stretch>
        </p:blipFill>
        <p:spPr bwMode="auto">
          <a:xfrm>
            <a:off x="1010443" y="846138"/>
            <a:ext cx="7013575"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4675" name="Rectangle 3"/>
          <p:cNvSpPr>
            <a:spLocks noChangeArrowheads="1"/>
          </p:cNvSpPr>
          <p:nvPr/>
        </p:nvSpPr>
        <p:spPr bwMode="auto">
          <a:xfrm>
            <a:off x="402431" y="5811838"/>
            <a:ext cx="8339137" cy="946150"/>
          </a:xfrm>
          <a:prstGeom prst="rect">
            <a:avLst/>
          </a:prstGeom>
          <a:noFill/>
          <a:ln w="9525">
            <a:noFill/>
            <a:miter lim="800000"/>
            <a:headEnd/>
            <a:tailEnd/>
          </a:ln>
          <a:effectLst/>
        </p:spPr>
        <p:txBody>
          <a:bodyPr>
            <a:spAutoFit/>
          </a:bodyPr>
          <a:lstStyle>
            <a:lvl1pPr>
              <a:defRPr sz="3200">
                <a:solidFill>
                  <a:schemeClr val="tx1"/>
                </a:solidFill>
                <a:latin typeface="EmbossedBlackWide" panose="020B0604020202020204"/>
                <a:ea typeface="ＭＳ Ｐゴシック" panose="020B0600070205080204" pitchFamily="34" charset="-128"/>
              </a:defRPr>
            </a:lvl1pPr>
            <a:lvl2pPr marL="37931725" indent="-37474525">
              <a:defRPr sz="3200">
                <a:solidFill>
                  <a:schemeClr val="tx1"/>
                </a:solidFill>
                <a:latin typeface="EmbossedBlackWide" panose="020B0604020202020204"/>
                <a:ea typeface="ＭＳ Ｐゴシック" panose="020B0600070205080204" pitchFamily="34" charset="-128"/>
              </a:defRPr>
            </a:lvl2pPr>
            <a:lvl3pPr>
              <a:defRPr sz="3200">
                <a:solidFill>
                  <a:schemeClr val="tx1"/>
                </a:solidFill>
                <a:latin typeface="EmbossedBlackWide" panose="020B0604020202020204"/>
                <a:ea typeface="ＭＳ Ｐゴシック" panose="020B0600070205080204" pitchFamily="34" charset="-128"/>
              </a:defRPr>
            </a:lvl3pPr>
            <a:lvl4pPr>
              <a:defRPr sz="3200">
                <a:solidFill>
                  <a:schemeClr val="tx1"/>
                </a:solidFill>
                <a:latin typeface="EmbossedBlackWide" panose="020B0604020202020204"/>
                <a:ea typeface="ＭＳ Ｐゴシック" panose="020B0600070205080204" pitchFamily="34" charset="-128"/>
              </a:defRPr>
            </a:lvl4pPr>
            <a:lvl5pPr>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9pPr>
          </a:lstStyle>
          <a:p>
            <a:r>
              <a:rPr lang="en-US" sz="2800" dirty="0">
                <a:solidFill>
                  <a:srgbClr val="FFFFFF"/>
                </a:solidFill>
                <a:effectLst>
                  <a:outerShdw blurRad="38100" dist="38100" dir="2700000" algn="tl">
                    <a:srgbClr val="000000"/>
                  </a:outerShdw>
                </a:effectLst>
                <a:latin typeface="+mj-lt"/>
              </a:rPr>
              <a:t>Cepheid variable stars with longer periods have greater luminosities.</a:t>
            </a:r>
          </a:p>
        </p:txBody>
      </p:sp>
      <p:sp>
        <p:nvSpPr>
          <p:cNvPr id="4" name="Rectangle 2"/>
          <p:cNvSpPr txBox="1">
            <a:spLocks noChangeArrowheads="1"/>
          </p:cNvSpPr>
          <p:nvPr/>
        </p:nvSpPr>
        <p:spPr bwMode="auto">
          <a:xfrm>
            <a:off x="685800" y="76200"/>
            <a:ext cx="7772400" cy="769938"/>
          </a:xfrm>
          <a:prstGeom prst="rect">
            <a:avLst/>
          </a:prstGeom>
          <a:solidFill>
            <a:schemeClr val="bg2">
              <a:alpha val="41000"/>
            </a:schemeClr>
          </a:solidFill>
          <a:ln w="9525">
            <a:noFill/>
            <a:miter lim="800000"/>
            <a:headEnd/>
            <a:tailEnd/>
          </a:ln>
          <a:effectLst/>
        </p:spPr>
        <p:txBody>
          <a:bodyPr anchor="ctr">
            <a:spAutoFit/>
          </a:bodyPr>
          <a:lstStyle>
            <a:lvl1pPr>
              <a:defRPr sz="3200">
                <a:solidFill>
                  <a:schemeClr val="tx1"/>
                </a:solidFill>
                <a:latin typeface="EmbossedBlackWide" panose="020B0604020202020204"/>
                <a:ea typeface="ＭＳ Ｐゴシック" panose="020B0600070205080204" pitchFamily="34" charset="-128"/>
              </a:defRPr>
            </a:lvl1pPr>
            <a:lvl2pPr marL="37931725" indent="-37474525">
              <a:defRPr sz="3200">
                <a:solidFill>
                  <a:schemeClr val="tx1"/>
                </a:solidFill>
                <a:latin typeface="EmbossedBlackWide" panose="020B0604020202020204"/>
                <a:ea typeface="ＭＳ Ｐゴシック" panose="020B0600070205080204" pitchFamily="34" charset="-128"/>
              </a:defRPr>
            </a:lvl2pPr>
            <a:lvl3pPr>
              <a:defRPr sz="3200">
                <a:solidFill>
                  <a:schemeClr val="tx1"/>
                </a:solidFill>
                <a:latin typeface="EmbossedBlackWide" panose="020B0604020202020204"/>
                <a:ea typeface="ＭＳ Ｐゴシック" panose="020B0600070205080204" pitchFamily="34" charset="-128"/>
              </a:defRPr>
            </a:lvl3pPr>
            <a:lvl4pPr>
              <a:defRPr sz="3200">
                <a:solidFill>
                  <a:schemeClr val="tx1"/>
                </a:solidFill>
                <a:latin typeface="EmbossedBlackWide" panose="020B0604020202020204"/>
                <a:ea typeface="ＭＳ Ｐゴシック" panose="020B0600070205080204" pitchFamily="34" charset="-128"/>
              </a:defRPr>
            </a:lvl4pPr>
            <a:lvl5pPr>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9pPr>
          </a:lstStyle>
          <a:p>
            <a:pPr>
              <a:lnSpc>
                <a:spcPct val="90000"/>
              </a:lnSpc>
            </a:pPr>
            <a:r>
              <a:rPr lang="en-US" sz="4800" dirty="0">
                <a:solidFill>
                  <a:srgbClr val="FFFFFF"/>
                </a:solidFill>
                <a:effectLst>
                  <a:outerShdw blurRad="38100" dist="38100" dir="2700000" algn="tl">
                    <a:srgbClr val="000000"/>
                  </a:outerShdw>
                </a:effectLst>
                <a:latin typeface="Georgia" panose="02040502050405020303" pitchFamily="18" charset="0"/>
              </a:rPr>
              <a:t>Standard Candle: Cepheid</a:t>
            </a:r>
          </a:p>
        </p:txBody>
      </p:sp>
    </p:spTree>
    <p:extLst>
      <p:ext uri="{BB962C8B-B14F-4D97-AF65-F5344CB8AC3E}">
        <p14:creationId xmlns:p14="http://schemas.microsoft.com/office/powerpoint/2010/main" val="880267564"/>
      </p:ext>
    </p:extLst>
  </p:cSld>
  <p:clrMapOvr>
    <a:masterClrMapping/>
  </p:clrMapOvr>
  <p:transition>
    <p:sndAc>
      <p:end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descr="20_15_Figure-Anno"/>
          <p:cNvPicPr>
            <a:picLocks noChangeAspect="1" noChangeArrowheads="1"/>
          </p:cNvPicPr>
          <p:nvPr/>
        </p:nvPicPr>
        <p:blipFill>
          <a:blip r:embed="rId3">
            <a:extLst>
              <a:ext uri="{28A0092B-C50C-407E-A947-70E740481C1C}">
                <a14:useLocalDpi xmlns:a14="http://schemas.microsoft.com/office/drawing/2010/main" val="0"/>
              </a:ext>
            </a:extLst>
          </a:blip>
          <a:srcRect b="2219"/>
          <a:stretch>
            <a:fillRect/>
          </a:stretch>
        </p:blipFill>
        <p:spPr bwMode="auto">
          <a:xfrm>
            <a:off x="685800" y="1042988"/>
            <a:ext cx="5181600" cy="551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3890" name="Text Box 2"/>
          <p:cNvSpPr txBox="1">
            <a:spLocks noChangeArrowheads="1"/>
          </p:cNvSpPr>
          <p:nvPr/>
        </p:nvSpPr>
        <p:spPr bwMode="auto">
          <a:xfrm>
            <a:off x="6172200" y="1524000"/>
            <a:ext cx="2682875" cy="3416300"/>
          </a:xfrm>
          <a:prstGeom prst="rect">
            <a:avLst/>
          </a:prstGeom>
          <a:noFill/>
          <a:ln w="9525">
            <a:noFill/>
            <a:miter lim="800000"/>
            <a:headEnd/>
            <a:tailEnd/>
          </a:ln>
          <a:effectLst/>
        </p:spPr>
        <p:txBody>
          <a:bodyPr>
            <a:spAutoFit/>
          </a:bodyPr>
          <a:lstStyle>
            <a:lvl1pPr>
              <a:defRPr sz="3200">
                <a:solidFill>
                  <a:schemeClr val="tx1"/>
                </a:solidFill>
                <a:latin typeface="EmbossedBlackWide" panose="020B0604020202020204"/>
                <a:ea typeface="ＭＳ Ｐゴシック" panose="020B0600070205080204" pitchFamily="34" charset="-128"/>
              </a:defRPr>
            </a:lvl1pPr>
            <a:lvl2pPr marL="37931725" indent="-37474525">
              <a:defRPr sz="3200">
                <a:solidFill>
                  <a:schemeClr val="tx1"/>
                </a:solidFill>
                <a:latin typeface="EmbossedBlackWide" panose="020B0604020202020204"/>
                <a:ea typeface="ＭＳ Ｐゴシック" panose="020B0600070205080204" pitchFamily="34" charset="-128"/>
              </a:defRPr>
            </a:lvl2pPr>
            <a:lvl3pPr>
              <a:defRPr sz="3200">
                <a:solidFill>
                  <a:schemeClr val="tx1"/>
                </a:solidFill>
                <a:latin typeface="EmbossedBlackWide" panose="020B0604020202020204"/>
                <a:ea typeface="ＭＳ Ｐゴシック" panose="020B0600070205080204" pitchFamily="34" charset="-128"/>
              </a:defRPr>
            </a:lvl3pPr>
            <a:lvl4pPr>
              <a:defRPr sz="3200">
                <a:solidFill>
                  <a:schemeClr val="tx1"/>
                </a:solidFill>
                <a:latin typeface="EmbossedBlackWide" panose="020B0604020202020204"/>
                <a:ea typeface="ＭＳ Ｐゴシック" panose="020B0600070205080204" pitchFamily="34" charset="-128"/>
              </a:defRPr>
            </a:lvl4pPr>
            <a:lvl5pPr>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9pPr>
          </a:lstStyle>
          <a:p>
            <a:pPr algn="l"/>
            <a:endParaRPr lang="en-US" sz="2400" dirty="0">
              <a:solidFill>
                <a:srgbClr val="FFFFFF"/>
              </a:solidFill>
              <a:effectLst>
                <a:outerShdw blurRad="38100" dist="38100" dir="2700000" algn="tl">
                  <a:srgbClr val="000000"/>
                </a:outerShdw>
              </a:effectLst>
              <a:latin typeface="+mj-lt"/>
            </a:endParaRPr>
          </a:p>
          <a:p>
            <a:pPr algn="l"/>
            <a:r>
              <a:rPr lang="en-US" sz="2400" dirty="0">
                <a:solidFill>
                  <a:srgbClr val="FFFFFF"/>
                </a:solidFill>
                <a:effectLst>
                  <a:outerShdw blurRad="38100" dist="38100" dir="2700000" algn="tl">
                    <a:srgbClr val="000000"/>
                  </a:outerShdw>
                </a:effectLst>
                <a:latin typeface="+mj-lt"/>
              </a:rPr>
              <a:t>Entire galaxies can also be used as standard candles because a galaxy’s luminosity is related to its rotation speed.</a:t>
            </a:r>
            <a:endParaRPr lang="en-US" sz="2800" dirty="0">
              <a:solidFill>
                <a:srgbClr val="FFFFFF"/>
              </a:solidFill>
              <a:effectLst>
                <a:outerShdw blurRad="38100" dist="38100" dir="2700000" algn="tl">
                  <a:srgbClr val="000000"/>
                </a:outerShdw>
              </a:effectLst>
              <a:latin typeface="+mj-lt"/>
            </a:endParaRPr>
          </a:p>
        </p:txBody>
      </p:sp>
      <p:sp>
        <p:nvSpPr>
          <p:cNvPr id="4" name="Rectangle 2"/>
          <p:cNvSpPr txBox="1">
            <a:spLocks noChangeArrowheads="1"/>
          </p:cNvSpPr>
          <p:nvPr/>
        </p:nvSpPr>
        <p:spPr bwMode="auto">
          <a:xfrm>
            <a:off x="685800" y="68263"/>
            <a:ext cx="7772400" cy="769937"/>
          </a:xfrm>
          <a:prstGeom prst="rect">
            <a:avLst/>
          </a:prstGeom>
          <a:solidFill>
            <a:schemeClr val="bg2">
              <a:alpha val="41000"/>
            </a:schemeClr>
          </a:solidFill>
          <a:ln w="9525">
            <a:noFill/>
            <a:miter lim="800000"/>
            <a:headEnd/>
            <a:tailEnd/>
          </a:ln>
          <a:effectLst/>
        </p:spPr>
        <p:txBody>
          <a:bodyPr anchor="ctr">
            <a:spAutoFit/>
          </a:bodyPr>
          <a:lstStyle>
            <a:lvl1pPr>
              <a:defRPr sz="3200">
                <a:solidFill>
                  <a:schemeClr val="tx1"/>
                </a:solidFill>
                <a:latin typeface="EmbossedBlackWide" panose="020B0604020202020204"/>
                <a:ea typeface="ＭＳ Ｐゴシック" panose="020B0600070205080204" pitchFamily="34" charset="-128"/>
              </a:defRPr>
            </a:lvl1pPr>
            <a:lvl2pPr marL="37931725" indent="-37474525">
              <a:defRPr sz="3200">
                <a:solidFill>
                  <a:schemeClr val="tx1"/>
                </a:solidFill>
                <a:latin typeface="EmbossedBlackWide" panose="020B0604020202020204"/>
                <a:ea typeface="ＭＳ Ｐゴシック" panose="020B0600070205080204" pitchFamily="34" charset="-128"/>
              </a:defRPr>
            </a:lvl2pPr>
            <a:lvl3pPr>
              <a:defRPr sz="3200">
                <a:solidFill>
                  <a:schemeClr val="tx1"/>
                </a:solidFill>
                <a:latin typeface="EmbossedBlackWide" panose="020B0604020202020204"/>
                <a:ea typeface="ＭＳ Ｐゴシック" panose="020B0600070205080204" pitchFamily="34" charset="-128"/>
              </a:defRPr>
            </a:lvl3pPr>
            <a:lvl4pPr>
              <a:defRPr sz="3200">
                <a:solidFill>
                  <a:schemeClr val="tx1"/>
                </a:solidFill>
                <a:latin typeface="EmbossedBlackWide" panose="020B0604020202020204"/>
                <a:ea typeface="ＭＳ Ｐゴシック" panose="020B0600070205080204" pitchFamily="34" charset="-128"/>
              </a:defRPr>
            </a:lvl4pPr>
            <a:lvl5pPr>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9pPr>
          </a:lstStyle>
          <a:p>
            <a:pPr>
              <a:lnSpc>
                <a:spcPct val="90000"/>
              </a:lnSpc>
            </a:pPr>
            <a:r>
              <a:rPr lang="en-US" sz="4800">
                <a:solidFill>
                  <a:srgbClr val="FFFFFF"/>
                </a:solidFill>
                <a:effectLst>
                  <a:outerShdw blurRad="38100" dist="38100" dir="2700000" algn="tl">
                    <a:srgbClr val="000000"/>
                  </a:outerShdw>
                </a:effectLst>
                <a:latin typeface="Georgia" panose="02040502050405020303" pitchFamily="18" charset="0"/>
              </a:rPr>
              <a:t>Tully-Fisher Relation</a:t>
            </a:r>
          </a:p>
        </p:txBody>
      </p:sp>
    </p:spTree>
    <p:extLst>
      <p:ext uri="{BB962C8B-B14F-4D97-AF65-F5344CB8AC3E}">
        <p14:creationId xmlns:p14="http://schemas.microsoft.com/office/powerpoint/2010/main" val="1965852641"/>
      </p:ext>
    </p:extLst>
  </p:cSld>
  <p:clrMapOvr>
    <a:masterClrMapping/>
  </p:clrMapOvr>
  <p:transition>
    <p:sndAc>
      <p:end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0" descr="20_13_Figure-Anno"/>
          <p:cNvPicPr>
            <a:picLocks noChangeAspect="1" noChangeArrowheads="1"/>
          </p:cNvPicPr>
          <p:nvPr/>
        </p:nvPicPr>
        <p:blipFill>
          <a:blip r:embed="rId3">
            <a:extLst>
              <a:ext uri="{28A0092B-C50C-407E-A947-70E740481C1C}">
                <a14:useLocalDpi xmlns:a14="http://schemas.microsoft.com/office/drawing/2010/main" val="0"/>
              </a:ext>
            </a:extLst>
          </a:blip>
          <a:srcRect b="3767"/>
          <a:stretch>
            <a:fillRect/>
          </a:stretch>
        </p:blipFill>
        <p:spPr bwMode="auto">
          <a:xfrm>
            <a:off x="263525" y="1295400"/>
            <a:ext cx="634365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0819" name="Rectangle 3"/>
          <p:cNvSpPr>
            <a:spLocks noChangeArrowheads="1"/>
          </p:cNvSpPr>
          <p:nvPr/>
        </p:nvSpPr>
        <p:spPr bwMode="auto">
          <a:xfrm>
            <a:off x="6781800" y="1958975"/>
            <a:ext cx="2098675" cy="3108543"/>
          </a:xfrm>
          <a:prstGeom prst="rect">
            <a:avLst/>
          </a:prstGeom>
          <a:noFill/>
          <a:ln w="9525">
            <a:noFill/>
            <a:miter lim="800000"/>
            <a:headEnd/>
            <a:tailEnd/>
          </a:ln>
          <a:effectLst/>
        </p:spPr>
        <p:txBody>
          <a:bodyPr>
            <a:spAutoFit/>
          </a:bodyPr>
          <a:lstStyle>
            <a:lvl1pPr>
              <a:defRPr sz="3200">
                <a:solidFill>
                  <a:schemeClr val="tx1"/>
                </a:solidFill>
                <a:latin typeface="EmbossedBlackWide" panose="020B0604020202020204"/>
                <a:ea typeface="ＭＳ Ｐゴシック" panose="020B0600070205080204" pitchFamily="34" charset="-128"/>
              </a:defRPr>
            </a:lvl1pPr>
            <a:lvl2pPr marL="37931725" indent="-37474525">
              <a:defRPr sz="3200">
                <a:solidFill>
                  <a:schemeClr val="tx1"/>
                </a:solidFill>
                <a:latin typeface="EmbossedBlackWide" panose="020B0604020202020204"/>
                <a:ea typeface="ＭＳ Ｐゴシック" panose="020B0600070205080204" pitchFamily="34" charset="-128"/>
              </a:defRPr>
            </a:lvl2pPr>
            <a:lvl3pPr>
              <a:defRPr sz="3200">
                <a:solidFill>
                  <a:schemeClr val="tx1"/>
                </a:solidFill>
                <a:latin typeface="EmbossedBlackWide" panose="020B0604020202020204"/>
                <a:ea typeface="ＭＳ Ｐゴシック" panose="020B0600070205080204" pitchFamily="34" charset="-128"/>
              </a:defRPr>
            </a:lvl3pPr>
            <a:lvl4pPr>
              <a:defRPr sz="3200">
                <a:solidFill>
                  <a:schemeClr val="tx1"/>
                </a:solidFill>
                <a:latin typeface="EmbossedBlackWide" panose="020B0604020202020204"/>
                <a:ea typeface="ＭＳ Ｐゴシック" panose="020B0600070205080204" pitchFamily="34" charset="-128"/>
              </a:defRPr>
            </a:lvl4pPr>
            <a:lvl5pPr>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9pPr>
          </a:lstStyle>
          <a:p>
            <a:r>
              <a:rPr lang="en-US" sz="2800" dirty="0">
                <a:solidFill>
                  <a:srgbClr val="FFFFFF"/>
                </a:solidFill>
                <a:effectLst>
                  <a:outerShdw blurRad="38100" dist="38100" dir="2700000" algn="tl">
                    <a:srgbClr val="000000"/>
                  </a:outerShdw>
                </a:effectLst>
                <a:latin typeface="+mj-lt"/>
              </a:rPr>
              <a:t>White-dwarf supernovae can also be used as standard candles.</a:t>
            </a:r>
          </a:p>
        </p:txBody>
      </p:sp>
      <p:sp>
        <p:nvSpPr>
          <p:cNvPr id="4" name="Rectangle 2"/>
          <p:cNvSpPr txBox="1">
            <a:spLocks noChangeArrowheads="1"/>
          </p:cNvSpPr>
          <p:nvPr/>
        </p:nvSpPr>
        <p:spPr bwMode="auto">
          <a:xfrm>
            <a:off x="609600" y="220663"/>
            <a:ext cx="7772400" cy="769937"/>
          </a:xfrm>
          <a:prstGeom prst="rect">
            <a:avLst/>
          </a:prstGeom>
          <a:solidFill>
            <a:schemeClr val="bg2">
              <a:alpha val="41000"/>
            </a:schemeClr>
          </a:solidFill>
          <a:ln w="9525">
            <a:noFill/>
            <a:miter lim="800000"/>
            <a:headEnd/>
            <a:tailEnd/>
          </a:ln>
          <a:effectLst/>
        </p:spPr>
        <p:txBody>
          <a:bodyPr anchor="ctr">
            <a:spAutoFit/>
          </a:bodyPr>
          <a:lstStyle>
            <a:lvl1pPr>
              <a:defRPr sz="3200">
                <a:solidFill>
                  <a:schemeClr val="tx1"/>
                </a:solidFill>
                <a:latin typeface="EmbossedBlackWide" panose="020B0604020202020204"/>
                <a:ea typeface="ＭＳ Ｐゴシック" panose="020B0600070205080204" pitchFamily="34" charset="-128"/>
              </a:defRPr>
            </a:lvl1pPr>
            <a:lvl2pPr marL="37931725" indent="-37474525">
              <a:defRPr sz="3200">
                <a:solidFill>
                  <a:schemeClr val="tx1"/>
                </a:solidFill>
                <a:latin typeface="EmbossedBlackWide" panose="020B0604020202020204"/>
                <a:ea typeface="ＭＳ Ｐゴシック" panose="020B0600070205080204" pitchFamily="34" charset="-128"/>
              </a:defRPr>
            </a:lvl2pPr>
            <a:lvl3pPr>
              <a:defRPr sz="3200">
                <a:solidFill>
                  <a:schemeClr val="tx1"/>
                </a:solidFill>
                <a:latin typeface="EmbossedBlackWide" panose="020B0604020202020204"/>
                <a:ea typeface="ＭＳ Ｐゴシック" panose="020B0600070205080204" pitchFamily="34" charset="-128"/>
              </a:defRPr>
            </a:lvl3pPr>
            <a:lvl4pPr>
              <a:defRPr sz="3200">
                <a:solidFill>
                  <a:schemeClr val="tx1"/>
                </a:solidFill>
                <a:latin typeface="EmbossedBlackWide" panose="020B0604020202020204"/>
                <a:ea typeface="ＭＳ Ｐゴシック" panose="020B0600070205080204" pitchFamily="34" charset="-128"/>
              </a:defRPr>
            </a:lvl4pPr>
            <a:lvl5pPr>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9pPr>
          </a:lstStyle>
          <a:p>
            <a:pPr>
              <a:lnSpc>
                <a:spcPct val="90000"/>
              </a:lnSpc>
            </a:pPr>
            <a:r>
              <a:rPr lang="en-US" sz="4800">
                <a:solidFill>
                  <a:srgbClr val="FFFFFF"/>
                </a:solidFill>
                <a:effectLst>
                  <a:outerShdw blurRad="38100" dist="38100" dir="2700000" algn="tl">
                    <a:srgbClr val="000000"/>
                  </a:outerShdw>
                </a:effectLst>
                <a:latin typeface="Georgia" panose="02040502050405020303" pitchFamily="18" charset="0"/>
              </a:rPr>
              <a:t>Standard Candle: Type I SN</a:t>
            </a:r>
          </a:p>
        </p:txBody>
      </p:sp>
    </p:spTree>
    <p:extLst>
      <p:ext uri="{BB962C8B-B14F-4D97-AF65-F5344CB8AC3E}">
        <p14:creationId xmlns:p14="http://schemas.microsoft.com/office/powerpoint/2010/main" val="1466416041"/>
      </p:ext>
    </p:extLst>
  </p:cSld>
  <p:clrMapOvr>
    <a:masterClrMapping/>
  </p:clrMapOvr>
  <p:transition>
    <p:sndAc>
      <p:end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descr="20_19_Figure-Unanno"/>
          <p:cNvPicPr>
            <a:picLocks noChangeAspect="1" noChangeArrowheads="1"/>
          </p:cNvPicPr>
          <p:nvPr/>
        </p:nvPicPr>
        <p:blipFill>
          <a:blip r:embed="rId3">
            <a:extLst>
              <a:ext uri="{28A0092B-C50C-407E-A947-70E740481C1C}">
                <a14:useLocalDpi xmlns:a14="http://schemas.microsoft.com/office/drawing/2010/main" val="0"/>
              </a:ext>
            </a:extLst>
          </a:blip>
          <a:srcRect b="2686"/>
          <a:stretch>
            <a:fillRect/>
          </a:stretch>
        </p:blipFill>
        <p:spPr bwMode="auto">
          <a:xfrm>
            <a:off x="1600200" y="1143000"/>
            <a:ext cx="5879775"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0" y="0"/>
            <a:ext cx="9144000" cy="923925"/>
          </a:xfrm>
          <a:prstGeom prst="rect">
            <a:avLst/>
          </a:prstGeom>
          <a:solidFill>
            <a:schemeClr val="bg2">
              <a:alpha val="41000"/>
            </a:schemeClr>
          </a:solidFill>
          <a:ln w="9525">
            <a:noFill/>
            <a:miter lim="800000"/>
            <a:headEnd/>
            <a:tailEnd/>
          </a:ln>
          <a:effectLst/>
        </p:spPr>
        <p:txBody>
          <a:bodyPr>
            <a:spAutoFit/>
          </a:bodyPr>
          <a:lstStyle>
            <a:lvl1pPr>
              <a:defRPr sz="3200">
                <a:solidFill>
                  <a:schemeClr val="tx1"/>
                </a:solidFill>
                <a:latin typeface="EmbossedBlackWide" panose="020B0604020202020204"/>
                <a:ea typeface="ＭＳ Ｐゴシック" panose="020B0600070205080204" pitchFamily="34" charset="-128"/>
              </a:defRPr>
            </a:lvl1pPr>
            <a:lvl2pPr marL="37931725" indent="-37474525">
              <a:defRPr sz="3200">
                <a:solidFill>
                  <a:schemeClr val="tx1"/>
                </a:solidFill>
                <a:latin typeface="EmbossedBlackWide" panose="020B0604020202020204"/>
                <a:ea typeface="ＭＳ Ｐゴシック" panose="020B0600070205080204" pitchFamily="34" charset="-128"/>
              </a:defRPr>
            </a:lvl2pPr>
            <a:lvl3pPr>
              <a:defRPr sz="3200">
                <a:solidFill>
                  <a:schemeClr val="tx1"/>
                </a:solidFill>
                <a:latin typeface="EmbossedBlackWide" panose="020B0604020202020204"/>
                <a:ea typeface="ＭＳ Ｐゴシック" panose="020B0600070205080204" pitchFamily="34" charset="-128"/>
              </a:defRPr>
            </a:lvl3pPr>
            <a:lvl4pPr>
              <a:defRPr sz="3200">
                <a:solidFill>
                  <a:schemeClr val="tx1"/>
                </a:solidFill>
                <a:latin typeface="EmbossedBlackWide" panose="020B0604020202020204"/>
                <a:ea typeface="ＭＳ Ｐゴシック" panose="020B0600070205080204" pitchFamily="34" charset="-128"/>
              </a:defRPr>
            </a:lvl4pPr>
            <a:lvl5pPr>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9pPr>
          </a:lstStyle>
          <a:p>
            <a:r>
              <a:rPr lang="en-US" sz="5400">
                <a:solidFill>
                  <a:srgbClr val="F5E9E9"/>
                </a:solidFill>
                <a:effectLst>
                  <a:outerShdw blurRad="38100" dist="38100" dir="2700000" algn="tl">
                    <a:srgbClr val="000000"/>
                  </a:outerShdw>
                </a:effectLst>
                <a:latin typeface="Georgia" panose="02040502050405020303" pitchFamily="18" charset="0"/>
              </a:rPr>
              <a:t>Redshifted Galaxy Spectra</a:t>
            </a:r>
          </a:p>
        </p:txBody>
      </p:sp>
      <p:sp>
        <p:nvSpPr>
          <p:cNvPr id="5" name="Text Box 3"/>
          <p:cNvSpPr txBox="1">
            <a:spLocks noChangeArrowheads="1"/>
          </p:cNvSpPr>
          <p:nvPr/>
        </p:nvSpPr>
        <p:spPr bwMode="auto">
          <a:xfrm>
            <a:off x="798512" y="5505271"/>
            <a:ext cx="7546975" cy="1200329"/>
          </a:xfrm>
          <a:prstGeom prst="rect">
            <a:avLst/>
          </a:prstGeom>
          <a:solidFill>
            <a:schemeClr val="bg2">
              <a:alpha val="41000"/>
            </a:schemeClr>
          </a:solidFill>
          <a:ln w="9525">
            <a:noFill/>
            <a:miter lim="800000"/>
            <a:headEnd/>
            <a:tailEnd/>
          </a:ln>
          <a:effectLst/>
        </p:spPr>
        <p:txBody>
          <a:bodyPr wrap="square">
            <a:spAutoFit/>
          </a:bodyPr>
          <a:lstStyle>
            <a:lvl1pPr>
              <a:defRPr sz="4400" b="1">
                <a:solidFill>
                  <a:schemeClr val="tx1"/>
                </a:solidFill>
                <a:latin typeface="EmbossedBlackWide" panose="020B0604020202020204"/>
                <a:ea typeface="ＭＳ Ｐゴシック" panose="020B0600070205080204" pitchFamily="34" charset="-128"/>
              </a:defRPr>
            </a:lvl1pPr>
            <a:lvl2pPr marL="37931725" indent="-37474525">
              <a:defRPr sz="4400" b="1">
                <a:solidFill>
                  <a:schemeClr val="tx1"/>
                </a:solidFill>
                <a:latin typeface="EmbossedBlackWide" panose="020B0604020202020204"/>
                <a:ea typeface="ＭＳ Ｐゴシック" panose="020B0600070205080204" pitchFamily="34" charset="-128"/>
              </a:defRPr>
            </a:lvl2pPr>
            <a:lvl3pPr>
              <a:defRPr sz="4400" b="1">
                <a:solidFill>
                  <a:schemeClr val="tx1"/>
                </a:solidFill>
                <a:latin typeface="EmbossedBlackWide" panose="020B0604020202020204"/>
                <a:ea typeface="ＭＳ Ｐゴシック" panose="020B0600070205080204" pitchFamily="34" charset="-128"/>
              </a:defRPr>
            </a:lvl3pPr>
            <a:lvl4pPr>
              <a:defRPr sz="4400" b="1">
                <a:solidFill>
                  <a:schemeClr val="tx1"/>
                </a:solidFill>
                <a:latin typeface="EmbossedBlackWide" panose="020B0604020202020204"/>
                <a:ea typeface="ＭＳ Ｐゴシック" panose="020B0600070205080204" pitchFamily="34" charset="-128"/>
              </a:defRPr>
            </a:lvl4pPr>
            <a:lvl5pPr>
              <a:defRPr sz="4400" b="1">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4400" b="1">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4400" b="1">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4400" b="1">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4400" b="1">
                <a:solidFill>
                  <a:schemeClr val="tx1"/>
                </a:solidFill>
                <a:latin typeface="EmbossedBlackWide" panose="020B0604020202020204"/>
                <a:ea typeface="ＭＳ Ｐゴシック" panose="020B0600070205080204" pitchFamily="34" charset="-128"/>
              </a:defRPr>
            </a:lvl9pPr>
          </a:lstStyle>
          <a:p>
            <a:r>
              <a:rPr lang="en-US" sz="3600" b="0" dirty="0" smtClean="0">
                <a:solidFill>
                  <a:srgbClr val="F5E9E9"/>
                </a:solidFill>
                <a:effectLst>
                  <a:outerShdw blurRad="38100" dist="38100" dir="2700000" algn="tl">
                    <a:srgbClr val="000000"/>
                  </a:outerShdw>
                </a:effectLst>
                <a:latin typeface="Georgia" panose="02040502050405020303" pitchFamily="18" charset="0"/>
              </a:rPr>
              <a:t>Spectral features of virtually all galaxies are </a:t>
            </a:r>
            <a:r>
              <a:rPr lang="en-US" sz="3600" b="0" dirty="0" err="1" smtClean="0">
                <a:solidFill>
                  <a:srgbClr val="F5E9E9"/>
                </a:solidFill>
                <a:effectLst>
                  <a:outerShdw blurRad="38100" dist="38100" dir="2700000" algn="tl">
                    <a:srgbClr val="000000"/>
                  </a:outerShdw>
                </a:effectLst>
                <a:latin typeface="Georgia" panose="02040502050405020303" pitchFamily="18" charset="0"/>
              </a:rPr>
              <a:t>redshifted</a:t>
            </a:r>
            <a:endParaRPr lang="en-US" sz="3600" b="0" dirty="0">
              <a:solidFill>
                <a:srgbClr val="F5E9E9"/>
              </a:solidFill>
              <a:effectLst>
                <a:outerShdw blurRad="38100" dist="38100" dir="2700000" algn="tl">
                  <a:srgbClr val="000000"/>
                </a:outerShdw>
              </a:effectLst>
              <a:latin typeface="Georgia" panose="02040502050405020303" pitchFamily="18" charset="0"/>
            </a:endParaRPr>
          </a:p>
        </p:txBody>
      </p:sp>
    </p:spTree>
    <p:extLst>
      <p:ext uri="{BB962C8B-B14F-4D97-AF65-F5344CB8AC3E}">
        <p14:creationId xmlns:p14="http://schemas.microsoft.com/office/powerpoint/2010/main" val="200484181"/>
      </p:ext>
    </p:extLst>
  </p:cSld>
  <p:clrMapOvr>
    <a:masterClrMapping/>
  </p:clrMapOvr>
  <p:transition>
    <p:sndAc>
      <p:end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Text Box 2"/>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lvl1pPr>
              <a:defRPr sz="4400" b="1">
                <a:solidFill>
                  <a:schemeClr val="tx1"/>
                </a:solidFill>
                <a:latin typeface="EmbossedBlackWide" panose="020B0604020202020204"/>
                <a:ea typeface="ＭＳ Ｐゴシック" panose="020B0600070205080204" pitchFamily="34" charset="-128"/>
              </a:defRPr>
            </a:lvl1pPr>
            <a:lvl2pPr marL="37931725" indent="-37474525">
              <a:defRPr sz="4400" b="1">
                <a:solidFill>
                  <a:schemeClr val="tx1"/>
                </a:solidFill>
                <a:latin typeface="EmbossedBlackWide" panose="020B0604020202020204"/>
                <a:ea typeface="ＭＳ Ｐゴシック" panose="020B0600070205080204" pitchFamily="34" charset="-128"/>
              </a:defRPr>
            </a:lvl2pPr>
            <a:lvl3pPr>
              <a:defRPr sz="4400" b="1">
                <a:solidFill>
                  <a:schemeClr val="tx1"/>
                </a:solidFill>
                <a:latin typeface="EmbossedBlackWide" panose="020B0604020202020204"/>
                <a:ea typeface="ＭＳ Ｐゴシック" panose="020B0600070205080204" pitchFamily="34" charset="-128"/>
              </a:defRPr>
            </a:lvl3pPr>
            <a:lvl4pPr>
              <a:defRPr sz="4400" b="1">
                <a:solidFill>
                  <a:schemeClr val="tx1"/>
                </a:solidFill>
                <a:latin typeface="EmbossedBlackWide" panose="020B0604020202020204"/>
                <a:ea typeface="ＭＳ Ｐゴシック" panose="020B0600070205080204" pitchFamily="34" charset="-128"/>
              </a:defRPr>
            </a:lvl4pPr>
            <a:lvl5pPr>
              <a:defRPr sz="4400" b="1">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4400" b="1">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4400" b="1">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4400" b="1">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4400" b="1">
                <a:solidFill>
                  <a:schemeClr val="tx1"/>
                </a:solidFill>
                <a:latin typeface="EmbossedBlackWide" panose="020B0604020202020204"/>
                <a:ea typeface="ＭＳ Ｐゴシック" panose="020B0600070205080204" pitchFamily="34" charset="-128"/>
              </a:defRPr>
            </a:lvl9pPr>
          </a:lstStyle>
          <a:p>
            <a:r>
              <a:rPr lang="en-US" sz="5400" b="0">
                <a:solidFill>
                  <a:srgbClr val="F5E9E9"/>
                </a:solidFill>
                <a:effectLst>
                  <a:outerShdw blurRad="38100" dist="38100" dir="2700000" algn="tl">
                    <a:srgbClr val="000000"/>
                  </a:outerShdw>
                </a:effectLst>
                <a:latin typeface="Georgia" panose="02040502050405020303" pitchFamily="18" charset="0"/>
              </a:rPr>
              <a:t>Galactic Red Shift</a:t>
            </a:r>
          </a:p>
        </p:txBody>
      </p:sp>
      <p:sp>
        <p:nvSpPr>
          <p:cNvPr id="573443" name="Text Box 3"/>
          <p:cNvSpPr txBox="1">
            <a:spLocks noChangeArrowheads="1"/>
          </p:cNvSpPr>
          <p:nvPr/>
        </p:nvSpPr>
        <p:spPr bwMode="auto">
          <a:xfrm>
            <a:off x="1066800" y="1187450"/>
            <a:ext cx="7010400" cy="641350"/>
          </a:xfrm>
          <a:prstGeom prst="rect">
            <a:avLst/>
          </a:prstGeom>
          <a:solidFill>
            <a:schemeClr val="bg2">
              <a:alpha val="41000"/>
            </a:schemeClr>
          </a:solidFill>
          <a:ln w="9525">
            <a:noFill/>
            <a:miter lim="800000"/>
            <a:headEnd/>
            <a:tailEnd/>
          </a:ln>
          <a:effectLst/>
        </p:spPr>
        <p:txBody>
          <a:bodyPr>
            <a:spAutoFit/>
          </a:bodyPr>
          <a:lstStyle>
            <a:lvl1pPr>
              <a:defRPr sz="4400" b="1">
                <a:solidFill>
                  <a:schemeClr val="tx1"/>
                </a:solidFill>
                <a:latin typeface="EmbossedBlackWide" panose="020B0604020202020204"/>
                <a:ea typeface="ＭＳ Ｐゴシック" panose="020B0600070205080204" pitchFamily="34" charset="-128"/>
              </a:defRPr>
            </a:lvl1pPr>
            <a:lvl2pPr marL="37931725" indent="-37474525">
              <a:defRPr sz="4400" b="1">
                <a:solidFill>
                  <a:schemeClr val="tx1"/>
                </a:solidFill>
                <a:latin typeface="EmbossedBlackWide" panose="020B0604020202020204"/>
                <a:ea typeface="ＭＳ Ｐゴシック" panose="020B0600070205080204" pitchFamily="34" charset="-128"/>
              </a:defRPr>
            </a:lvl2pPr>
            <a:lvl3pPr>
              <a:defRPr sz="4400" b="1">
                <a:solidFill>
                  <a:schemeClr val="tx1"/>
                </a:solidFill>
                <a:latin typeface="EmbossedBlackWide" panose="020B0604020202020204"/>
                <a:ea typeface="ＭＳ Ｐゴシック" panose="020B0600070205080204" pitchFamily="34" charset="-128"/>
              </a:defRPr>
            </a:lvl3pPr>
            <a:lvl4pPr>
              <a:defRPr sz="4400" b="1">
                <a:solidFill>
                  <a:schemeClr val="tx1"/>
                </a:solidFill>
                <a:latin typeface="EmbossedBlackWide" panose="020B0604020202020204"/>
                <a:ea typeface="ＭＳ Ｐゴシック" panose="020B0600070205080204" pitchFamily="34" charset="-128"/>
              </a:defRPr>
            </a:lvl4pPr>
            <a:lvl5pPr>
              <a:defRPr sz="4400" b="1">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4400" b="1">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4400" b="1">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4400" b="1">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4400" b="1">
                <a:solidFill>
                  <a:schemeClr val="tx1"/>
                </a:solidFill>
                <a:latin typeface="EmbossedBlackWide" panose="020B0604020202020204"/>
                <a:ea typeface="ＭＳ Ｐゴシック" panose="020B0600070205080204" pitchFamily="34" charset="-128"/>
              </a:defRPr>
            </a:lvl9pPr>
          </a:lstStyle>
          <a:p>
            <a:r>
              <a:rPr lang="en-US" sz="3600" b="0" dirty="0">
                <a:solidFill>
                  <a:srgbClr val="F5E9E9"/>
                </a:solidFill>
                <a:effectLst>
                  <a:outerShdw blurRad="38100" dist="38100" dir="2700000" algn="tl">
                    <a:srgbClr val="000000"/>
                  </a:outerShdw>
                </a:effectLst>
                <a:latin typeface="Georgia" panose="02040502050405020303" pitchFamily="18" charset="0"/>
              </a:rPr>
              <a:t>Everything is moving away! </a:t>
            </a:r>
          </a:p>
        </p:txBody>
      </p:sp>
      <p:pic>
        <p:nvPicPr>
          <p:cNvPr id="4710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07946"/>
            <a:ext cx="347186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8" descr="Plot of Hubble's 1929 res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4690" y="2554224"/>
            <a:ext cx="4692604" cy="3349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80631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Text Box 2"/>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lvl1pPr>
              <a:defRPr sz="4400" b="1">
                <a:solidFill>
                  <a:schemeClr val="tx1"/>
                </a:solidFill>
                <a:latin typeface="EmbossedBlackWide" panose="020B0604020202020204"/>
                <a:ea typeface="ＭＳ Ｐゴシック" panose="020B0600070205080204" pitchFamily="34" charset="-128"/>
              </a:defRPr>
            </a:lvl1pPr>
            <a:lvl2pPr marL="37931725" indent="-37474525">
              <a:defRPr sz="4400" b="1">
                <a:solidFill>
                  <a:schemeClr val="tx1"/>
                </a:solidFill>
                <a:latin typeface="EmbossedBlackWide" panose="020B0604020202020204"/>
                <a:ea typeface="ＭＳ Ｐゴシック" panose="020B0600070205080204" pitchFamily="34" charset="-128"/>
              </a:defRPr>
            </a:lvl2pPr>
            <a:lvl3pPr>
              <a:defRPr sz="4400" b="1">
                <a:solidFill>
                  <a:schemeClr val="tx1"/>
                </a:solidFill>
                <a:latin typeface="EmbossedBlackWide" panose="020B0604020202020204"/>
                <a:ea typeface="ＭＳ Ｐゴシック" panose="020B0600070205080204" pitchFamily="34" charset="-128"/>
              </a:defRPr>
            </a:lvl3pPr>
            <a:lvl4pPr>
              <a:defRPr sz="4400" b="1">
                <a:solidFill>
                  <a:schemeClr val="tx1"/>
                </a:solidFill>
                <a:latin typeface="EmbossedBlackWide" panose="020B0604020202020204"/>
                <a:ea typeface="ＭＳ Ｐゴシック" panose="020B0600070205080204" pitchFamily="34" charset="-128"/>
              </a:defRPr>
            </a:lvl4pPr>
            <a:lvl5pPr>
              <a:defRPr sz="4400" b="1">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4400" b="1">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4400" b="1">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4400" b="1">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4400" b="1">
                <a:solidFill>
                  <a:schemeClr val="tx1"/>
                </a:solidFill>
                <a:latin typeface="EmbossedBlackWide" panose="020B0604020202020204"/>
                <a:ea typeface="ＭＳ Ｐゴシック" panose="020B0600070205080204" pitchFamily="34" charset="-128"/>
              </a:defRPr>
            </a:lvl9pPr>
          </a:lstStyle>
          <a:p>
            <a:r>
              <a:rPr lang="en-US" sz="5400" b="0">
                <a:solidFill>
                  <a:srgbClr val="F5E9E9"/>
                </a:solidFill>
                <a:effectLst>
                  <a:outerShdw blurRad="38100" dist="38100" dir="2700000" algn="tl">
                    <a:srgbClr val="000000"/>
                  </a:outerShdw>
                </a:effectLst>
                <a:latin typeface="Georgia" panose="02040502050405020303" pitchFamily="18" charset="0"/>
              </a:rPr>
              <a:t>The Universe is Expanding</a:t>
            </a:r>
          </a:p>
        </p:txBody>
      </p:sp>
      <p:sp>
        <p:nvSpPr>
          <p:cNvPr id="443403" name="Text Box 11"/>
          <p:cNvSpPr txBox="1">
            <a:spLocks noChangeArrowheads="1"/>
          </p:cNvSpPr>
          <p:nvPr/>
        </p:nvSpPr>
        <p:spPr bwMode="auto">
          <a:xfrm>
            <a:off x="800100" y="1143000"/>
            <a:ext cx="7543800" cy="1311275"/>
          </a:xfrm>
          <a:prstGeom prst="rect">
            <a:avLst/>
          </a:prstGeom>
          <a:solidFill>
            <a:schemeClr val="bg2">
              <a:alpha val="41000"/>
            </a:schemeClr>
          </a:solidFill>
          <a:ln w="9525">
            <a:noFill/>
            <a:miter lim="800000"/>
            <a:headEnd/>
            <a:tailEnd/>
          </a:ln>
          <a:effectLst/>
        </p:spPr>
        <p:txBody>
          <a:bodyPr>
            <a:spAutoFit/>
          </a:bodyPr>
          <a:lstStyle>
            <a:lvl1pPr>
              <a:defRPr sz="4400" b="1">
                <a:solidFill>
                  <a:schemeClr val="tx1"/>
                </a:solidFill>
                <a:latin typeface="EmbossedBlackWide" panose="020B0604020202020204"/>
                <a:ea typeface="ＭＳ Ｐゴシック" panose="020B0600070205080204" pitchFamily="34" charset="-128"/>
              </a:defRPr>
            </a:lvl1pPr>
            <a:lvl2pPr marL="37931725" indent="-37474525">
              <a:defRPr sz="4400" b="1">
                <a:solidFill>
                  <a:schemeClr val="tx1"/>
                </a:solidFill>
                <a:latin typeface="EmbossedBlackWide" panose="020B0604020202020204"/>
                <a:ea typeface="ＭＳ Ｐゴシック" panose="020B0600070205080204" pitchFamily="34" charset="-128"/>
              </a:defRPr>
            </a:lvl2pPr>
            <a:lvl3pPr>
              <a:defRPr sz="4400" b="1">
                <a:solidFill>
                  <a:schemeClr val="tx1"/>
                </a:solidFill>
                <a:latin typeface="EmbossedBlackWide" panose="020B0604020202020204"/>
                <a:ea typeface="ＭＳ Ｐゴシック" panose="020B0600070205080204" pitchFamily="34" charset="-128"/>
              </a:defRPr>
            </a:lvl3pPr>
            <a:lvl4pPr>
              <a:defRPr sz="4400" b="1">
                <a:solidFill>
                  <a:schemeClr val="tx1"/>
                </a:solidFill>
                <a:latin typeface="EmbossedBlackWide" panose="020B0604020202020204"/>
                <a:ea typeface="ＭＳ Ｐゴシック" panose="020B0600070205080204" pitchFamily="34" charset="-128"/>
              </a:defRPr>
            </a:lvl4pPr>
            <a:lvl5pPr>
              <a:defRPr sz="4400" b="1">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4400" b="1">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4400" b="1">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4400" b="1">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4400" b="1">
                <a:solidFill>
                  <a:schemeClr val="tx1"/>
                </a:solidFill>
                <a:latin typeface="EmbossedBlackWide" panose="020B0604020202020204"/>
                <a:ea typeface="ＭＳ Ｐゴシック" panose="020B0600070205080204" pitchFamily="34" charset="-128"/>
              </a:defRPr>
            </a:lvl9pPr>
          </a:lstStyle>
          <a:p>
            <a:r>
              <a:rPr lang="en-US" sz="4000" b="0">
                <a:solidFill>
                  <a:srgbClr val="F5E9E9"/>
                </a:solidFill>
                <a:effectLst>
                  <a:outerShdw blurRad="38100" dist="38100" dir="2700000" algn="tl">
                    <a:srgbClr val="000000"/>
                  </a:outerShdw>
                </a:effectLst>
                <a:latin typeface="Georgia" panose="02040502050405020303" pitchFamily="18" charset="0"/>
              </a:rPr>
              <a:t>The space between galaxies must be increasing</a:t>
            </a:r>
          </a:p>
        </p:txBody>
      </p:sp>
      <p:pic>
        <p:nvPicPr>
          <p:cNvPr id="49156" name="Picture 21" descr="expansion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676779"/>
            <a:ext cx="5772150" cy="3715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3007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Text Box 2"/>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p>
            <a:pPr algn="ctr" eaLnBrk="0" hangingPunct="0">
              <a:defRPr/>
            </a:pPr>
            <a:r>
              <a:rPr lang="en-US" sz="5400">
                <a:solidFill>
                  <a:srgbClr val="F5E9E9"/>
                </a:solidFill>
                <a:effectLst>
                  <a:outerShdw blurRad="38100" dist="38100" dir="2700000" algn="tl">
                    <a:srgbClr val="000000"/>
                  </a:outerShdw>
                </a:effectLst>
                <a:latin typeface="Georgia" panose="02040502050405020303" pitchFamily="18" charset="0"/>
              </a:rPr>
              <a:t>Distances</a:t>
            </a:r>
          </a:p>
        </p:txBody>
      </p:sp>
      <p:pic>
        <p:nvPicPr>
          <p:cNvPr id="174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563" y="3916363"/>
            <a:ext cx="2566987"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41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3363" y="1477963"/>
            <a:ext cx="2255837"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77866" name="Freeform 10"/>
          <p:cNvSpPr>
            <a:spLocks/>
          </p:cNvSpPr>
          <p:nvPr/>
        </p:nvSpPr>
        <p:spPr bwMode="auto">
          <a:xfrm>
            <a:off x="3230563" y="3687763"/>
            <a:ext cx="1311275" cy="1095375"/>
          </a:xfrm>
          <a:custGeom>
            <a:avLst/>
            <a:gdLst>
              <a:gd name="T0" fmla="*/ 0 w 920"/>
              <a:gd name="T1" fmla="*/ 0 h 816"/>
              <a:gd name="T2" fmla="*/ 2147483647 w 920"/>
              <a:gd name="T3" fmla="*/ 2147483647 h 816"/>
              <a:gd name="T4" fmla="*/ 2147483647 w 920"/>
              <a:gd name="T5" fmla="*/ 2147483647 h 816"/>
              <a:gd name="T6" fmla="*/ 2147483647 w 920"/>
              <a:gd name="T7" fmla="*/ 2147483647 h 816"/>
              <a:gd name="T8" fmla="*/ 2147483647 w 920"/>
              <a:gd name="T9" fmla="*/ 2147483647 h 816"/>
              <a:gd name="T10" fmla="*/ 2147483647 w 920"/>
              <a:gd name="T11" fmla="*/ 2147483647 h 816"/>
              <a:gd name="T12" fmla="*/ 2147483647 w 920"/>
              <a:gd name="T13" fmla="*/ 2147483647 h 816"/>
              <a:gd name="T14" fmla="*/ 0 60000 65536"/>
              <a:gd name="T15" fmla="*/ 0 60000 65536"/>
              <a:gd name="T16" fmla="*/ 0 60000 65536"/>
              <a:gd name="T17" fmla="*/ 0 60000 65536"/>
              <a:gd name="T18" fmla="*/ 0 60000 65536"/>
              <a:gd name="T19" fmla="*/ 0 60000 65536"/>
              <a:gd name="T20" fmla="*/ 0 60000 65536"/>
              <a:gd name="T21" fmla="*/ 0 w 920"/>
              <a:gd name="T22" fmla="*/ 0 h 816"/>
              <a:gd name="T23" fmla="*/ 920 w 920"/>
              <a:gd name="T24" fmla="*/ 816 h 8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0" h="816">
                <a:moveTo>
                  <a:pt x="0" y="0"/>
                </a:moveTo>
                <a:cubicBezTo>
                  <a:pt x="80" y="12"/>
                  <a:pt x="160" y="24"/>
                  <a:pt x="240" y="48"/>
                </a:cubicBezTo>
                <a:cubicBezTo>
                  <a:pt x="320" y="72"/>
                  <a:pt x="400" y="96"/>
                  <a:pt x="480" y="144"/>
                </a:cubicBezTo>
                <a:cubicBezTo>
                  <a:pt x="560" y="192"/>
                  <a:pt x="656" y="256"/>
                  <a:pt x="720" y="336"/>
                </a:cubicBezTo>
                <a:cubicBezTo>
                  <a:pt x="784" y="416"/>
                  <a:pt x="832" y="552"/>
                  <a:pt x="864" y="624"/>
                </a:cubicBezTo>
                <a:cubicBezTo>
                  <a:pt x="896" y="696"/>
                  <a:pt x="904" y="736"/>
                  <a:pt x="912" y="768"/>
                </a:cubicBezTo>
                <a:cubicBezTo>
                  <a:pt x="920" y="800"/>
                  <a:pt x="920" y="808"/>
                  <a:pt x="912" y="816"/>
                </a:cubicBezTo>
              </a:path>
            </a:pathLst>
          </a:custGeom>
          <a:noFill/>
          <a:ln w="635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a:solidFill>
                <a:srgbClr val="000000"/>
              </a:solidFill>
              <a:latin typeface="Georgia" panose="02040502050405020303" pitchFamily="18" charset="0"/>
            </a:endParaRPr>
          </a:p>
        </p:txBody>
      </p:sp>
      <p:sp>
        <p:nvSpPr>
          <p:cNvPr id="377867" name="Freeform 11"/>
          <p:cNvSpPr>
            <a:spLocks/>
          </p:cNvSpPr>
          <p:nvPr/>
        </p:nvSpPr>
        <p:spPr bwMode="auto">
          <a:xfrm>
            <a:off x="3916363" y="3230563"/>
            <a:ext cx="1311275" cy="1095375"/>
          </a:xfrm>
          <a:custGeom>
            <a:avLst/>
            <a:gdLst>
              <a:gd name="T0" fmla="*/ 0 w 920"/>
              <a:gd name="T1" fmla="*/ 0 h 816"/>
              <a:gd name="T2" fmla="*/ 2147483647 w 920"/>
              <a:gd name="T3" fmla="*/ 2147483647 h 816"/>
              <a:gd name="T4" fmla="*/ 2147483647 w 920"/>
              <a:gd name="T5" fmla="*/ 2147483647 h 816"/>
              <a:gd name="T6" fmla="*/ 2147483647 w 920"/>
              <a:gd name="T7" fmla="*/ 2147483647 h 816"/>
              <a:gd name="T8" fmla="*/ 2147483647 w 920"/>
              <a:gd name="T9" fmla="*/ 2147483647 h 816"/>
              <a:gd name="T10" fmla="*/ 2147483647 w 920"/>
              <a:gd name="T11" fmla="*/ 2147483647 h 816"/>
              <a:gd name="T12" fmla="*/ 2147483647 w 920"/>
              <a:gd name="T13" fmla="*/ 2147483647 h 816"/>
              <a:gd name="T14" fmla="*/ 0 60000 65536"/>
              <a:gd name="T15" fmla="*/ 0 60000 65536"/>
              <a:gd name="T16" fmla="*/ 0 60000 65536"/>
              <a:gd name="T17" fmla="*/ 0 60000 65536"/>
              <a:gd name="T18" fmla="*/ 0 60000 65536"/>
              <a:gd name="T19" fmla="*/ 0 60000 65536"/>
              <a:gd name="T20" fmla="*/ 0 60000 65536"/>
              <a:gd name="T21" fmla="*/ 0 w 920"/>
              <a:gd name="T22" fmla="*/ 0 h 816"/>
              <a:gd name="T23" fmla="*/ 920 w 920"/>
              <a:gd name="T24" fmla="*/ 816 h 8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0" h="816">
                <a:moveTo>
                  <a:pt x="0" y="0"/>
                </a:moveTo>
                <a:cubicBezTo>
                  <a:pt x="80" y="12"/>
                  <a:pt x="160" y="24"/>
                  <a:pt x="240" y="48"/>
                </a:cubicBezTo>
                <a:cubicBezTo>
                  <a:pt x="320" y="72"/>
                  <a:pt x="400" y="96"/>
                  <a:pt x="480" y="144"/>
                </a:cubicBezTo>
                <a:cubicBezTo>
                  <a:pt x="560" y="192"/>
                  <a:pt x="656" y="256"/>
                  <a:pt x="720" y="336"/>
                </a:cubicBezTo>
                <a:cubicBezTo>
                  <a:pt x="784" y="416"/>
                  <a:pt x="832" y="552"/>
                  <a:pt x="864" y="624"/>
                </a:cubicBezTo>
                <a:cubicBezTo>
                  <a:pt x="896" y="696"/>
                  <a:pt x="904" y="736"/>
                  <a:pt x="912" y="768"/>
                </a:cubicBezTo>
                <a:cubicBezTo>
                  <a:pt x="920" y="800"/>
                  <a:pt x="920" y="808"/>
                  <a:pt x="912" y="816"/>
                </a:cubicBezTo>
              </a:path>
            </a:pathLst>
          </a:custGeom>
          <a:noFill/>
          <a:ln w="635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a:solidFill>
                <a:srgbClr val="000000"/>
              </a:solidFill>
              <a:latin typeface="Georgia" panose="02040502050405020303" pitchFamily="18" charset="0"/>
            </a:endParaRPr>
          </a:p>
        </p:txBody>
      </p:sp>
      <p:sp>
        <p:nvSpPr>
          <p:cNvPr id="377868" name="Freeform 12"/>
          <p:cNvSpPr>
            <a:spLocks/>
          </p:cNvSpPr>
          <p:nvPr/>
        </p:nvSpPr>
        <p:spPr bwMode="auto">
          <a:xfrm>
            <a:off x="4602163" y="2849563"/>
            <a:ext cx="1311275" cy="1095375"/>
          </a:xfrm>
          <a:custGeom>
            <a:avLst/>
            <a:gdLst>
              <a:gd name="T0" fmla="*/ 0 w 920"/>
              <a:gd name="T1" fmla="*/ 0 h 816"/>
              <a:gd name="T2" fmla="*/ 2147483647 w 920"/>
              <a:gd name="T3" fmla="*/ 2147483647 h 816"/>
              <a:gd name="T4" fmla="*/ 2147483647 w 920"/>
              <a:gd name="T5" fmla="*/ 2147483647 h 816"/>
              <a:gd name="T6" fmla="*/ 2147483647 w 920"/>
              <a:gd name="T7" fmla="*/ 2147483647 h 816"/>
              <a:gd name="T8" fmla="*/ 2147483647 w 920"/>
              <a:gd name="T9" fmla="*/ 2147483647 h 816"/>
              <a:gd name="T10" fmla="*/ 2147483647 w 920"/>
              <a:gd name="T11" fmla="*/ 2147483647 h 816"/>
              <a:gd name="T12" fmla="*/ 2147483647 w 920"/>
              <a:gd name="T13" fmla="*/ 2147483647 h 816"/>
              <a:gd name="T14" fmla="*/ 0 60000 65536"/>
              <a:gd name="T15" fmla="*/ 0 60000 65536"/>
              <a:gd name="T16" fmla="*/ 0 60000 65536"/>
              <a:gd name="T17" fmla="*/ 0 60000 65536"/>
              <a:gd name="T18" fmla="*/ 0 60000 65536"/>
              <a:gd name="T19" fmla="*/ 0 60000 65536"/>
              <a:gd name="T20" fmla="*/ 0 60000 65536"/>
              <a:gd name="T21" fmla="*/ 0 w 920"/>
              <a:gd name="T22" fmla="*/ 0 h 816"/>
              <a:gd name="T23" fmla="*/ 920 w 920"/>
              <a:gd name="T24" fmla="*/ 816 h 8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0" h="816">
                <a:moveTo>
                  <a:pt x="0" y="0"/>
                </a:moveTo>
                <a:cubicBezTo>
                  <a:pt x="80" y="12"/>
                  <a:pt x="160" y="24"/>
                  <a:pt x="240" y="48"/>
                </a:cubicBezTo>
                <a:cubicBezTo>
                  <a:pt x="320" y="72"/>
                  <a:pt x="400" y="96"/>
                  <a:pt x="480" y="144"/>
                </a:cubicBezTo>
                <a:cubicBezTo>
                  <a:pt x="560" y="192"/>
                  <a:pt x="656" y="256"/>
                  <a:pt x="720" y="336"/>
                </a:cubicBezTo>
                <a:cubicBezTo>
                  <a:pt x="784" y="416"/>
                  <a:pt x="832" y="552"/>
                  <a:pt x="864" y="624"/>
                </a:cubicBezTo>
                <a:cubicBezTo>
                  <a:pt x="896" y="696"/>
                  <a:pt x="904" y="736"/>
                  <a:pt x="912" y="768"/>
                </a:cubicBezTo>
                <a:cubicBezTo>
                  <a:pt x="920" y="800"/>
                  <a:pt x="920" y="808"/>
                  <a:pt x="912" y="816"/>
                </a:cubicBezTo>
              </a:path>
            </a:pathLst>
          </a:custGeom>
          <a:noFill/>
          <a:ln w="635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a:solidFill>
                <a:srgbClr val="000000"/>
              </a:solidFill>
              <a:latin typeface="Georgia" panose="02040502050405020303" pitchFamily="18" charset="0"/>
            </a:endParaRPr>
          </a:p>
        </p:txBody>
      </p:sp>
      <p:sp>
        <p:nvSpPr>
          <p:cNvPr id="377869" name="Freeform 13"/>
          <p:cNvSpPr>
            <a:spLocks/>
          </p:cNvSpPr>
          <p:nvPr/>
        </p:nvSpPr>
        <p:spPr bwMode="auto">
          <a:xfrm>
            <a:off x="5211763" y="2468563"/>
            <a:ext cx="1311275" cy="1095375"/>
          </a:xfrm>
          <a:custGeom>
            <a:avLst/>
            <a:gdLst>
              <a:gd name="T0" fmla="*/ 0 w 920"/>
              <a:gd name="T1" fmla="*/ 0 h 816"/>
              <a:gd name="T2" fmla="*/ 2147483647 w 920"/>
              <a:gd name="T3" fmla="*/ 2147483647 h 816"/>
              <a:gd name="T4" fmla="*/ 2147483647 w 920"/>
              <a:gd name="T5" fmla="*/ 2147483647 h 816"/>
              <a:gd name="T6" fmla="*/ 2147483647 w 920"/>
              <a:gd name="T7" fmla="*/ 2147483647 h 816"/>
              <a:gd name="T8" fmla="*/ 2147483647 w 920"/>
              <a:gd name="T9" fmla="*/ 2147483647 h 816"/>
              <a:gd name="T10" fmla="*/ 2147483647 w 920"/>
              <a:gd name="T11" fmla="*/ 2147483647 h 816"/>
              <a:gd name="T12" fmla="*/ 2147483647 w 920"/>
              <a:gd name="T13" fmla="*/ 2147483647 h 816"/>
              <a:gd name="T14" fmla="*/ 0 60000 65536"/>
              <a:gd name="T15" fmla="*/ 0 60000 65536"/>
              <a:gd name="T16" fmla="*/ 0 60000 65536"/>
              <a:gd name="T17" fmla="*/ 0 60000 65536"/>
              <a:gd name="T18" fmla="*/ 0 60000 65536"/>
              <a:gd name="T19" fmla="*/ 0 60000 65536"/>
              <a:gd name="T20" fmla="*/ 0 60000 65536"/>
              <a:gd name="T21" fmla="*/ 0 w 920"/>
              <a:gd name="T22" fmla="*/ 0 h 816"/>
              <a:gd name="T23" fmla="*/ 920 w 920"/>
              <a:gd name="T24" fmla="*/ 816 h 8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0" h="816">
                <a:moveTo>
                  <a:pt x="0" y="0"/>
                </a:moveTo>
                <a:cubicBezTo>
                  <a:pt x="80" y="12"/>
                  <a:pt x="160" y="24"/>
                  <a:pt x="240" y="48"/>
                </a:cubicBezTo>
                <a:cubicBezTo>
                  <a:pt x="320" y="72"/>
                  <a:pt x="400" y="96"/>
                  <a:pt x="480" y="144"/>
                </a:cubicBezTo>
                <a:cubicBezTo>
                  <a:pt x="560" y="192"/>
                  <a:pt x="656" y="256"/>
                  <a:pt x="720" y="336"/>
                </a:cubicBezTo>
                <a:cubicBezTo>
                  <a:pt x="784" y="416"/>
                  <a:pt x="832" y="552"/>
                  <a:pt x="864" y="624"/>
                </a:cubicBezTo>
                <a:cubicBezTo>
                  <a:pt x="896" y="696"/>
                  <a:pt x="904" y="736"/>
                  <a:pt x="912" y="768"/>
                </a:cubicBezTo>
                <a:cubicBezTo>
                  <a:pt x="920" y="800"/>
                  <a:pt x="920" y="808"/>
                  <a:pt x="912" y="816"/>
                </a:cubicBezTo>
              </a:path>
            </a:pathLst>
          </a:custGeom>
          <a:noFill/>
          <a:ln w="635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a:solidFill>
                <a:srgbClr val="000000"/>
              </a:solidFill>
              <a:latin typeface="Georgia" panose="02040502050405020303" pitchFamily="18" charset="0"/>
            </a:endParaRPr>
          </a:p>
        </p:txBody>
      </p:sp>
      <p:sp>
        <p:nvSpPr>
          <p:cNvPr id="9" name="Text Box 7"/>
          <p:cNvSpPr txBox="1">
            <a:spLocks noChangeArrowheads="1"/>
          </p:cNvSpPr>
          <p:nvPr/>
        </p:nvSpPr>
        <p:spPr bwMode="auto">
          <a:xfrm>
            <a:off x="4754563" y="5059363"/>
            <a:ext cx="4038600" cy="1570037"/>
          </a:xfrm>
          <a:prstGeom prst="rect">
            <a:avLst/>
          </a:prstGeom>
          <a:solidFill>
            <a:schemeClr val="bg2">
              <a:alpha val="41000"/>
            </a:schemeClr>
          </a:solidFill>
          <a:ln w="9525">
            <a:noFill/>
            <a:miter lim="800000"/>
            <a:headEnd/>
            <a:tailEnd/>
          </a:ln>
          <a:effectLst/>
        </p:spPr>
        <p:txBody>
          <a:bodyPr>
            <a:spAutoFit/>
          </a:bodyPr>
          <a:lstStyle/>
          <a:p>
            <a:pPr marL="465138" indent="-465138" algn="ctr" defTabSz="508000" eaLnBrk="0" hangingPunct="0">
              <a:tabLst>
                <a:tab pos="465138" algn="l"/>
                <a:tab pos="623888" algn="l"/>
                <a:tab pos="2176463" algn="l"/>
              </a:tabLst>
              <a:defRPr/>
            </a:pPr>
            <a:r>
              <a:rPr lang="en-US" sz="9600" b="1" dirty="0">
                <a:solidFill>
                  <a:srgbClr val="F5E9E9"/>
                </a:solidFill>
                <a:effectLst>
                  <a:outerShdw blurRad="38100" dist="38100" dir="2700000" algn="tl">
                    <a:srgbClr val="000000"/>
                  </a:outerShdw>
                </a:effectLst>
                <a:latin typeface="Garamond" pitchFamily="18" charset="0"/>
              </a:rPr>
              <a:t>P</a:t>
            </a:r>
            <a:r>
              <a:rPr lang="en-US" sz="9600" b="1" baseline="30000" dirty="0">
                <a:solidFill>
                  <a:srgbClr val="F5E9E9"/>
                </a:solidFill>
                <a:effectLst>
                  <a:outerShdw blurRad="38100" dist="38100" dir="2700000" algn="tl">
                    <a:srgbClr val="000000"/>
                  </a:outerShdw>
                </a:effectLst>
                <a:latin typeface="Garamond" pitchFamily="18" charset="0"/>
              </a:rPr>
              <a:t>2 </a:t>
            </a:r>
            <a:r>
              <a:rPr lang="en-US" sz="9600" b="1" dirty="0">
                <a:solidFill>
                  <a:srgbClr val="F5E9E9"/>
                </a:solidFill>
                <a:effectLst>
                  <a:outerShdw blurRad="38100" dist="38100" dir="2700000" algn="tl">
                    <a:srgbClr val="000000"/>
                  </a:outerShdw>
                </a:effectLst>
                <a:latin typeface="Garamond" pitchFamily="18" charset="0"/>
              </a:rPr>
              <a:t>= a</a:t>
            </a:r>
            <a:r>
              <a:rPr lang="en-US" sz="9600" b="1" baseline="30000" dirty="0">
                <a:solidFill>
                  <a:srgbClr val="F5E9E9"/>
                </a:solidFill>
                <a:effectLst>
                  <a:outerShdw blurRad="38100" dist="38100" dir="2700000" algn="tl">
                    <a:srgbClr val="000000"/>
                  </a:outerShdw>
                </a:effectLst>
                <a:latin typeface="Garamond" pitchFamily="18" charset="0"/>
              </a:rPr>
              <a:t>3</a:t>
            </a:r>
          </a:p>
        </p:txBody>
      </p:sp>
      <p:sp>
        <p:nvSpPr>
          <p:cNvPr id="11" name="Text Box 5"/>
          <p:cNvSpPr txBox="1">
            <a:spLocks noChangeArrowheads="1"/>
          </p:cNvSpPr>
          <p:nvPr/>
        </p:nvSpPr>
        <p:spPr bwMode="auto">
          <a:xfrm>
            <a:off x="304800" y="1147763"/>
            <a:ext cx="3276600" cy="2309812"/>
          </a:xfrm>
          <a:prstGeom prst="rect">
            <a:avLst/>
          </a:prstGeom>
          <a:solidFill>
            <a:schemeClr val="bg2">
              <a:alpha val="41000"/>
            </a:schemeClr>
          </a:solidFill>
          <a:ln w="9525">
            <a:noFill/>
            <a:miter lim="800000"/>
            <a:headEnd/>
            <a:tailEnd/>
          </a:ln>
          <a:effectLst/>
        </p:spPr>
        <p:txBody>
          <a:bodyPr>
            <a:spAutoFit/>
          </a:bodyPr>
          <a:lstStyle/>
          <a:p>
            <a:pPr algn="ctr" eaLnBrk="0" hangingPunct="0">
              <a:defRPr/>
            </a:pPr>
            <a:r>
              <a:rPr lang="en-US" sz="3600" dirty="0">
                <a:solidFill>
                  <a:srgbClr val="F5E9E9"/>
                </a:solidFill>
                <a:effectLst>
                  <a:outerShdw blurRad="38100" dist="38100" dir="2700000" algn="tl">
                    <a:srgbClr val="000000"/>
                  </a:outerShdw>
                </a:effectLst>
                <a:latin typeface="Georgia" panose="02040502050405020303" pitchFamily="18" charset="0"/>
              </a:rPr>
              <a:t>Radar measurements are DIRCECT measurement.</a:t>
            </a:r>
          </a:p>
        </p:txBody>
      </p:sp>
      <p:sp>
        <p:nvSpPr>
          <p:cNvPr id="12" name="Freeform 10"/>
          <p:cNvSpPr>
            <a:spLocks/>
          </p:cNvSpPr>
          <p:nvPr/>
        </p:nvSpPr>
        <p:spPr bwMode="auto">
          <a:xfrm rot="11493579">
            <a:off x="3382963" y="3840163"/>
            <a:ext cx="1311275" cy="1095375"/>
          </a:xfrm>
          <a:custGeom>
            <a:avLst/>
            <a:gdLst>
              <a:gd name="T0" fmla="*/ 0 w 920"/>
              <a:gd name="T1" fmla="*/ 0 h 816"/>
              <a:gd name="T2" fmla="*/ 2147483647 w 920"/>
              <a:gd name="T3" fmla="*/ 2147483647 h 816"/>
              <a:gd name="T4" fmla="*/ 2147483647 w 920"/>
              <a:gd name="T5" fmla="*/ 2147483647 h 816"/>
              <a:gd name="T6" fmla="*/ 2147483647 w 920"/>
              <a:gd name="T7" fmla="*/ 2147483647 h 816"/>
              <a:gd name="T8" fmla="*/ 2147483647 w 920"/>
              <a:gd name="T9" fmla="*/ 2147483647 h 816"/>
              <a:gd name="T10" fmla="*/ 2147483647 w 920"/>
              <a:gd name="T11" fmla="*/ 2147483647 h 816"/>
              <a:gd name="T12" fmla="*/ 2147483647 w 920"/>
              <a:gd name="T13" fmla="*/ 2147483647 h 816"/>
              <a:gd name="T14" fmla="*/ 0 60000 65536"/>
              <a:gd name="T15" fmla="*/ 0 60000 65536"/>
              <a:gd name="T16" fmla="*/ 0 60000 65536"/>
              <a:gd name="T17" fmla="*/ 0 60000 65536"/>
              <a:gd name="T18" fmla="*/ 0 60000 65536"/>
              <a:gd name="T19" fmla="*/ 0 60000 65536"/>
              <a:gd name="T20" fmla="*/ 0 60000 65536"/>
              <a:gd name="T21" fmla="*/ 0 w 920"/>
              <a:gd name="T22" fmla="*/ 0 h 816"/>
              <a:gd name="T23" fmla="*/ 920 w 920"/>
              <a:gd name="T24" fmla="*/ 816 h 8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0" h="816">
                <a:moveTo>
                  <a:pt x="0" y="0"/>
                </a:moveTo>
                <a:cubicBezTo>
                  <a:pt x="80" y="12"/>
                  <a:pt x="160" y="24"/>
                  <a:pt x="240" y="48"/>
                </a:cubicBezTo>
                <a:cubicBezTo>
                  <a:pt x="320" y="72"/>
                  <a:pt x="400" y="96"/>
                  <a:pt x="480" y="144"/>
                </a:cubicBezTo>
                <a:cubicBezTo>
                  <a:pt x="560" y="192"/>
                  <a:pt x="656" y="256"/>
                  <a:pt x="720" y="336"/>
                </a:cubicBezTo>
                <a:cubicBezTo>
                  <a:pt x="784" y="416"/>
                  <a:pt x="832" y="552"/>
                  <a:pt x="864" y="624"/>
                </a:cubicBezTo>
                <a:cubicBezTo>
                  <a:pt x="896" y="696"/>
                  <a:pt x="904" y="736"/>
                  <a:pt x="912" y="768"/>
                </a:cubicBezTo>
                <a:cubicBezTo>
                  <a:pt x="920" y="800"/>
                  <a:pt x="920" y="808"/>
                  <a:pt x="912" y="816"/>
                </a:cubicBezTo>
              </a:path>
            </a:pathLst>
          </a:custGeom>
          <a:noFill/>
          <a:ln w="635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a:solidFill>
                <a:srgbClr val="000000"/>
              </a:solidFill>
              <a:latin typeface="Georgia" panose="02040502050405020303" pitchFamily="18" charset="0"/>
            </a:endParaRPr>
          </a:p>
        </p:txBody>
      </p:sp>
      <p:sp>
        <p:nvSpPr>
          <p:cNvPr id="13" name="Freeform 11"/>
          <p:cNvSpPr>
            <a:spLocks/>
          </p:cNvSpPr>
          <p:nvPr/>
        </p:nvSpPr>
        <p:spPr bwMode="auto">
          <a:xfrm rot="11493579">
            <a:off x="4068763" y="3382963"/>
            <a:ext cx="1311275" cy="1095375"/>
          </a:xfrm>
          <a:custGeom>
            <a:avLst/>
            <a:gdLst>
              <a:gd name="T0" fmla="*/ 0 w 920"/>
              <a:gd name="T1" fmla="*/ 0 h 816"/>
              <a:gd name="T2" fmla="*/ 2147483647 w 920"/>
              <a:gd name="T3" fmla="*/ 2147483647 h 816"/>
              <a:gd name="T4" fmla="*/ 2147483647 w 920"/>
              <a:gd name="T5" fmla="*/ 2147483647 h 816"/>
              <a:gd name="T6" fmla="*/ 2147483647 w 920"/>
              <a:gd name="T7" fmla="*/ 2147483647 h 816"/>
              <a:gd name="T8" fmla="*/ 2147483647 w 920"/>
              <a:gd name="T9" fmla="*/ 2147483647 h 816"/>
              <a:gd name="T10" fmla="*/ 2147483647 w 920"/>
              <a:gd name="T11" fmla="*/ 2147483647 h 816"/>
              <a:gd name="T12" fmla="*/ 2147483647 w 920"/>
              <a:gd name="T13" fmla="*/ 2147483647 h 816"/>
              <a:gd name="T14" fmla="*/ 0 60000 65536"/>
              <a:gd name="T15" fmla="*/ 0 60000 65536"/>
              <a:gd name="T16" fmla="*/ 0 60000 65536"/>
              <a:gd name="T17" fmla="*/ 0 60000 65536"/>
              <a:gd name="T18" fmla="*/ 0 60000 65536"/>
              <a:gd name="T19" fmla="*/ 0 60000 65536"/>
              <a:gd name="T20" fmla="*/ 0 60000 65536"/>
              <a:gd name="T21" fmla="*/ 0 w 920"/>
              <a:gd name="T22" fmla="*/ 0 h 816"/>
              <a:gd name="T23" fmla="*/ 920 w 920"/>
              <a:gd name="T24" fmla="*/ 816 h 8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0" h="816">
                <a:moveTo>
                  <a:pt x="0" y="0"/>
                </a:moveTo>
                <a:cubicBezTo>
                  <a:pt x="80" y="12"/>
                  <a:pt x="160" y="24"/>
                  <a:pt x="240" y="48"/>
                </a:cubicBezTo>
                <a:cubicBezTo>
                  <a:pt x="320" y="72"/>
                  <a:pt x="400" y="96"/>
                  <a:pt x="480" y="144"/>
                </a:cubicBezTo>
                <a:cubicBezTo>
                  <a:pt x="560" y="192"/>
                  <a:pt x="656" y="256"/>
                  <a:pt x="720" y="336"/>
                </a:cubicBezTo>
                <a:cubicBezTo>
                  <a:pt x="784" y="416"/>
                  <a:pt x="832" y="552"/>
                  <a:pt x="864" y="624"/>
                </a:cubicBezTo>
                <a:cubicBezTo>
                  <a:pt x="896" y="696"/>
                  <a:pt x="904" y="736"/>
                  <a:pt x="912" y="768"/>
                </a:cubicBezTo>
                <a:cubicBezTo>
                  <a:pt x="920" y="800"/>
                  <a:pt x="920" y="808"/>
                  <a:pt x="912" y="816"/>
                </a:cubicBezTo>
              </a:path>
            </a:pathLst>
          </a:custGeom>
          <a:noFill/>
          <a:ln w="635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a:solidFill>
                <a:srgbClr val="000000"/>
              </a:solidFill>
              <a:latin typeface="Georgia" panose="02040502050405020303" pitchFamily="18" charset="0"/>
            </a:endParaRPr>
          </a:p>
        </p:txBody>
      </p:sp>
      <p:sp>
        <p:nvSpPr>
          <p:cNvPr id="14" name="Freeform 12"/>
          <p:cNvSpPr>
            <a:spLocks/>
          </p:cNvSpPr>
          <p:nvPr/>
        </p:nvSpPr>
        <p:spPr bwMode="auto">
          <a:xfrm rot="11493579">
            <a:off x="4754563" y="3001963"/>
            <a:ext cx="1311275" cy="1095375"/>
          </a:xfrm>
          <a:custGeom>
            <a:avLst/>
            <a:gdLst>
              <a:gd name="T0" fmla="*/ 0 w 920"/>
              <a:gd name="T1" fmla="*/ 0 h 816"/>
              <a:gd name="T2" fmla="*/ 2147483647 w 920"/>
              <a:gd name="T3" fmla="*/ 2147483647 h 816"/>
              <a:gd name="T4" fmla="*/ 2147483647 w 920"/>
              <a:gd name="T5" fmla="*/ 2147483647 h 816"/>
              <a:gd name="T6" fmla="*/ 2147483647 w 920"/>
              <a:gd name="T7" fmla="*/ 2147483647 h 816"/>
              <a:gd name="T8" fmla="*/ 2147483647 w 920"/>
              <a:gd name="T9" fmla="*/ 2147483647 h 816"/>
              <a:gd name="T10" fmla="*/ 2147483647 w 920"/>
              <a:gd name="T11" fmla="*/ 2147483647 h 816"/>
              <a:gd name="T12" fmla="*/ 2147483647 w 920"/>
              <a:gd name="T13" fmla="*/ 2147483647 h 816"/>
              <a:gd name="T14" fmla="*/ 0 60000 65536"/>
              <a:gd name="T15" fmla="*/ 0 60000 65536"/>
              <a:gd name="T16" fmla="*/ 0 60000 65536"/>
              <a:gd name="T17" fmla="*/ 0 60000 65536"/>
              <a:gd name="T18" fmla="*/ 0 60000 65536"/>
              <a:gd name="T19" fmla="*/ 0 60000 65536"/>
              <a:gd name="T20" fmla="*/ 0 60000 65536"/>
              <a:gd name="T21" fmla="*/ 0 w 920"/>
              <a:gd name="T22" fmla="*/ 0 h 816"/>
              <a:gd name="T23" fmla="*/ 920 w 920"/>
              <a:gd name="T24" fmla="*/ 816 h 8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0" h="816">
                <a:moveTo>
                  <a:pt x="0" y="0"/>
                </a:moveTo>
                <a:cubicBezTo>
                  <a:pt x="80" y="12"/>
                  <a:pt x="160" y="24"/>
                  <a:pt x="240" y="48"/>
                </a:cubicBezTo>
                <a:cubicBezTo>
                  <a:pt x="320" y="72"/>
                  <a:pt x="400" y="96"/>
                  <a:pt x="480" y="144"/>
                </a:cubicBezTo>
                <a:cubicBezTo>
                  <a:pt x="560" y="192"/>
                  <a:pt x="656" y="256"/>
                  <a:pt x="720" y="336"/>
                </a:cubicBezTo>
                <a:cubicBezTo>
                  <a:pt x="784" y="416"/>
                  <a:pt x="832" y="552"/>
                  <a:pt x="864" y="624"/>
                </a:cubicBezTo>
                <a:cubicBezTo>
                  <a:pt x="896" y="696"/>
                  <a:pt x="904" y="736"/>
                  <a:pt x="912" y="768"/>
                </a:cubicBezTo>
                <a:cubicBezTo>
                  <a:pt x="920" y="800"/>
                  <a:pt x="920" y="808"/>
                  <a:pt x="912" y="816"/>
                </a:cubicBezTo>
              </a:path>
            </a:pathLst>
          </a:custGeom>
          <a:noFill/>
          <a:ln w="635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a:solidFill>
                <a:srgbClr val="000000"/>
              </a:solidFill>
              <a:latin typeface="Georgia" panose="02040502050405020303" pitchFamily="18" charset="0"/>
            </a:endParaRPr>
          </a:p>
        </p:txBody>
      </p:sp>
      <p:sp>
        <p:nvSpPr>
          <p:cNvPr id="15" name="Freeform 13"/>
          <p:cNvSpPr>
            <a:spLocks/>
          </p:cNvSpPr>
          <p:nvPr/>
        </p:nvSpPr>
        <p:spPr bwMode="auto">
          <a:xfrm rot="11493579">
            <a:off x="5364163" y="2620963"/>
            <a:ext cx="1311275" cy="1095375"/>
          </a:xfrm>
          <a:custGeom>
            <a:avLst/>
            <a:gdLst>
              <a:gd name="T0" fmla="*/ 0 w 920"/>
              <a:gd name="T1" fmla="*/ 0 h 816"/>
              <a:gd name="T2" fmla="*/ 2147483647 w 920"/>
              <a:gd name="T3" fmla="*/ 2147483647 h 816"/>
              <a:gd name="T4" fmla="*/ 2147483647 w 920"/>
              <a:gd name="T5" fmla="*/ 2147483647 h 816"/>
              <a:gd name="T6" fmla="*/ 2147483647 w 920"/>
              <a:gd name="T7" fmla="*/ 2147483647 h 816"/>
              <a:gd name="T8" fmla="*/ 2147483647 w 920"/>
              <a:gd name="T9" fmla="*/ 2147483647 h 816"/>
              <a:gd name="T10" fmla="*/ 2147483647 w 920"/>
              <a:gd name="T11" fmla="*/ 2147483647 h 816"/>
              <a:gd name="T12" fmla="*/ 2147483647 w 920"/>
              <a:gd name="T13" fmla="*/ 2147483647 h 816"/>
              <a:gd name="T14" fmla="*/ 0 60000 65536"/>
              <a:gd name="T15" fmla="*/ 0 60000 65536"/>
              <a:gd name="T16" fmla="*/ 0 60000 65536"/>
              <a:gd name="T17" fmla="*/ 0 60000 65536"/>
              <a:gd name="T18" fmla="*/ 0 60000 65536"/>
              <a:gd name="T19" fmla="*/ 0 60000 65536"/>
              <a:gd name="T20" fmla="*/ 0 60000 65536"/>
              <a:gd name="T21" fmla="*/ 0 w 920"/>
              <a:gd name="T22" fmla="*/ 0 h 816"/>
              <a:gd name="T23" fmla="*/ 920 w 920"/>
              <a:gd name="T24" fmla="*/ 816 h 8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0" h="816">
                <a:moveTo>
                  <a:pt x="0" y="0"/>
                </a:moveTo>
                <a:cubicBezTo>
                  <a:pt x="80" y="12"/>
                  <a:pt x="160" y="24"/>
                  <a:pt x="240" y="48"/>
                </a:cubicBezTo>
                <a:cubicBezTo>
                  <a:pt x="320" y="72"/>
                  <a:pt x="400" y="96"/>
                  <a:pt x="480" y="144"/>
                </a:cubicBezTo>
                <a:cubicBezTo>
                  <a:pt x="560" y="192"/>
                  <a:pt x="656" y="256"/>
                  <a:pt x="720" y="336"/>
                </a:cubicBezTo>
                <a:cubicBezTo>
                  <a:pt x="784" y="416"/>
                  <a:pt x="832" y="552"/>
                  <a:pt x="864" y="624"/>
                </a:cubicBezTo>
                <a:cubicBezTo>
                  <a:pt x="896" y="696"/>
                  <a:pt x="904" y="736"/>
                  <a:pt x="912" y="768"/>
                </a:cubicBezTo>
                <a:cubicBezTo>
                  <a:pt x="920" y="800"/>
                  <a:pt x="920" y="808"/>
                  <a:pt x="912" y="816"/>
                </a:cubicBezTo>
              </a:path>
            </a:pathLst>
          </a:custGeom>
          <a:noFill/>
          <a:ln w="635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a:solidFill>
                <a:srgbClr val="000000"/>
              </a:solidFill>
              <a:latin typeface="Georgia" panose="02040502050405020303" pitchFamily="18" charset="0"/>
            </a:endParaRPr>
          </a:p>
        </p:txBody>
      </p:sp>
    </p:spTree>
    <p:extLst>
      <p:ext uri="{BB962C8B-B14F-4D97-AF65-F5344CB8AC3E}">
        <p14:creationId xmlns:p14="http://schemas.microsoft.com/office/powerpoint/2010/main" val="3713565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786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100"/>
                                  </p:stCondLst>
                                  <p:childTnLst>
                                    <p:set>
                                      <p:cBhvr>
                                        <p:cTn id="9" dur="1" fill="hold">
                                          <p:stCondLst>
                                            <p:cond delay="0"/>
                                          </p:stCondLst>
                                        </p:cTn>
                                        <p:tgtEl>
                                          <p:spTgt spid="377867"/>
                                        </p:tgtEl>
                                        <p:attrNameLst>
                                          <p:attrName>style.visibility</p:attrName>
                                        </p:attrNameLst>
                                      </p:cBhvr>
                                      <p:to>
                                        <p:strVal val="visible"/>
                                      </p:to>
                                    </p:set>
                                  </p:childTnLst>
                                </p:cTn>
                              </p:par>
                            </p:childTnLst>
                          </p:cTn>
                        </p:par>
                        <p:par>
                          <p:cTn id="10" fill="hold" nodeType="afterGroup">
                            <p:stCondLst>
                              <p:cond delay="100"/>
                            </p:stCondLst>
                            <p:childTnLst>
                              <p:par>
                                <p:cTn id="11" presetID="1" presetClass="entr" presetSubtype="0" fill="hold" grpId="0" nodeType="afterEffect">
                                  <p:stCondLst>
                                    <p:cond delay="100"/>
                                  </p:stCondLst>
                                  <p:childTnLst>
                                    <p:set>
                                      <p:cBhvr>
                                        <p:cTn id="12" dur="1" fill="hold">
                                          <p:stCondLst>
                                            <p:cond delay="0"/>
                                          </p:stCondLst>
                                        </p:cTn>
                                        <p:tgtEl>
                                          <p:spTgt spid="377868"/>
                                        </p:tgtEl>
                                        <p:attrNameLst>
                                          <p:attrName>style.visibility</p:attrName>
                                        </p:attrNameLst>
                                      </p:cBhvr>
                                      <p:to>
                                        <p:strVal val="visible"/>
                                      </p:to>
                                    </p:set>
                                  </p:childTnLst>
                                </p:cTn>
                              </p:par>
                            </p:childTnLst>
                          </p:cTn>
                        </p:par>
                        <p:par>
                          <p:cTn id="13" fill="hold" nodeType="afterGroup">
                            <p:stCondLst>
                              <p:cond delay="200"/>
                            </p:stCondLst>
                            <p:childTnLst>
                              <p:par>
                                <p:cTn id="14" presetID="1" presetClass="entr" presetSubtype="0" fill="hold" grpId="0" nodeType="afterEffect">
                                  <p:stCondLst>
                                    <p:cond delay="100"/>
                                  </p:stCondLst>
                                  <p:childTnLst>
                                    <p:set>
                                      <p:cBhvr>
                                        <p:cTn id="15" dur="1" fill="hold">
                                          <p:stCondLst>
                                            <p:cond delay="0"/>
                                          </p:stCondLst>
                                        </p:cTn>
                                        <p:tgtEl>
                                          <p:spTgt spid="377869"/>
                                        </p:tgtEl>
                                        <p:attrNameLst>
                                          <p:attrName>style.visibility</p:attrName>
                                        </p:attrNameLst>
                                      </p:cBhvr>
                                      <p:to>
                                        <p:strVal val="visible"/>
                                      </p:to>
                                    </p:set>
                                  </p:childTnLst>
                                </p:cTn>
                              </p:par>
                            </p:childTnLst>
                          </p:cTn>
                        </p:par>
                        <p:par>
                          <p:cTn id="16" fill="hold">
                            <p:stCondLst>
                              <p:cond delay="300"/>
                            </p:stCondLst>
                            <p:childTnLst>
                              <p:par>
                                <p:cTn id="17" presetID="1" presetClass="exit" presetSubtype="0" fill="hold" grpId="1" nodeType="afterEffect">
                                  <p:stCondLst>
                                    <p:cond delay="200"/>
                                  </p:stCondLst>
                                  <p:childTnLst>
                                    <p:set>
                                      <p:cBhvr>
                                        <p:cTn id="18" dur="1" fill="hold">
                                          <p:stCondLst>
                                            <p:cond delay="0"/>
                                          </p:stCondLst>
                                        </p:cTn>
                                        <p:tgtEl>
                                          <p:spTgt spid="377866"/>
                                        </p:tgtEl>
                                        <p:attrNameLst>
                                          <p:attrName>style.visibility</p:attrName>
                                        </p:attrNameLst>
                                      </p:cBhvr>
                                      <p:to>
                                        <p:strVal val="hidden"/>
                                      </p:to>
                                    </p:set>
                                  </p:childTnLst>
                                </p:cTn>
                              </p:par>
                              <p:par>
                                <p:cTn id="19" presetID="1" presetClass="exit" presetSubtype="0" fill="hold" grpId="1" nodeType="withEffect">
                                  <p:stCondLst>
                                    <p:cond delay="100"/>
                                  </p:stCondLst>
                                  <p:childTnLst>
                                    <p:set>
                                      <p:cBhvr>
                                        <p:cTn id="20" dur="1" fill="hold">
                                          <p:stCondLst>
                                            <p:cond delay="0"/>
                                          </p:stCondLst>
                                        </p:cTn>
                                        <p:tgtEl>
                                          <p:spTgt spid="377867"/>
                                        </p:tgtEl>
                                        <p:attrNameLst>
                                          <p:attrName>style.visibility</p:attrName>
                                        </p:attrNameLst>
                                      </p:cBhvr>
                                      <p:to>
                                        <p:strVal val="hidden"/>
                                      </p:to>
                                    </p:set>
                                  </p:childTnLst>
                                </p:cTn>
                              </p:par>
                              <p:par>
                                <p:cTn id="21" presetID="1" presetClass="exit" presetSubtype="0" fill="hold" grpId="1" nodeType="withEffect">
                                  <p:stCondLst>
                                    <p:cond delay="100"/>
                                  </p:stCondLst>
                                  <p:childTnLst>
                                    <p:set>
                                      <p:cBhvr>
                                        <p:cTn id="22" dur="1" fill="hold">
                                          <p:stCondLst>
                                            <p:cond delay="0"/>
                                          </p:stCondLst>
                                        </p:cTn>
                                        <p:tgtEl>
                                          <p:spTgt spid="377868"/>
                                        </p:tgtEl>
                                        <p:attrNameLst>
                                          <p:attrName>style.visibility</p:attrName>
                                        </p:attrNameLst>
                                      </p:cBhvr>
                                      <p:to>
                                        <p:strVal val="hidden"/>
                                      </p:to>
                                    </p:set>
                                  </p:childTnLst>
                                </p:cTn>
                              </p:par>
                              <p:par>
                                <p:cTn id="23" presetID="1" presetClass="exit" presetSubtype="0" fill="hold" grpId="1" nodeType="withEffect">
                                  <p:stCondLst>
                                    <p:cond delay="100"/>
                                  </p:stCondLst>
                                  <p:childTnLst>
                                    <p:set>
                                      <p:cBhvr>
                                        <p:cTn id="24" dur="1" fill="hold">
                                          <p:stCondLst>
                                            <p:cond delay="0"/>
                                          </p:stCondLst>
                                        </p:cTn>
                                        <p:tgtEl>
                                          <p:spTgt spid="377869"/>
                                        </p:tgtEl>
                                        <p:attrNameLst>
                                          <p:attrName>style.visibility</p:attrName>
                                        </p:attrNameLst>
                                      </p:cBhvr>
                                      <p:to>
                                        <p:strVal val="hidden"/>
                                      </p:to>
                                    </p:set>
                                  </p:childTnLst>
                                </p:cTn>
                              </p:par>
                            </p:childTnLst>
                          </p:cTn>
                        </p:par>
                        <p:par>
                          <p:cTn id="25" fill="hold">
                            <p:stCondLst>
                              <p:cond delay="500"/>
                            </p:stCondLst>
                            <p:childTnLst>
                              <p:par>
                                <p:cTn id="26" presetID="1" presetClass="entr" presetSubtype="0" fill="hold" grpId="0" nodeType="afterEffect">
                                  <p:stCondLst>
                                    <p:cond delay="200"/>
                                  </p:stCondLst>
                                  <p:childTnLst>
                                    <p:set>
                                      <p:cBhvr>
                                        <p:cTn id="27" dur="1" fill="hold">
                                          <p:stCondLst>
                                            <p:cond delay="0"/>
                                          </p:stCondLst>
                                        </p:cTn>
                                        <p:tgtEl>
                                          <p:spTgt spid="15"/>
                                        </p:tgtEl>
                                        <p:attrNameLst>
                                          <p:attrName>style.visibility</p:attrName>
                                        </p:attrNameLst>
                                      </p:cBhvr>
                                      <p:to>
                                        <p:strVal val="visible"/>
                                      </p:to>
                                    </p:set>
                                  </p:childTnLst>
                                </p:cTn>
                              </p:par>
                            </p:childTnLst>
                          </p:cTn>
                        </p:par>
                        <p:par>
                          <p:cTn id="28" fill="hold">
                            <p:stCondLst>
                              <p:cond delay="700"/>
                            </p:stCondLst>
                            <p:childTnLst>
                              <p:par>
                                <p:cTn id="29" presetID="1" presetClass="entr" presetSubtype="0" fill="hold" grpId="0" nodeType="afterEffect">
                                  <p:stCondLst>
                                    <p:cond delay="100"/>
                                  </p:stCondLst>
                                  <p:childTnLst>
                                    <p:set>
                                      <p:cBhvr>
                                        <p:cTn id="30" dur="1" fill="hold">
                                          <p:stCondLst>
                                            <p:cond delay="0"/>
                                          </p:stCondLst>
                                        </p:cTn>
                                        <p:tgtEl>
                                          <p:spTgt spid="14"/>
                                        </p:tgtEl>
                                        <p:attrNameLst>
                                          <p:attrName>style.visibility</p:attrName>
                                        </p:attrNameLst>
                                      </p:cBhvr>
                                      <p:to>
                                        <p:strVal val="visible"/>
                                      </p:to>
                                    </p:set>
                                  </p:childTnLst>
                                </p:cTn>
                              </p:par>
                            </p:childTnLst>
                          </p:cTn>
                        </p:par>
                        <p:par>
                          <p:cTn id="31" fill="hold">
                            <p:stCondLst>
                              <p:cond delay="800"/>
                            </p:stCondLst>
                            <p:childTnLst>
                              <p:par>
                                <p:cTn id="32" presetID="1" presetClass="entr" presetSubtype="0" fill="hold" grpId="0" nodeType="afterEffect">
                                  <p:stCondLst>
                                    <p:cond delay="100"/>
                                  </p:stCondLst>
                                  <p:childTnLst>
                                    <p:set>
                                      <p:cBhvr>
                                        <p:cTn id="33" dur="1" fill="hold">
                                          <p:stCondLst>
                                            <p:cond delay="0"/>
                                          </p:stCondLst>
                                        </p:cTn>
                                        <p:tgtEl>
                                          <p:spTgt spid="13"/>
                                        </p:tgtEl>
                                        <p:attrNameLst>
                                          <p:attrName>style.visibility</p:attrName>
                                        </p:attrNameLst>
                                      </p:cBhvr>
                                      <p:to>
                                        <p:strVal val="visible"/>
                                      </p:to>
                                    </p:set>
                                  </p:childTnLst>
                                </p:cTn>
                              </p:par>
                            </p:childTnLst>
                          </p:cTn>
                        </p:par>
                        <p:par>
                          <p:cTn id="34" fill="hold">
                            <p:stCondLst>
                              <p:cond delay="900"/>
                            </p:stCondLst>
                            <p:childTnLst>
                              <p:par>
                                <p:cTn id="35" presetID="1" presetClass="entr" presetSubtype="0" fill="hold" grpId="0" nodeType="afterEffect">
                                  <p:stCondLst>
                                    <p:cond delay="10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66" grpId="0" animBg="1"/>
      <p:bldP spid="377866" grpId="1" animBg="1"/>
      <p:bldP spid="377867" grpId="0" animBg="1"/>
      <p:bldP spid="377867" grpId="1" animBg="1"/>
      <p:bldP spid="377868" grpId="0" animBg="1"/>
      <p:bldP spid="377868" grpId="1" animBg="1"/>
      <p:bldP spid="377869" grpId="0" animBg="1"/>
      <p:bldP spid="377869" grpId="1" animBg="1"/>
      <p:bldP spid="9" grpId="0" animBg="1"/>
      <p:bldP spid="12" grpId="0" animBg="1"/>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Text Box 2"/>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lvl1pPr>
              <a:defRPr sz="3200">
                <a:solidFill>
                  <a:schemeClr val="tx1"/>
                </a:solidFill>
                <a:latin typeface="EmbossedBlackWide" panose="020B0604020202020204"/>
                <a:ea typeface="ＭＳ Ｐゴシック" panose="020B0600070205080204" pitchFamily="34" charset="-128"/>
              </a:defRPr>
            </a:lvl1pPr>
            <a:lvl2pPr marL="37931725" indent="-37474525">
              <a:defRPr sz="3200">
                <a:solidFill>
                  <a:schemeClr val="tx1"/>
                </a:solidFill>
                <a:latin typeface="EmbossedBlackWide" panose="020B0604020202020204"/>
                <a:ea typeface="ＭＳ Ｐゴシック" panose="020B0600070205080204" pitchFamily="34" charset="-128"/>
              </a:defRPr>
            </a:lvl2pPr>
            <a:lvl3pPr>
              <a:defRPr sz="3200">
                <a:solidFill>
                  <a:schemeClr val="tx1"/>
                </a:solidFill>
                <a:latin typeface="EmbossedBlackWide" panose="020B0604020202020204"/>
                <a:ea typeface="ＭＳ Ｐゴシック" panose="020B0600070205080204" pitchFamily="34" charset="-128"/>
              </a:defRPr>
            </a:lvl3pPr>
            <a:lvl4pPr>
              <a:defRPr sz="3200">
                <a:solidFill>
                  <a:schemeClr val="tx1"/>
                </a:solidFill>
                <a:latin typeface="EmbossedBlackWide" panose="020B0604020202020204"/>
                <a:ea typeface="ＭＳ Ｐゴシック" panose="020B0600070205080204" pitchFamily="34" charset="-128"/>
              </a:defRPr>
            </a:lvl4pPr>
            <a:lvl5pPr>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9pPr>
          </a:lstStyle>
          <a:p>
            <a:r>
              <a:rPr lang="en-US" sz="5400">
                <a:solidFill>
                  <a:srgbClr val="F5E9E9"/>
                </a:solidFill>
                <a:effectLst>
                  <a:outerShdw blurRad="38100" dist="38100" dir="2700000" algn="tl">
                    <a:srgbClr val="000000"/>
                  </a:outerShdw>
                </a:effectLst>
                <a:latin typeface="Georgia" panose="02040502050405020303" pitchFamily="18" charset="0"/>
              </a:rPr>
              <a:t>Hubble’s Law</a:t>
            </a:r>
          </a:p>
        </p:txBody>
      </p:sp>
      <p:sp>
        <p:nvSpPr>
          <p:cNvPr id="526339" name="Text Box 3"/>
          <p:cNvSpPr txBox="1">
            <a:spLocks noChangeArrowheads="1"/>
          </p:cNvSpPr>
          <p:nvPr/>
        </p:nvSpPr>
        <p:spPr bwMode="auto">
          <a:xfrm>
            <a:off x="609600" y="1066800"/>
            <a:ext cx="7924800" cy="641350"/>
          </a:xfrm>
          <a:prstGeom prst="rect">
            <a:avLst/>
          </a:prstGeom>
          <a:solidFill>
            <a:schemeClr val="bg2">
              <a:alpha val="41000"/>
            </a:schemeClr>
          </a:solidFill>
          <a:ln w="9525">
            <a:noFill/>
            <a:miter lim="800000"/>
            <a:headEnd/>
            <a:tailEnd/>
          </a:ln>
          <a:effectLst/>
        </p:spPr>
        <p:txBody>
          <a:bodyPr>
            <a:spAutoFit/>
          </a:bodyPr>
          <a:lstStyle>
            <a:lvl1pPr>
              <a:defRPr sz="3200">
                <a:solidFill>
                  <a:schemeClr val="tx1"/>
                </a:solidFill>
                <a:latin typeface="EmbossedBlackWide" panose="020B0604020202020204"/>
                <a:ea typeface="ＭＳ Ｐゴシック" panose="020B0600070205080204" pitchFamily="34" charset="-128"/>
              </a:defRPr>
            </a:lvl1pPr>
            <a:lvl2pPr marL="37931725" indent="-37474525">
              <a:defRPr sz="3200">
                <a:solidFill>
                  <a:schemeClr val="tx1"/>
                </a:solidFill>
                <a:latin typeface="EmbossedBlackWide" panose="020B0604020202020204"/>
                <a:ea typeface="ＭＳ Ｐゴシック" panose="020B0600070205080204" pitchFamily="34" charset="-128"/>
              </a:defRPr>
            </a:lvl2pPr>
            <a:lvl3pPr>
              <a:defRPr sz="3200">
                <a:solidFill>
                  <a:schemeClr val="tx1"/>
                </a:solidFill>
                <a:latin typeface="EmbossedBlackWide" panose="020B0604020202020204"/>
                <a:ea typeface="ＭＳ Ｐゴシック" panose="020B0600070205080204" pitchFamily="34" charset="-128"/>
              </a:defRPr>
            </a:lvl3pPr>
            <a:lvl4pPr>
              <a:defRPr sz="3200">
                <a:solidFill>
                  <a:schemeClr val="tx1"/>
                </a:solidFill>
                <a:latin typeface="EmbossedBlackWide" panose="020B0604020202020204"/>
                <a:ea typeface="ＭＳ Ｐゴシック" panose="020B0600070205080204" pitchFamily="34" charset="-128"/>
              </a:defRPr>
            </a:lvl4pPr>
            <a:lvl5pPr>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9pPr>
          </a:lstStyle>
          <a:p>
            <a:r>
              <a:rPr lang="en-US" sz="3600">
                <a:solidFill>
                  <a:srgbClr val="F5E9E9"/>
                </a:solidFill>
                <a:effectLst>
                  <a:outerShdw blurRad="38100" dist="38100" dir="2700000" algn="tl">
                    <a:srgbClr val="000000"/>
                  </a:outerShdw>
                </a:effectLst>
                <a:latin typeface="Georgia" panose="02040502050405020303" pitchFamily="18" charset="0"/>
              </a:rPr>
              <a:t>Galaxies are moving away from us</a:t>
            </a:r>
          </a:p>
        </p:txBody>
      </p:sp>
      <p:graphicFrame>
        <p:nvGraphicFramePr>
          <p:cNvPr id="55298" name="Object 4"/>
          <p:cNvGraphicFramePr>
            <a:graphicFrameLocks noChangeAspect="1"/>
          </p:cNvGraphicFramePr>
          <p:nvPr/>
        </p:nvGraphicFramePr>
        <p:xfrm>
          <a:off x="381000" y="1905000"/>
          <a:ext cx="4191000" cy="3824288"/>
        </p:xfrm>
        <a:graphic>
          <a:graphicData uri="http://schemas.openxmlformats.org/presentationml/2006/ole">
            <mc:AlternateContent xmlns:mc="http://schemas.openxmlformats.org/markup-compatibility/2006">
              <mc:Choice xmlns:v="urn:schemas-microsoft-com:vml" Requires="v">
                <p:oleObj spid="_x0000_s65556" name="Image" r:id="rId4" imgW="7377778" imgH="6730159" progId="Photoshop.Image.6">
                  <p:embed/>
                </p:oleObj>
              </mc:Choice>
              <mc:Fallback>
                <p:oleObj name="Image" r:id="rId4" imgW="7377778" imgH="6730159" progId="Photoshop.Image.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905000"/>
                        <a:ext cx="4191000" cy="382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6341" name="Text Box 5"/>
          <p:cNvSpPr txBox="1">
            <a:spLocks noChangeArrowheads="1"/>
          </p:cNvSpPr>
          <p:nvPr/>
        </p:nvSpPr>
        <p:spPr bwMode="auto">
          <a:xfrm>
            <a:off x="609600" y="5943600"/>
            <a:ext cx="3657600" cy="641350"/>
          </a:xfrm>
          <a:prstGeom prst="rect">
            <a:avLst/>
          </a:prstGeom>
          <a:solidFill>
            <a:schemeClr val="bg2">
              <a:alpha val="41000"/>
            </a:schemeClr>
          </a:solidFill>
          <a:ln w="9525">
            <a:noFill/>
            <a:miter lim="800000"/>
            <a:headEnd/>
            <a:tailEnd/>
          </a:ln>
          <a:effectLst/>
        </p:spPr>
        <p:txBody>
          <a:bodyPr>
            <a:spAutoFit/>
          </a:bodyPr>
          <a:lstStyle>
            <a:lvl1pPr>
              <a:defRPr sz="3200">
                <a:solidFill>
                  <a:schemeClr val="tx1"/>
                </a:solidFill>
                <a:latin typeface="EmbossedBlackWide" panose="020B0604020202020204"/>
                <a:ea typeface="ＭＳ Ｐゴシック" panose="020B0600070205080204" pitchFamily="34" charset="-128"/>
              </a:defRPr>
            </a:lvl1pPr>
            <a:lvl2pPr marL="37931725" indent="-37474525">
              <a:defRPr sz="3200">
                <a:solidFill>
                  <a:schemeClr val="tx1"/>
                </a:solidFill>
                <a:latin typeface="EmbossedBlackWide" panose="020B0604020202020204"/>
                <a:ea typeface="ＭＳ Ｐゴシック" panose="020B0600070205080204" pitchFamily="34" charset="-128"/>
              </a:defRPr>
            </a:lvl2pPr>
            <a:lvl3pPr>
              <a:defRPr sz="3200">
                <a:solidFill>
                  <a:schemeClr val="tx1"/>
                </a:solidFill>
                <a:latin typeface="EmbossedBlackWide" panose="020B0604020202020204"/>
                <a:ea typeface="ＭＳ Ｐゴシック" panose="020B0600070205080204" pitchFamily="34" charset="-128"/>
              </a:defRPr>
            </a:lvl3pPr>
            <a:lvl4pPr>
              <a:defRPr sz="3200">
                <a:solidFill>
                  <a:schemeClr val="tx1"/>
                </a:solidFill>
                <a:latin typeface="EmbossedBlackWide" panose="020B0604020202020204"/>
                <a:ea typeface="ＭＳ Ｐゴシック" panose="020B0600070205080204" pitchFamily="34" charset="-128"/>
              </a:defRPr>
            </a:lvl4pPr>
            <a:lvl5pPr>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9pPr>
          </a:lstStyle>
          <a:p>
            <a:r>
              <a:rPr lang="en-US" sz="3600">
                <a:solidFill>
                  <a:srgbClr val="F5E9E9"/>
                </a:solidFill>
                <a:effectLst>
                  <a:outerShdw blurRad="38100" dist="38100" dir="2700000" algn="tl">
                    <a:srgbClr val="000000"/>
                  </a:outerShdw>
                </a:effectLst>
                <a:latin typeface="Georgia" panose="02040502050405020303" pitchFamily="18" charset="0"/>
              </a:rPr>
              <a:t>Farther = Faster</a:t>
            </a:r>
          </a:p>
        </p:txBody>
      </p:sp>
      <p:sp>
        <p:nvSpPr>
          <p:cNvPr id="526342" name="Text Box 6"/>
          <p:cNvSpPr txBox="1">
            <a:spLocks noChangeArrowheads="1"/>
          </p:cNvSpPr>
          <p:nvPr/>
        </p:nvSpPr>
        <p:spPr bwMode="auto">
          <a:xfrm>
            <a:off x="5029200" y="4343400"/>
            <a:ext cx="3657600" cy="1739900"/>
          </a:xfrm>
          <a:prstGeom prst="rect">
            <a:avLst/>
          </a:prstGeom>
          <a:solidFill>
            <a:schemeClr val="bg2">
              <a:alpha val="41000"/>
            </a:schemeClr>
          </a:solidFill>
          <a:ln w="9525">
            <a:noFill/>
            <a:miter lim="800000"/>
            <a:headEnd/>
            <a:tailEnd/>
          </a:ln>
          <a:effectLst/>
        </p:spPr>
        <p:txBody>
          <a:bodyPr>
            <a:spAutoFit/>
          </a:bodyPr>
          <a:lstStyle>
            <a:lvl1pPr>
              <a:defRPr sz="3200">
                <a:solidFill>
                  <a:schemeClr val="tx1"/>
                </a:solidFill>
                <a:latin typeface="EmbossedBlackWide" panose="020B0604020202020204"/>
                <a:ea typeface="ＭＳ Ｐゴシック" panose="020B0600070205080204" pitchFamily="34" charset="-128"/>
              </a:defRPr>
            </a:lvl1pPr>
            <a:lvl2pPr marL="37931725" indent="-37474525">
              <a:defRPr sz="3200">
                <a:solidFill>
                  <a:schemeClr val="tx1"/>
                </a:solidFill>
                <a:latin typeface="EmbossedBlackWide" panose="020B0604020202020204"/>
                <a:ea typeface="ＭＳ Ｐゴシック" panose="020B0600070205080204" pitchFamily="34" charset="-128"/>
              </a:defRPr>
            </a:lvl2pPr>
            <a:lvl3pPr>
              <a:defRPr sz="3200">
                <a:solidFill>
                  <a:schemeClr val="tx1"/>
                </a:solidFill>
                <a:latin typeface="EmbossedBlackWide" panose="020B0604020202020204"/>
                <a:ea typeface="ＭＳ Ｐゴシック" panose="020B0600070205080204" pitchFamily="34" charset="-128"/>
              </a:defRPr>
            </a:lvl3pPr>
            <a:lvl4pPr>
              <a:defRPr sz="3200">
                <a:solidFill>
                  <a:schemeClr val="tx1"/>
                </a:solidFill>
                <a:latin typeface="EmbossedBlackWide" panose="020B0604020202020204"/>
                <a:ea typeface="ＭＳ Ｐゴシック" panose="020B0600070205080204" pitchFamily="34" charset="-128"/>
              </a:defRPr>
            </a:lvl4pPr>
            <a:lvl5pPr>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9pPr>
          </a:lstStyle>
          <a:p>
            <a:r>
              <a:rPr lang="en-US" sz="3600" dirty="0">
                <a:solidFill>
                  <a:srgbClr val="F5E9E9"/>
                </a:solidFill>
                <a:effectLst>
                  <a:outerShdw blurRad="38100" dist="38100" dir="2700000" algn="tl">
                    <a:srgbClr val="000000"/>
                  </a:outerShdw>
                </a:effectLst>
                <a:latin typeface="Georgia" panose="02040502050405020303" pitchFamily="18" charset="0"/>
              </a:rPr>
              <a:t>Large distances are  quoted in redshift</a:t>
            </a:r>
          </a:p>
        </p:txBody>
      </p:sp>
      <p:grpSp>
        <p:nvGrpSpPr>
          <p:cNvPr id="55303" name="Group 7"/>
          <p:cNvGrpSpPr>
            <a:grpSpLocks/>
          </p:cNvGrpSpPr>
          <p:nvPr/>
        </p:nvGrpSpPr>
        <p:grpSpPr bwMode="auto">
          <a:xfrm>
            <a:off x="5105400" y="2333625"/>
            <a:ext cx="3505200" cy="1400175"/>
            <a:chOff x="3312" y="1410"/>
            <a:chExt cx="2208" cy="882"/>
          </a:xfrm>
        </p:grpSpPr>
        <p:sp>
          <p:nvSpPr>
            <p:cNvPr id="55305" name="AutoShape 8"/>
            <p:cNvSpPr>
              <a:spLocks noChangeAspect="1" noChangeArrowheads="1" noTextEdit="1"/>
            </p:cNvSpPr>
            <p:nvPr/>
          </p:nvSpPr>
          <p:spPr bwMode="auto">
            <a:xfrm>
              <a:off x="3312" y="1410"/>
              <a:ext cx="2208" cy="846"/>
            </a:xfrm>
            <a:prstGeom prst="rect">
              <a:avLst/>
            </a:prstGeom>
            <a:solidFill>
              <a:schemeClr val="bg2">
                <a:alpha val="4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26345" name="Rectangle 9"/>
            <p:cNvSpPr>
              <a:spLocks noChangeArrowheads="1"/>
            </p:cNvSpPr>
            <p:nvPr/>
          </p:nvSpPr>
          <p:spPr bwMode="auto">
            <a:xfrm>
              <a:off x="5037" y="1550"/>
              <a:ext cx="410" cy="682"/>
            </a:xfrm>
            <a:prstGeom prst="rect">
              <a:avLst/>
            </a:prstGeom>
            <a:noFill/>
            <a:ln w="9525">
              <a:noFill/>
              <a:miter lim="800000"/>
              <a:headEnd/>
              <a:tailEnd/>
            </a:ln>
          </p:spPr>
          <p:txBody>
            <a:bodyPr wrap="none" lIns="0" tIns="0" rIns="0" bIns="0">
              <a:spAutoFit/>
            </a:bodyPr>
            <a:lstStyle>
              <a:lvl1pPr>
                <a:defRPr sz="3200">
                  <a:solidFill>
                    <a:schemeClr val="tx1"/>
                  </a:solidFill>
                  <a:latin typeface="EmbossedBlackWide" panose="020B0604020202020204"/>
                  <a:ea typeface="ＭＳ Ｐゴシック" panose="020B0600070205080204" pitchFamily="34" charset="-128"/>
                </a:defRPr>
              </a:lvl1pPr>
              <a:lvl2pPr marL="37931725" indent="-37474525">
                <a:defRPr sz="3200">
                  <a:solidFill>
                    <a:schemeClr val="tx1"/>
                  </a:solidFill>
                  <a:latin typeface="EmbossedBlackWide" panose="020B0604020202020204"/>
                  <a:ea typeface="ＭＳ Ｐゴシック" panose="020B0600070205080204" pitchFamily="34" charset="-128"/>
                </a:defRPr>
              </a:lvl2pPr>
              <a:lvl3pPr>
                <a:defRPr sz="3200">
                  <a:solidFill>
                    <a:schemeClr val="tx1"/>
                  </a:solidFill>
                  <a:latin typeface="EmbossedBlackWide" panose="020B0604020202020204"/>
                  <a:ea typeface="ＭＳ Ｐゴシック" panose="020B0600070205080204" pitchFamily="34" charset="-128"/>
                </a:defRPr>
              </a:lvl3pPr>
              <a:lvl4pPr>
                <a:defRPr sz="3200">
                  <a:solidFill>
                    <a:schemeClr val="tx1"/>
                  </a:solidFill>
                  <a:latin typeface="EmbossedBlackWide" panose="020B0604020202020204"/>
                  <a:ea typeface="ＭＳ Ｐゴシック" panose="020B0600070205080204" pitchFamily="34" charset="-128"/>
                </a:defRPr>
              </a:lvl4pPr>
              <a:lvl5pPr>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9pPr>
            </a:lstStyle>
            <a:p>
              <a:r>
                <a:rPr lang="en-US" sz="7100" b="1" i="1">
                  <a:solidFill>
                    <a:srgbClr val="F5E9E9"/>
                  </a:solidFill>
                  <a:effectLst>
                    <a:outerShdw blurRad="38100" dist="38100" dir="2700000" algn="tl">
                      <a:srgbClr val="000000"/>
                    </a:outerShdw>
                  </a:effectLst>
                  <a:latin typeface="Times New Roman" panose="02020603050405020304" pitchFamily="18" charset="0"/>
                </a:rPr>
                <a:t>D</a:t>
              </a:r>
              <a:endParaRPr lang="en-US" sz="2400" b="1">
                <a:solidFill>
                  <a:srgbClr val="F5E9E9"/>
                </a:solidFill>
                <a:effectLst>
                  <a:outerShdw blurRad="38100" dist="38100" dir="2700000" algn="tl">
                    <a:srgbClr val="000000"/>
                  </a:outerShdw>
                </a:effectLst>
                <a:latin typeface="Georgia" panose="02040502050405020303" pitchFamily="18" charset="0"/>
              </a:endParaRPr>
            </a:p>
          </p:txBody>
        </p:sp>
        <p:sp>
          <p:nvSpPr>
            <p:cNvPr id="526346" name="Rectangle 10"/>
            <p:cNvSpPr>
              <a:spLocks noChangeArrowheads="1"/>
            </p:cNvSpPr>
            <p:nvPr/>
          </p:nvSpPr>
          <p:spPr bwMode="auto">
            <a:xfrm>
              <a:off x="4359" y="1550"/>
              <a:ext cx="442" cy="682"/>
            </a:xfrm>
            <a:prstGeom prst="rect">
              <a:avLst/>
            </a:prstGeom>
            <a:noFill/>
            <a:ln w="9525">
              <a:noFill/>
              <a:miter lim="800000"/>
              <a:headEnd/>
              <a:tailEnd/>
            </a:ln>
          </p:spPr>
          <p:txBody>
            <a:bodyPr wrap="none" lIns="0" tIns="0" rIns="0" bIns="0">
              <a:spAutoFit/>
            </a:bodyPr>
            <a:lstStyle>
              <a:lvl1pPr>
                <a:defRPr sz="3200">
                  <a:solidFill>
                    <a:schemeClr val="tx1"/>
                  </a:solidFill>
                  <a:latin typeface="EmbossedBlackWide" panose="020B0604020202020204"/>
                  <a:ea typeface="ＭＳ Ｐゴシック" panose="020B0600070205080204" pitchFamily="34" charset="-128"/>
                </a:defRPr>
              </a:lvl1pPr>
              <a:lvl2pPr marL="37931725" indent="-37474525">
                <a:defRPr sz="3200">
                  <a:solidFill>
                    <a:schemeClr val="tx1"/>
                  </a:solidFill>
                  <a:latin typeface="EmbossedBlackWide" panose="020B0604020202020204"/>
                  <a:ea typeface="ＭＳ Ｐゴシック" panose="020B0600070205080204" pitchFamily="34" charset="-128"/>
                </a:defRPr>
              </a:lvl2pPr>
              <a:lvl3pPr>
                <a:defRPr sz="3200">
                  <a:solidFill>
                    <a:schemeClr val="tx1"/>
                  </a:solidFill>
                  <a:latin typeface="EmbossedBlackWide" panose="020B0604020202020204"/>
                  <a:ea typeface="ＭＳ Ｐゴシック" panose="020B0600070205080204" pitchFamily="34" charset="-128"/>
                </a:defRPr>
              </a:lvl3pPr>
              <a:lvl4pPr>
                <a:defRPr sz="3200">
                  <a:solidFill>
                    <a:schemeClr val="tx1"/>
                  </a:solidFill>
                  <a:latin typeface="EmbossedBlackWide" panose="020B0604020202020204"/>
                  <a:ea typeface="ＭＳ Ｐゴシック" panose="020B0600070205080204" pitchFamily="34" charset="-128"/>
                </a:defRPr>
              </a:lvl4pPr>
              <a:lvl5pPr>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9pPr>
            </a:lstStyle>
            <a:p>
              <a:r>
                <a:rPr lang="en-US" sz="7100" b="1" i="1">
                  <a:solidFill>
                    <a:srgbClr val="F5E9E9"/>
                  </a:solidFill>
                  <a:effectLst>
                    <a:outerShdw blurRad="38100" dist="38100" dir="2700000" algn="tl">
                      <a:srgbClr val="000000"/>
                    </a:outerShdw>
                  </a:effectLst>
                  <a:latin typeface="Times New Roman" panose="02020603050405020304" pitchFamily="18" charset="0"/>
                </a:rPr>
                <a:t>H</a:t>
              </a:r>
              <a:endParaRPr lang="en-US" sz="2400" b="1">
                <a:solidFill>
                  <a:srgbClr val="F5E9E9"/>
                </a:solidFill>
                <a:effectLst>
                  <a:outerShdw blurRad="38100" dist="38100" dir="2700000" algn="tl">
                    <a:srgbClr val="000000"/>
                  </a:outerShdw>
                </a:effectLst>
                <a:latin typeface="Georgia" panose="02040502050405020303" pitchFamily="18" charset="0"/>
              </a:endParaRPr>
            </a:p>
          </p:txBody>
        </p:sp>
        <p:sp>
          <p:nvSpPr>
            <p:cNvPr id="526347" name="Rectangle 11"/>
            <p:cNvSpPr>
              <a:spLocks noChangeArrowheads="1"/>
            </p:cNvSpPr>
            <p:nvPr/>
          </p:nvSpPr>
          <p:spPr bwMode="auto">
            <a:xfrm>
              <a:off x="3346" y="1550"/>
              <a:ext cx="379" cy="682"/>
            </a:xfrm>
            <a:prstGeom prst="rect">
              <a:avLst/>
            </a:prstGeom>
            <a:noFill/>
            <a:ln w="9525">
              <a:noFill/>
              <a:miter lim="800000"/>
              <a:headEnd/>
              <a:tailEnd/>
            </a:ln>
          </p:spPr>
          <p:txBody>
            <a:bodyPr wrap="none" lIns="0" tIns="0" rIns="0" bIns="0">
              <a:spAutoFit/>
            </a:bodyPr>
            <a:lstStyle>
              <a:lvl1pPr>
                <a:defRPr sz="3200">
                  <a:solidFill>
                    <a:schemeClr val="tx1"/>
                  </a:solidFill>
                  <a:latin typeface="EmbossedBlackWide" panose="020B0604020202020204"/>
                  <a:ea typeface="ＭＳ Ｐゴシック" panose="020B0600070205080204" pitchFamily="34" charset="-128"/>
                </a:defRPr>
              </a:lvl1pPr>
              <a:lvl2pPr marL="37931725" indent="-37474525">
                <a:defRPr sz="3200">
                  <a:solidFill>
                    <a:schemeClr val="tx1"/>
                  </a:solidFill>
                  <a:latin typeface="EmbossedBlackWide" panose="020B0604020202020204"/>
                  <a:ea typeface="ＭＳ Ｐゴシック" panose="020B0600070205080204" pitchFamily="34" charset="-128"/>
                </a:defRPr>
              </a:lvl2pPr>
              <a:lvl3pPr>
                <a:defRPr sz="3200">
                  <a:solidFill>
                    <a:schemeClr val="tx1"/>
                  </a:solidFill>
                  <a:latin typeface="EmbossedBlackWide" panose="020B0604020202020204"/>
                  <a:ea typeface="ＭＳ Ｐゴシック" panose="020B0600070205080204" pitchFamily="34" charset="-128"/>
                </a:defRPr>
              </a:lvl3pPr>
              <a:lvl4pPr>
                <a:defRPr sz="3200">
                  <a:solidFill>
                    <a:schemeClr val="tx1"/>
                  </a:solidFill>
                  <a:latin typeface="EmbossedBlackWide" panose="020B0604020202020204"/>
                  <a:ea typeface="ＭＳ Ｐゴシック" panose="020B0600070205080204" pitchFamily="34" charset="-128"/>
                </a:defRPr>
              </a:lvl4pPr>
              <a:lvl5pPr>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9pPr>
            </a:lstStyle>
            <a:p>
              <a:r>
                <a:rPr lang="en-US" sz="7100" b="1" i="1" dirty="0">
                  <a:solidFill>
                    <a:srgbClr val="F5E9E9"/>
                  </a:solidFill>
                  <a:effectLst>
                    <a:outerShdw blurRad="38100" dist="38100" dir="2700000" algn="tl">
                      <a:srgbClr val="000000"/>
                    </a:outerShdw>
                  </a:effectLst>
                  <a:latin typeface="Times New Roman" panose="02020603050405020304" pitchFamily="18" charset="0"/>
                </a:rPr>
                <a:t>V</a:t>
              </a:r>
              <a:endParaRPr lang="en-US" sz="2400" b="1" dirty="0">
                <a:solidFill>
                  <a:srgbClr val="F5E9E9"/>
                </a:solidFill>
                <a:effectLst>
                  <a:outerShdw blurRad="38100" dist="38100" dir="2700000" algn="tl">
                    <a:srgbClr val="000000"/>
                  </a:outerShdw>
                </a:effectLst>
                <a:latin typeface="Georgia" panose="02040502050405020303" pitchFamily="18" charset="0"/>
              </a:endParaRPr>
            </a:p>
          </p:txBody>
        </p:sp>
        <p:sp>
          <p:nvSpPr>
            <p:cNvPr id="526348" name="Rectangle 12"/>
            <p:cNvSpPr>
              <a:spLocks noChangeArrowheads="1"/>
            </p:cNvSpPr>
            <p:nvPr/>
          </p:nvSpPr>
          <p:spPr bwMode="auto">
            <a:xfrm>
              <a:off x="4783" y="1898"/>
              <a:ext cx="164" cy="394"/>
            </a:xfrm>
            <a:prstGeom prst="rect">
              <a:avLst/>
            </a:prstGeom>
            <a:noFill/>
            <a:ln w="9525">
              <a:noFill/>
              <a:miter lim="800000"/>
              <a:headEnd/>
              <a:tailEnd/>
            </a:ln>
          </p:spPr>
          <p:txBody>
            <a:bodyPr wrap="none" lIns="0" tIns="0" rIns="0" bIns="0">
              <a:spAutoFit/>
            </a:bodyPr>
            <a:lstStyle>
              <a:lvl1pPr>
                <a:defRPr sz="3200">
                  <a:solidFill>
                    <a:schemeClr val="tx1"/>
                  </a:solidFill>
                  <a:latin typeface="EmbossedBlackWide" panose="020B0604020202020204"/>
                  <a:ea typeface="ＭＳ Ｐゴシック" panose="020B0600070205080204" pitchFamily="34" charset="-128"/>
                </a:defRPr>
              </a:lvl1pPr>
              <a:lvl2pPr marL="37931725" indent="-37474525">
                <a:defRPr sz="3200">
                  <a:solidFill>
                    <a:schemeClr val="tx1"/>
                  </a:solidFill>
                  <a:latin typeface="EmbossedBlackWide" panose="020B0604020202020204"/>
                  <a:ea typeface="ＭＳ Ｐゴシック" panose="020B0600070205080204" pitchFamily="34" charset="-128"/>
                </a:defRPr>
              </a:lvl2pPr>
              <a:lvl3pPr>
                <a:defRPr sz="3200">
                  <a:solidFill>
                    <a:schemeClr val="tx1"/>
                  </a:solidFill>
                  <a:latin typeface="EmbossedBlackWide" panose="020B0604020202020204"/>
                  <a:ea typeface="ＭＳ Ｐゴシック" panose="020B0600070205080204" pitchFamily="34" charset="-128"/>
                </a:defRPr>
              </a:lvl3pPr>
              <a:lvl4pPr>
                <a:defRPr sz="3200">
                  <a:solidFill>
                    <a:schemeClr val="tx1"/>
                  </a:solidFill>
                  <a:latin typeface="EmbossedBlackWide" panose="020B0604020202020204"/>
                  <a:ea typeface="ＭＳ Ｐゴシック" panose="020B0600070205080204" pitchFamily="34" charset="-128"/>
                </a:defRPr>
              </a:lvl4pPr>
              <a:lvl5pPr>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9pPr>
            </a:lstStyle>
            <a:p>
              <a:r>
                <a:rPr lang="en-US" sz="4100" b="1">
                  <a:solidFill>
                    <a:srgbClr val="F5E9E9"/>
                  </a:solidFill>
                  <a:effectLst>
                    <a:outerShdw blurRad="38100" dist="38100" dir="2700000" algn="tl">
                      <a:srgbClr val="000000"/>
                    </a:outerShdw>
                  </a:effectLst>
                  <a:latin typeface="Times New Roman" panose="02020603050405020304" pitchFamily="18" charset="0"/>
                </a:rPr>
                <a:t>0</a:t>
              </a:r>
              <a:endParaRPr lang="en-US" sz="2400" b="1">
                <a:solidFill>
                  <a:srgbClr val="F5E9E9"/>
                </a:solidFill>
                <a:effectLst>
                  <a:outerShdw blurRad="38100" dist="38100" dir="2700000" algn="tl">
                    <a:srgbClr val="000000"/>
                  </a:outerShdw>
                </a:effectLst>
                <a:latin typeface="Georgia" panose="02040502050405020303" pitchFamily="18" charset="0"/>
              </a:endParaRPr>
            </a:p>
          </p:txBody>
        </p:sp>
        <p:sp>
          <p:nvSpPr>
            <p:cNvPr id="526349" name="Rectangle 13"/>
            <p:cNvSpPr>
              <a:spLocks noChangeArrowheads="1"/>
            </p:cNvSpPr>
            <p:nvPr/>
          </p:nvSpPr>
          <p:spPr bwMode="auto">
            <a:xfrm>
              <a:off x="3973" y="1485"/>
              <a:ext cx="312" cy="682"/>
            </a:xfrm>
            <a:prstGeom prst="rect">
              <a:avLst/>
            </a:prstGeom>
            <a:noFill/>
            <a:ln w="9525">
              <a:noFill/>
              <a:miter lim="800000"/>
              <a:headEnd/>
              <a:tailEnd/>
            </a:ln>
          </p:spPr>
          <p:txBody>
            <a:bodyPr wrap="none" lIns="0" tIns="0" rIns="0" bIns="0">
              <a:spAutoFit/>
            </a:bodyPr>
            <a:lstStyle>
              <a:lvl1pPr>
                <a:defRPr sz="3200">
                  <a:solidFill>
                    <a:schemeClr val="tx1"/>
                  </a:solidFill>
                  <a:latin typeface="EmbossedBlackWide" panose="020B0604020202020204"/>
                  <a:ea typeface="ＭＳ Ｐゴシック" panose="020B0600070205080204" pitchFamily="34" charset="-128"/>
                </a:defRPr>
              </a:lvl1pPr>
              <a:lvl2pPr marL="37931725" indent="-37474525">
                <a:defRPr sz="3200">
                  <a:solidFill>
                    <a:schemeClr val="tx1"/>
                  </a:solidFill>
                  <a:latin typeface="EmbossedBlackWide" panose="020B0604020202020204"/>
                  <a:ea typeface="ＭＳ Ｐゴシック" panose="020B0600070205080204" pitchFamily="34" charset="-128"/>
                </a:defRPr>
              </a:lvl2pPr>
              <a:lvl3pPr>
                <a:defRPr sz="3200">
                  <a:solidFill>
                    <a:schemeClr val="tx1"/>
                  </a:solidFill>
                  <a:latin typeface="EmbossedBlackWide" panose="020B0604020202020204"/>
                  <a:ea typeface="ＭＳ Ｐゴシック" panose="020B0600070205080204" pitchFamily="34" charset="-128"/>
                </a:defRPr>
              </a:lvl3pPr>
              <a:lvl4pPr>
                <a:defRPr sz="3200">
                  <a:solidFill>
                    <a:schemeClr val="tx1"/>
                  </a:solidFill>
                  <a:latin typeface="EmbossedBlackWide" panose="020B0604020202020204"/>
                  <a:ea typeface="ＭＳ Ｐゴシック" panose="020B0600070205080204" pitchFamily="34" charset="-128"/>
                </a:defRPr>
              </a:lvl4pPr>
              <a:lvl5pPr>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9pPr>
            </a:lstStyle>
            <a:p>
              <a:r>
                <a:rPr lang="en-US" sz="7100" b="1">
                  <a:solidFill>
                    <a:srgbClr val="F5E9E9"/>
                  </a:solidFill>
                  <a:effectLst>
                    <a:outerShdw blurRad="38100" dist="38100" dir="2700000" algn="tl">
                      <a:srgbClr val="000000"/>
                    </a:outerShdw>
                  </a:effectLst>
                  <a:latin typeface="Symbol" panose="05050102010706020507" pitchFamily="18" charset="2"/>
                </a:rPr>
                <a:t>=</a:t>
              </a:r>
              <a:endParaRPr lang="en-US" sz="2400" b="1">
                <a:solidFill>
                  <a:srgbClr val="F5E9E9"/>
                </a:solidFill>
                <a:effectLst>
                  <a:outerShdw blurRad="38100" dist="38100" dir="2700000" algn="tl">
                    <a:srgbClr val="000000"/>
                  </a:outerShdw>
                </a:effectLst>
                <a:latin typeface="Georgia" panose="02040502050405020303" pitchFamily="18" charset="0"/>
              </a:endParaRPr>
            </a:p>
          </p:txBody>
        </p:sp>
      </p:grpSp>
    </p:spTree>
    <p:extLst>
      <p:ext uri="{BB962C8B-B14F-4D97-AF65-F5344CB8AC3E}">
        <p14:creationId xmlns:p14="http://schemas.microsoft.com/office/powerpoint/2010/main" val="2214303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589" name="Straight Connector 6"/>
          <p:cNvCxnSpPr>
            <a:cxnSpLocks noChangeShapeType="1"/>
          </p:cNvCxnSpPr>
          <p:nvPr/>
        </p:nvCxnSpPr>
        <p:spPr bwMode="auto">
          <a:xfrm flipH="1" flipV="1">
            <a:off x="7543800" y="5105400"/>
            <a:ext cx="1522413" cy="460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sp>
        <p:nvSpPr>
          <p:cNvPr id="8" name="Text Box 6"/>
          <p:cNvSpPr txBox="1">
            <a:spLocks noChangeArrowheads="1"/>
          </p:cNvSpPr>
          <p:nvPr/>
        </p:nvSpPr>
        <p:spPr bwMode="auto">
          <a:xfrm>
            <a:off x="533400" y="457200"/>
            <a:ext cx="4572000" cy="2308324"/>
          </a:xfrm>
          <a:prstGeom prst="rect">
            <a:avLst/>
          </a:prstGeom>
          <a:solidFill>
            <a:schemeClr val="bg2">
              <a:alpha val="41000"/>
            </a:schemeClr>
          </a:solidFill>
          <a:ln w="9525">
            <a:noFill/>
            <a:miter lim="800000"/>
            <a:headEnd/>
            <a:tailEnd/>
          </a:ln>
          <a:effectLst/>
        </p:spPr>
        <p:txBody>
          <a:bodyPr wrap="square">
            <a:spAutoFit/>
          </a:bodyPr>
          <a:lstStyle>
            <a:lvl1pPr>
              <a:defRPr sz="3200">
                <a:solidFill>
                  <a:schemeClr val="tx1"/>
                </a:solidFill>
                <a:latin typeface="EmbossedBlackWide" panose="020B0604020202020204"/>
                <a:ea typeface="ＭＳ Ｐゴシック" panose="020B0600070205080204" pitchFamily="34" charset="-128"/>
              </a:defRPr>
            </a:lvl1pPr>
            <a:lvl2pPr marL="37931725" indent="-37474525">
              <a:defRPr sz="3200">
                <a:solidFill>
                  <a:schemeClr val="tx1"/>
                </a:solidFill>
                <a:latin typeface="EmbossedBlackWide" panose="020B0604020202020204"/>
                <a:ea typeface="ＭＳ Ｐゴシック" panose="020B0600070205080204" pitchFamily="34" charset="-128"/>
              </a:defRPr>
            </a:lvl2pPr>
            <a:lvl3pPr>
              <a:defRPr sz="3200">
                <a:solidFill>
                  <a:schemeClr val="tx1"/>
                </a:solidFill>
                <a:latin typeface="EmbossedBlackWide" panose="020B0604020202020204"/>
                <a:ea typeface="ＭＳ Ｐゴシック" panose="020B0600070205080204" pitchFamily="34" charset="-128"/>
              </a:defRPr>
            </a:lvl3pPr>
            <a:lvl4pPr>
              <a:defRPr sz="3200">
                <a:solidFill>
                  <a:schemeClr val="tx1"/>
                </a:solidFill>
                <a:latin typeface="EmbossedBlackWide" panose="020B0604020202020204"/>
                <a:ea typeface="ＭＳ Ｐゴシック" panose="020B0600070205080204" pitchFamily="34" charset="-128"/>
              </a:defRPr>
            </a:lvl4pPr>
            <a:lvl5pPr>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9pPr>
          </a:lstStyle>
          <a:p>
            <a:r>
              <a:rPr lang="en-US" sz="3600" dirty="0" smtClean="0">
                <a:solidFill>
                  <a:srgbClr val="F5E9E9"/>
                </a:solidFill>
                <a:effectLst>
                  <a:outerShdw blurRad="38100" dist="38100" dir="2700000" algn="tl">
                    <a:srgbClr val="000000"/>
                  </a:outerShdw>
                </a:effectLst>
                <a:latin typeface="Georgia" panose="02040502050405020303" pitchFamily="18" charset="0"/>
              </a:rPr>
              <a:t>Q:  How could you find the age of the universe from </a:t>
            </a:r>
            <a:r>
              <a:rPr lang="en-US" sz="3600" dirty="0">
                <a:solidFill>
                  <a:srgbClr val="F5E9E9"/>
                </a:solidFill>
                <a:effectLst>
                  <a:outerShdw blurRad="38100" dist="38100" dir="2700000" algn="tl">
                    <a:srgbClr val="000000"/>
                  </a:outerShdw>
                </a:effectLst>
                <a:latin typeface="Georgia" panose="02040502050405020303" pitchFamily="18" charset="0"/>
              </a:rPr>
              <a:t>H</a:t>
            </a:r>
            <a:r>
              <a:rPr lang="en-US" sz="3600" dirty="0" smtClean="0">
                <a:solidFill>
                  <a:srgbClr val="F5E9E9"/>
                </a:solidFill>
                <a:effectLst>
                  <a:outerShdw blurRad="38100" dist="38100" dir="2700000" algn="tl">
                    <a:srgbClr val="000000"/>
                  </a:outerShdw>
                </a:effectLst>
                <a:latin typeface="Georgia" panose="02040502050405020303" pitchFamily="18" charset="0"/>
              </a:rPr>
              <a:t>ubble’s Law?</a:t>
            </a:r>
          </a:p>
        </p:txBody>
      </p:sp>
      <p:graphicFrame>
        <p:nvGraphicFramePr>
          <p:cNvPr id="9" name="Object 4"/>
          <p:cNvGraphicFramePr>
            <a:graphicFrameLocks noChangeAspect="1"/>
          </p:cNvGraphicFramePr>
          <p:nvPr>
            <p:extLst>
              <p:ext uri="{D42A27DB-BD31-4B8C-83A1-F6EECF244321}">
                <p14:modId xmlns:p14="http://schemas.microsoft.com/office/powerpoint/2010/main" val="1251299572"/>
              </p:ext>
            </p:extLst>
          </p:nvPr>
        </p:nvGraphicFramePr>
        <p:xfrm>
          <a:off x="4495800" y="2209800"/>
          <a:ext cx="4358014" cy="3976688"/>
        </p:xfrm>
        <a:graphic>
          <a:graphicData uri="http://schemas.openxmlformats.org/presentationml/2006/ole">
            <mc:AlternateContent xmlns:mc="http://schemas.openxmlformats.org/markup-compatibility/2006">
              <mc:Choice xmlns:v="urn:schemas-microsoft-com:vml" Requires="v">
                <p:oleObj spid="_x0000_s66574" name="Image" r:id="rId4" imgW="7377778" imgH="6730159" progId="Photoshop.Image.6">
                  <p:embed/>
                </p:oleObj>
              </mc:Choice>
              <mc:Fallback>
                <p:oleObj name="Image" r:id="rId4" imgW="7377778" imgH="6730159" progId="Photoshop.Image.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2209800"/>
                        <a:ext cx="4358014" cy="3976688"/>
                      </a:xfrm>
                      <a:prstGeom prst="rect">
                        <a:avLst/>
                      </a:prstGeom>
                      <a:noFill/>
                      <a:ln>
                        <a:noFill/>
                      </a:ln>
                      <a:effectLst/>
                    </p:spPr>
                  </p:pic>
                </p:oleObj>
              </mc:Fallback>
            </mc:AlternateContent>
          </a:graphicData>
        </a:graphic>
      </p:graphicFrame>
      <p:sp>
        <p:nvSpPr>
          <p:cNvPr id="10" name="Text Box 6"/>
          <p:cNvSpPr txBox="1">
            <a:spLocks noChangeArrowheads="1"/>
          </p:cNvSpPr>
          <p:nvPr/>
        </p:nvSpPr>
        <p:spPr bwMode="auto">
          <a:xfrm>
            <a:off x="324049" y="3346807"/>
            <a:ext cx="3959352" cy="1200329"/>
          </a:xfrm>
          <a:prstGeom prst="rect">
            <a:avLst/>
          </a:prstGeom>
          <a:solidFill>
            <a:schemeClr val="bg2">
              <a:alpha val="41000"/>
            </a:schemeClr>
          </a:solidFill>
          <a:ln w="9525">
            <a:noFill/>
            <a:miter lim="800000"/>
            <a:headEnd/>
            <a:tailEnd/>
          </a:ln>
          <a:effectLst/>
        </p:spPr>
        <p:txBody>
          <a:bodyPr wrap="square">
            <a:spAutoFit/>
          </a:bodyPr>
          <a:lstStyle>
            <a:lvl1pPr>
              <a:defRPr sz="3200">
                <a:solidFill>
                  <a:schemeClr val="tx1"/>
                </a:solidFill>
                <a:latin typeface="EmbossedBlackWide" panose="020B0604020202020204"/>
                <a:ea typeface="ＭＳ Ｐゴシック" panose="020B0600070205080204" pitchFamily="34" charset="-128"/>
              </a:defRPr>
            </a:lvl1pPr>
            <a:lvl2pPr marL="37931725" indent="-37474525">
              <a:defRPr sz="3200">
                <a:solidFill>
                  <a:schemeClr val="tx1"/>
                </a:solidFill>
                <a:latin typeface="EmbossedBlackWide" panose="020B0604020202020204"/>
                <a:ea typeface="ＭＳ Ｐゴシック" panose="020B0600070205080204" pitchFamily="34" charset="-128"/>
              </a:defRPr>
            </a:lvl2pPr>
            <a:lvl3pPr>
              <a:defRPr sz="3200">
                <a:solidFill>
                  <a:schemeClr val="tx1"/>
                </a:solidFill>
                <a:latin typeface="EmbossedBlackWide" panose="020B0604020202020204"/>
                <a:ea typeface="ＭＳ Ｐゴシック" panose="020B0600070205080204" pitchFamily="34" charset="-128"/>
              </a:defRPr>
            </a:lvl3pPr>
            <a:lvl4pPr>
              <a:defRPr sz="3200">
                <a:solidFill>
                  <a:schemeClr val="tx1"/>
                </a:solidFill>
                <a:latin typeface="EmbossedBlackWide" panose="020B0604020202020204"/>
                <a:ea typeface="ＭＳ Ｐゴシック" panose="020B0600070205080204" pitchFamily="34" charset="-128"/>
              </a:defRPr>
            </a:lvl4pPr>
            <a:lvl5pPr>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9pPr>
          </a:lstStyle>
          <a:p>
            <a:r>
              <a:rPr lang="en-US" sz="3600" dirty="0" smtClean="0">
                <a:solidFill>
                  <a:srgbClr val="F5E9E9"/>
                </a:solidFill>
                <a:effectLst>
                  <a:outerShdw blurRad="38100" dist="38100" dir="2700000" algn="tl">
                    <a:srgbClr val="000000"/>
                  </a:outerShdw>
                </a:effectLst>
                <a:latin typeface="Georgia" panose="02040502050405020303" pitchFamily="18" charset="0"/>
              </a:rPr>
              <a:t>velocity = distance   		time</a:t>
            </a:r>
          </a:p>
        </p:txBody>
      </p:sp>
      <p:cxnSp>
        <p:nvCxnSpPr>
          <p:cNvPr id="3" name="Straight Connector 2"/>
          <p:cNvCxnSpPr>
            <a:endCxn id="10" idx="3"/>
          </p:cNvCxnSpPr>
          <p:nvPr/>
        </p:nvCxnSpPr>
        <p:spPr bwMode="auto">
          <a:xfrm>
            <a:off x="2438400" y="3946972"/>
            <a:ext cx="184500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 Box 6"/>
          <p:cNvSpPr txBox="1">
            <a:spLocks noChangeArrowheads="1"/>
          </p:cNvSpPr>
          <p:nvPr/>
        </p:nvSpPr>
        <p:spPr bwMode="auto">
          <a:xfrm>
            <a:off x="324049" y="4866146"/>
            <a:ext cx="3959352" cy="646331"/>
          </a:xfrm>
          <a:prstGeom prst="rect">
            <a:avLst/>
          </a:prstGeom>
          <a:solidFill>
            <a:schemeClr val="bg2">
              <a:alpha val="41000"/>
            </a:schemeClr>
          </a:solidFill>
          <a:ln w="9525">
            <a:noFill/>
            <a:miter lim="800000"/>
            <a:headEnd/>
            <a:tailEnd/>
          </a:ln>
          <a:effectLst/>
        </p:spPr>
        <p:txBody>
          <a:bodyPr wrap="square">
            <a:spAutoFit/>
          </a:bodyPr>
          <a:lstStyle>
            <a:lvl1pPr>
              <a:defRPr sz="3200">
                <a:solidFill>
                  <a:schemeClr val="tx1"/>
                </a:solidFill>
                <a:latin typeface="EmbossedBlackWide" panose="020B0604020202020204"/>
                <a:ea typeface="ＭＳ Ｐゴシック" panose="020B0600070205080204" pitchFamily="34" charset="-128"/>
              </a:defRPr>
            </a:lvl1pPr>
            <a:lvl2pPr marL="37931725" indent="-37474525">
              <a:defRPr sz="3200">
                <a:solidFill>
                  <a:schemeClr val="tx1"/>
                </a:solidFill>
                <a:latin typeface="EmbossedBlackWide" panose="020B0604020202020204"/>
                <a:ea typeface="ＭＳ Ｐゴシック" panose="020B0600070205080204" pitchFamily="34" charset="-128"/>
              </a:defRPr>
            </a:lvl2pPr>
            <a:lvl3pPr>
              <a:defRPr sz="3200">
                <a:solidFill>
                  <a:schemeClr val="tx1"/>
                </a:solidFill>
                <a:latin typeface="EmbossedBlackWide" panose="020B0604020202020204"/>
                <a:ea typeface="ＭＳ Ｐゴシック" panose="020B0600070205080204" pitchFamily="34" charset="-128"/>
              </a:defRPr>
            </a:lvl3pPr>
            <a:lvl4pPr>
              <a:defRPr sz="3200">
                <a:solidFill>
                  <a:schemeClr val="tx1"/>
                </a:solidFill>
                <a:latin typeface="EmbossedBlackWide" panose="020B0604020202020204"/>
                <a:ea typeface="ＭＳ Ｐゴシック" panose="020B0600070205080204" pitchFamily="34" charset="-128"/>
              </a:defRPr>
            </a:lvl4pPr>
            <a:lvl5pPr>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9pPr>
          </a:lstStyle>
          <a:p>
            <a:r>
              <a:rPr lang="en-US" sz="3600" dirty="0" smtClean="0">
                <a:solidFill>
                  <a:srgbClr val="F5E9E9"/>
                </a:solidFill>
                <a:effectLst>
                  <a:outerShdw blurRad="38100" dist="38100" dir="2700000" algn="tl">
                    <a:srgbClr val="000000"/>
                  </a:outerShdw>
                </a:effectLst>
                <a:latin typeface="Georgia" panose="02040502050405020303" pitchFamily="18" charset="0"/>
              </a:rPr>
              <a:t>velocity = H</a:t>
            </a:r>
            <a:r>
              <a:rPr lang="en-US" sz="3600" baseline="-25000" dirty="0" smtClean="0">
                <a:solidFill>
                  <a:srgbClr val="F5E9E9"/>
                </a:solidFill>
                <a:effectLst>
                  <a:outerShdw blurRad="38100" dist="38100" dir="2700000" algn="tl">
                    <a:srgbClr val="000000"/>
                  </a:outerShdw>
                </a:effectLst>
                <a:latin typeface="Georgia" panose="02040502050405020303" pitchFamily="18" charset="0"/>
              </a:rPr>
              <a:t>o</a:t>
            </a:r>
            <a:r>
              <a:rPr lang="en-US" sz="3600" dirty="0" smtClean="0">
                <a:solidFill>
                  <a:srgbClr val="F5E9E9"/>
                </a:solidFill>
                <a:effectLst>
                  <a:outerShdw blurRad="38100" dist="38100" dir="2700000" algn="tl">
                    <a:srgbClr val="000000"/>
                  </a:outerShdw>
                </a:effectLst>
                <a:latin typeface="Georgia" panose="02040502050405020303" pitchFamily="18" charset="0"/>
              </a:rPr>
              <a:t> D</a:t>
            </a:r>
          </a:p>
        </p:txBody>
      </p:sp>
      <p:sp>
        <p:nvSpPr>
          <p:cNvPr id="14" name="Text Box 6"/>
          <p:cNvSpPr txBox="1">
            <a:spLocks noChangeArrowheads="1"/>
          </p:cNvSpPr>
          <p:nvPr/>
        </p:nvSpPr>
        <p:spPr bwMode="auto">
          <a:xfrm>
            <a:off x="324049" y="5863322"/>
            <a:ext cx="3959352" cy="646331"/>
          </a:xfrm>
          <a:prstGeom prst="rect">
            <a:avLst/>
          </a:prstGeom>
          <a:solidFill>
            <a:schemeClr val="bg2">
              <a:alpha val="41000"/>
            </a:schemeClr>
          </a:solidFill>
          <a:ln w="9525">
            <a:noFill/>
            <a:miter lim="800000"/>
            <a:headEnd/>
            <a:tailEnd/>
          </a:ln>
          <a:effectLst/>
        </p:spPr>
        <p:txBody>
          <a:bodyPr wrap="square">
            <a:spAutoFit/>
          </a:bodyPr>
          <a:lstStyle>
            <a:lvl1pPr>
              <a:defRPr sz="3200">
                <a:solidFill>
                  <a:schemeClr val="tx1"/>
                </a:solidFill>
                <a:latin typeface="EmbossedBlackWide" panose="020B0604020202020204"/>
                <a:ea typeface="ＭＳ Ｐゴシック" panose="020B0600070205080204" pitchFamily="34" charset="-128"/>
              </a:defRPr>
            </a:lvl1pPr>
            <a:lvl2pPr marL="37931725" indent="-37474525">
              <a:defRPr sz="3200">
                <a:solidFill>
                  <a:schemeClr val="tx1"/>
                </a:solidFill>
                <a:latin typeface="EmbossedBlackWide" panose="020B0604020202020204"/>
                <a:ea typeface="ＭＳ Ｐゴシック" panose="020B0600070205080204" pitchFamily="34" charset="-128"/>
              </a:defRPr>
            </a:lvl2pPr>
            <a:lvl3pPr>
              <a:defRPr sz="3200">
                <a:solidFill>
                  <a:schemeClr val="tx1"/>
                </a:solidFill>
                <a:latin typeface="EmbossedBlackWide" panose="020B0604020202020204"/>
                <a:ea typeface="ＭＳ Ｐゴシック" panose="020B0600070205080204" pitchFamily="34" charset="-128"/>
              </a:defRPr>
            </a:lvl3pPr>
            <a:lvl4pPr>
              <a:defRPr sz="3200">
                <a:solidFill>
                  <a:schemeClr val="tx1"/>
                </a:solidFill>
                <a:latin typeface="EmbossedBlackWide" panose="020B0604020202020204"/>
                <a:ea typeface="ＭＳ Ｐゴシック" panose="020B0600070205080204" pitchFamily="34" charset="-128"/>
              </a:defRPr>
            </a:lvl4pPr>
            <a:lvl5pPr>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9pPr>
          </a:lstStyle>
          <a:p>
            <a:r>
              <a:rPr lang="en-US" sz="3600" dirty="0" smtClean="0">
                <a:solidFill>
                  <a:srgbClr val="F5E9E9"/>
                </a:solidFill>
                <a:effectLst>
                  <a:outerShdw blurRad="38100" dist="38100" dir="2700000" algn="tl">
                    <a:srgbClr val="000000"/>
                  </a:outerShdw>
                </a:effectLst>
                <a:latin typeface="Georgia" panose="02040502050405020303" pitchFamily="18" charset="0"/>
              </a:rPr>
              <a:t>H</a:t>
            </a:r>
            <a:r>
              <a:rPr lang="en-US" sz="3600" baseline="-25000" dirty="0" smtClean="0">
                <a:solidFill>
                  <a:srgbClr val="F5E9E9"/>
                </a:solidFill>
                <a:effectLst>
                  <a:outerShdw blurRad="38100" dist="38100" dir="2700000" algn="tl">
                    <a:srgbClr val="000000"/>
                  </a:outerShdw>
                </a:effectLst>
                <a:latin typeface="Georgia" panose="02040502050405020303" pitchFamily="18" charset="0"/>
              </a:rPr>
              <a:t>o</a:t>
            </a:r>
            <a:r>
              <a:rPr lang="en-US" sz="3600" dirty="0" smtClean="0">
                <a:solidFill>
                  <a:srgbClr val="F5E9E9"/>
                </a:solidFill>
                <a:effectLst>
                  <a:outerShdw blurRad="38100" dist="38100" dir="2700000" algn="tl">
                    <a:srgbClr val="000000"/>
                  </a:outerShdw>
                </a:effectLst>
                <a:latin typeface="Georgia" panose="02040502050405020303" pitchFamily="18" charset="0"/>
              </a:rPr>
              <a:t> = 1/time</a:t>
            </a:r>
          </a:p>
        </p:txBody>
      </p:sp>
    </p:spTree>
    <p:extLst>
      <p:ext uri="{BB962C8B-B14F-4D97-AF65-F5344CB8AC3E}">
        <p14:creationId xmlns:p14="http://schemas.microsoft.com/office/powerpoint/2010/main" val="2940865424"/>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Text Box 2"/>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lvl1pPr>
              <a:defRPr sz="3200">
                <a:solidFill>
                  <a:schemeClr val="tx1"/>
                </a:solidFill>
                <a:latin typeface="EmbossedBlackWide" panose="020B0604020202020204"/>
                <a:ea typeface="ＭＳ Ｐゴシック" panose="020B0600070205080204" pitchFamily="34" charset="-128"/>
              </a:defRPr>
            </a:lvl1pPr>
            <a:lvl2pPr marL="37931725" indent="-37474525">
              <a:defRPr sz="3200">
                <a:solidFill>
                  <a:schemeClr val="tx1"/>
                </a:solidFill>
                <a:latin typeface="EmbossedBlackWide" panose="020B0604020202020204"/>
                <a:ea typeface="ＭＳ Ｐゴシック" panose="020B0600070205080204" pitchFamily="34" charset="-128"/>
              </a:defRPr>
            </a:lvl2pPr>
            <a:lvl3pPr>
              <a:defRPr sz="3200">
                <a:solidFill>
                  <a:schemeClr val="tx1"/>
                </a:solidFill>
                <a:latin typeface="EmbossedBlackWide" panose="020B0604020202020204"/>
                <a:ea typeface="ＭＳ Ｐゴシック" panose="020B0600070205080204" pitchFamily="34" charset="-128"/>
              </a:defRPr>
            </a:lvl3pPr>
            <a:lvl4pPr>
              <a:defRPr sz="3200">
                <a:solidFill>
                  <a:schemeClr val="tx1"/>
                </a:solidFill>
                <a:latin typeface="EmbossedBlackWide" panose="020B0604020202020204"/>
                <a:ea typeface="ＭＳ Ｐゴシック" panose="020B0600070205080204" pitchFamily="34" charset="-128"/>
              </a:defRPr>
            </a:lvl4pPr>
            <a:lvl5pPr>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9pPr>
          </a:lstStyle>
          <a:p>
            <a:r>
              <a:rPr lang="en-US" sz="5400">
                <a:solidFill>
                  <a:srgbClr val="F5E9E9"/>
                </a:solidFill>
                <a:effectLst>
                  <a:outerShdw blurRad="38100" dist="38100" dir="2700000" algn="tl">
                    <a:srgbClr val="000000"/>
                  </a:outerShdw>
                </a:effectLst>
                <a:latin typeface="Georgia" panose="02040502050405020303" pitchFamily="18" charset="0"/>
              </a:rPr>
              <a:t>Expanding Universe</a:t>
            </a:r>
          </a:p>
        </p:txBody>
      </p:sp>
      <p:sp>
        <p:nvSpPr>
          <p:cNvPr id="520195" name="Text Box 3"/>
          <p:cNvSpPr txBox="1">
            <a:spLocks noChangeArrowheads="1"/>
          </p:cNvSpPr>
          <p:nvPr/>
        </p:nvSpPr>
        <p:spPr bwMode="auto">
          <a:xfrm>
            <a:off x="609600" y="1066800"/>
            <a:ext cx="7924800" cy="641350"/>
          </a:xfrm>
          <a:prstGeom prst="rect">
            <a:avLst/>
          </a:prstGeom>
          <a:solidFill>
            <a:schemeClr val="bg2">
              <a:alpha val="41000"/>
            </a:schemeClr>
          </a:solidFill>
          <a:ln w="9525">
            <a:noFill/>
            <a:miter lim="800000"/>
            <a:headEnd/>
            <a:tailEnd/>
          </a:ln>
          <a:effectLst/>
        </p:spPr>
        <p:txBody>
          <a:bodyPr>
            <a:spAutoFit/>
          </a:bodyPr>
          <a:lstStyle>
            <a:lvl1pPr>
              <a:defRPr sz="3200">
                <a:solidFill>
                  <a:schemeClr val="tx1"/>
                </a:solidFill>
                <a:latin typeface="EmbossedBlackWide" panose="020B0604020202020204"/>
                <a:ea typeface="ＭＳ Ｐゴシック" panose="020B0600070205080204" pitchFamily="34" charset="-128"/>
              </a:defRPr>
            </a:lvl1pPr>
            <a:lvl2pPr marL="37931725" indent="-37474525">
              <a:defRPr sz="3200">
                <a:solidFill>
                  <a:schemeClr val="tx1"/>
                </a:solidFill>
                <a:latin typeface="EmbossedBlackWide" panose="020B0604020202020204"/>
                <a:ea typeface="ＭＳ Ｐゴシック" panose="020B0600070205080204" pitchFamily="34" charset="-128"/>
              </a:defRPr>
            </a:lvl2pPr>
            <a:lvl3pPr>
              <a:defRPr sz="3200">
                <a:solidFill>
                  <a:schemeClr val="tx1"/>
                </a:solidFill>
                <a:latin typeface="EmbossedBlackWide" panose="020B0604020202020204"/>
                <a:ea typeface="ＭＳ Ｐゴシック" panose="020B0600070205080204" pitchFamily="34" charset="-128"/>
              </a:defRPr>
            </a:lvl3pPr>
            <a:lvl4pPr>
              <a:defRPr sz="3200">
                <a:solidFill>
                  <a:schemeClr val="tx1"/>
                </a:solidFill>
                <a:latin typeface="EmbossedBlackWide" panose="020B0604020202020204"/>
                <a:ea typeface="ＭＳ Ｐゴシック" panose="020B0600070205080204" pitchFamily="34" charset="-128"/>
              </a:defRPr>
            </a:lvl4pPr>
            <a:lvl5pPr>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9pPr>
          </a:lstStyle>
          <a:p>
            <a:r>
              <a:rPr lang="en-US" sz="3600">
                <a:solidFill>
                  <a:srgbClr val="F5E9E9"/>
                </a:solidFill>
                <a:effectLst>
                  <a:outerShdw blurRad="38100" dist="38100" dir="2700000" algn="tl">
                    <a:srgbClr val="000000"/>
                  </a:outerShdw>
                </a:effectLst>
                <a:latin typeface="Georgia" panose="02040502050405020303" pitchFamily="18" charset="0"/>
              </a:rPr>
              <a:t>Are we at the center?</a:t>
            </a:r>
          </a:p>
        </p:txBody>
      </p:sp>
      <p:pic>
        <p:nvPicPr>
          <p:cNvPr id="716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975" y="1828800"/>
            <a:ext cx="5734050"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197" name="Text Box 5"/>
          <p:cNvSpPr txBox="1">
            <a:spLocks noChangeArrowheads="1"/>
          </p:cNvSpPr>
          <p:nvPr/>
        </p:nvSpPr>
        <p:spPr bwMode="auto">
          <a:xfrm>
            <a:off x="609600" y="5943600"/>
            <a:ext cx="7924800" cy="641350"/>
          </a:xfrm>
          <a:prstGeom prst="rect">
            <a:avLst/>
          </a:prstGeom>
          <a:solidFill>
            <a:schemeClr val="bg2">
              <a:alpha val="41000"/>
            </a:schemeClr>
          </a:solidFill>
          <a:ln w="9525">
            <a:noFill/>
            <a:miter lim="800000"/>
            <a:headEnd/>
            <a:tailEnd/>
          </a:ln>
          <a:effectLst/>
        </p:spPr>
        <p:txBody>
          <a:bodyPr>
            <a:spAutoFit/>
          </a:bodyPr>
          <a:lstStyle>
            <a:lvl1pPr>
              <a:defRPr sz="3200">
                <a:solidFill>
                  <a:schemeClr val="tx1"/>
                </a:solidFill>
                <a:latin typeface="EmbossedBlackWide" panose="020B0604020202020204"/>
                <a:ea typeface="ＭＳ Ｐゴシック" panose="020B0600070205080204" pitchFamily="34" charset="-128"/>
              </a:defRPr>
            </a:lvl1pPr>
            <a:lvl2pPr marL="37931725" indent="-37474525">
              <a:defRPr sz="3200">
                <a:solidFill>
                  <a:schemeClr val="tx1"/>
                </a:solidFill>
                <a:latin typeface="EmbossedBlackWide" panose="020B0604020202020204"/>
                <a:ea typeface="ＭＳ Ｐゴシック" panose="020B0600070205080204" pitchFamily="34" charset="-128"/>
              </a:defRPr>
            </a:lvl2pPr>
            <a:lvl3pPr>
              <a:defRPr sz="3200">
                <a:solidFill>
                  <a:schemeClr val="tx1"/>
                </a:solidFill>
                <a:latin typeface="EmbossedBlackWide" panose="020B0604020202020204"/>
                <a:ea typeface="ＭＳ Ｐゴシック" panose="020B0600070205080204" pitchFamily="34" charset="-128"/>
              </a:defRPr>
            </a:lvl3pPr>
            <a:lvl4pPr>
              <a:defRPr sz="3200">
                <a:solidFill>
                  <a:schemeClr val="tx1"/>
                </a:solidFill>
                <a:latin typeface="EmbossedBlackWide" panose="020B0604020202020204"/>
                <a:ea typeface="ＭＳ Ｐゴシック" panose="020B0600070205080204" pitchFamily="34" charset="-128"/>
              </a:defRPr>
            </a:lvl4pPr>
            <a:lvl5pPr>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9pPr>
          </a:lstStyle>
          <a:p>
            <a:r>
              <a:rPr lang="en-US" sz="3600">
                <a:solidFill>
                  <a:srgbClr val="F5E9E9"/>
                </a:solidFill>
                <a:effectLst>
                  <a:outerShdw blurRad="38100" dist="38100" dir="2700000" algn="tl">
                    <a:srgbClr val="000000"/>
                  </a:outerShdw>
                </a:effectLst>
                <a:latin typeface="Georgia" panose="02040502050405020303" pitchFamily="18" charset="0"/>
              </a:rPr>
              <a:t>Is the answer ever yes?</a:t>
            </a:r>
          </a:p>
        </p:txBody>
      </p:sp>
    </p:spTree>
    <p:extLst>
      <p:ext uri="{BB962C8B-B14F-4D97-AF65-F5344CB8AC3E}">
        <p14:creationId xmlns:p14="http://schemas.microsoft.com/office/powerpoint/2010/main" val="10151826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01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20197"/>
                                        </p:tgtEl>
                                        <p:attrNameLst>
                                          <p:attrName>style.visibility</p:attrName>
                                        </p:attrNameLst>
                                      </p:cBhvr>
                                      <p:to>
                                        <p:strVal val="visible"/>
                                      </p:to>
                                    </p:set>
                                    <p:anim calcmode="lin" valueType="num">
                                      <p:cBhvr additive="base">
                                        <p:cTn id="11" dur="500" fill="hold"/>
                                        <p:tgtEl>
                                          <p:spTgt spid="520197"/>
                                        </p:tgtEl>
                                        <p:attrNameLst>
                                          <p:attrName>ppt_x</p:attrName>
                                        </p:attrNameLst>
                                      </p:cBhvr>
                                      <p:tavLst>
                                        <p:tav tm="0">
                                          <p:val>
                                            <p:strVal val="#ppt_x"/>
                                          </p:val>
                                        </p:tav>
                                        <p:tav tm="100000">
                                          <p:val>
                                            <p:strVal val="#ppt_x"/>
                                          </p:val>
                                        </p:tav>
                                      </p:tavLst>
                                    </p:anim>
                                    <p:anim calcmode="lin" valueType="num">
                                      <p:cBhvr additive="base">
                                        <p:cTn id="12" dur="500" fill="hold"/>
                                        <p:tgtEl>
                                          <p:spTgt spid="5201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5" grpId="0" animBg="1"/>
      <p:bldP spid="520197"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6946" name="Text Box 2"/>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lvl1pPr>
              <a:defRPr sz="3200">
                <a:solidFill>
                  <a:schemeClr val="tx1"/>
                </a:solidFill>
                <a:latin typeface="EmbossedBlackWide" panose="020B0604020202020204"/>
                <a:ea typeface="ＭＳ Ｐゴシック" panose="020B0600070205080204" pitchFamily="34" charset="-128"/>
              </a:defRPr>
            </a:lvl1pPr>
            <a:lvl2pPr marL="37931725" indent="-37474525">
              <a:defRPr sz="3200">
                <a:solidFill>
                  <a:schemeClr val="tx1"/>
                </a:solidFill>
                <a:latin typeface="EmbossedBlackWide" panose="020B0604020202020204"/>
                <a:ea typeface="ＭＳ Ｐゴシック" panose="020B0600070205080204" pitchFamily="34" charset="-128"/>
              </a:defRPr>
            </a:lvl2pPr>
            <a:lvl3pPr>
              <a:defRPr sz="3200">
                <a:solidFill>
                  <a:schemeClr val="tx1"/>
                </a:solidFill>
                <a:latin typeface="EmbossedBlackWide" panose="020B0604020202020204"/>
                <a:ea typeface="ＭＳ Ｐゴシック" panose="020B0600070205080204" pitchFamily="34" charset="-128"/>
              </a:defRPr>
            </a:lvl3pPr>
            <a:lvl4pPr>
              <a:defRPr sz="3200">
                <a:solidFill>
                  <a:schemeClr val="tx1"/>
                </a:solidFill>
                <a:latin typeface="EmbossedBlackWide" panose="020B0604020202020204"/>
                <a:ea typeface="ＭＳ Ｐゴシック" panose="020B0600070205080204" pitchFamily="34" charset="-128"/>
              </a:defRPr>
            </a:lvl4pPr>
            <a:lvl5pPr>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9pPr>
          </a:lstStyle>
          <a:p>
            <a:r>
              <a:rPr lang="en-US" sz="5400">
                <a:solidFill>
                  <a:srgbClr val="F5E9E9"/>
                </a:solidFill>
                <a:effectLst>
                  <a:outerShdw blurRad="38100" dist="38100" dir="2700000" algn="tl">
                    <a:srgbClr val="000000"/>
                  </a:outerShdw>
                </a:effectLst>
                <a:latin typeface="Georgia" panose="02040502050405020303" pitchFamily="18" charset="0"/>
              </a:rPr>
              <a:t>Light</a:t>
            </a:r>
          </a:p>
        </p:txBody>
      </p:sp>
      <p:sp>
        <p:nvSpPr>
          <p:cNvPr id="466949" name="Text Box 5"/>
          <p:cNvSpPr txBox="1">
            <a:spLocks noChangeArrowheads="1"/>
          </p:cNvSpPr>
          <p:nvPr/>
        </p:nvSpPr>
        <p:spPr bwMode="auto">
          <a:xfrm>
            <a:off x="1676400" y="1600200"/>
            <a:ext cx="5867400" cy="2838450"/>
          </a:xfrm>
          <a:prstGeom prst="rect">
            <a:avLst/>
          </a:prstGeom>
          <a:solidFill>
            <a:schemeClr val="bg2">
              <a:alpha val="41000"/>
            </a:schemeClr>
          </a:solidFill>
          <a:ln w="9525">
            <a:noFill/>
            <a:miter lim="800000"/>
            <a:headEnd/>
            <a:tailEnd/>
          </a:ln>
          <a:effectLst/>
        </p:spPr>
        <p:txBody>
          <a:bodyPr>
            <a:spAutoFit/>
          </a:bodyPr>
          <a:lstStyle>
            <a:lvl1pPr>
              <a:tabLst>
                <a:tab pos="225425" algn="l"/>
              </a:tabLst>
              <a:defRPr sz="3200">
                <a:solidFill>
                  <a:schemeClr val="tx1"/>
                </a:solidFill>
                <a:latin typeface="EmbossedBlackWide" panose="020B0604020202020204"/>
                <a:ea typeface="ＭＳ Ｐゴシック" panose="020B0600070205080204" pitchFamily="34" charset="-128"/>
              </a:defRPr>
            </a:lvl1pPr>
            <a:lvl2pPr marL="37931725" indent="-37474525">
              <a:tabLst>
                <a:tab pos="225425" algn="l"/>
              </a:tabLst>
              <a:defRPr sz="3200">
                <a:solidFill>
                  <a:schemeClr val="tx1"/>
                </a:solidFill>
                <a:latin typeface="EmbossedBlackWide" panose="020B0604020202020204"/>
                <a:ea typeface="ＭＳ Ｐゴシック" panose="020B0600070205080204" pitchFamily="34" charset="-128"/>
              </a:defRPr>
            </a:lvl2pPr>
            <a:lvl3pPr>
              <a:tabLst>
                <a:tab pos="225425" algn="l"/>
              </a:tabLst>
              <a:defRPr sz="3200">
                <a:solidFill>
                  <a:schemeClr val="tx1"/>
                </a:solidFill>
                <a:latin typeface="EmbossedBlackWide" panose="020B0604020202020204"/>
                <a:ea typeface="ＭＳ Ｐゴシック" panose="020B0600070205080204" pitchFamily="34" charset="-128"/>
              </a:defRPr>
            </a:lvl3pPr>
            <a:lvl4pPr>
              <a:tabLst>
                <a:tab pos="225425" algn="l"/>
              </a:tabLst>
              <a:defRPr sz="3200">
                <a:solidFill>
                  <a:schemeClr val="tx1"/>
                </a:solidFill>
                <a:latin typeface="EmbossedBlackWide" panose="020B0604020202020204"/>
                <a:ea typeface="ＭＳ Ｐゴシック" panose="020B0600070205080204" pitchFamily="34" charset="-128"/>
              </a:defRPr>
            </a:lvl4pPr>
            <a:lvl5pPr>
              <a:tabLst>
                <a:tab pos="225425" algn="l"/>
              </a:tabLst>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tabLst>
                <a:tab pos="225425" algn="l"/>
              </a:tabLs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tabLst>
                <a:tab pos="225425" algn="l"/>
              </a:tabLs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tabLst>
                <a:tab pos="225425" algn="l"/>
              </a:tabLs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tabLst>
                <a:tab pos="225425" algn="l"/>
              </a:tabLst>
              <a:defRPr sz="3200">
                <a:solidFill>
                  <a:schemeClr val="tx1"/>
                </a:solidFill>
                <a:latin typeface="EmbossedBlackWide" panose="020B0604020202020204"/>
                <a:ea typeface="ＭＳ Ｐゴシック" panose="020B0600070205080204" pitchFamily="34" charset="-128"/>
              </a:defRPr>
            </a:lvl9pPr>
          </a:lstStyle>
          <a:p>
            <a:pPr algn="l"/>
            <a:r>
              <a:rPr lang="en-US" sz="3600">
                <a:solidFill>
                  <a:srgbClr val="F5E9E9"/>
                </a:solidFill>
                <a:effectLst>
                  <a:outerShdw blurRad="38100" dist="38100" dir="2700000" algn="tl">
                    <a:srgbClr val="000000"/>
                  </a:outerShdw>
                </a:effectLst>
                <a:latin typeface="Georgia" panose="02040502050405020303" pitchFamily="18" charset="0"/>
              </a:rPr>
              <a:t>A light year is a unit of:</a:t>
            </a:r>
          </a:p>
          <a:p>
            <a:pPr algn="l"/>
            <a:r>
              <a:rPr lang="en-US" sz="3600">
                <a:solidFill>
                  <a:srgbClr val="F5E9E9"/>
                </a:solidFill>
                <a:effectLst>
                  <a:outerShdw blurRad="38100" dist="38100" dir="2700000" algn="tl">
                    <a:srgbClr val="000000"/>
                  </a:outerShdw>
                </a:effectLst>
                <a:latin typeface="Georgia" panose="02040502050405020303" pitchFamily="18" charset="0"/>
              </a:rPr>
              <a:t>	A) Distance</a:t>
            </a:r>
          </a:p>
          <a:p>
            <a:pPr algn="l"/>
            <a:r>
              <a:rPr lang="en-US" sz="3600">
                <a:solidFill>
                  <a:srgbClr val="F5E9E9"/>
                </a:solidFill>
                <a:effectLst>
                  <a:outerShdw blurRad="38100" dist="38100" dir="2700000" algn="tl">
                    <a:srgbClr val="000000"/>
                  </a:outerShdw>
                </a:effectLst>
                <a:latin typeface="Georgia" panose="02040502050405020303" pitchFamily="18" charset="0"/>
              </a:rPr>
              <a:t>	B) Time</a:t>
            </a:r>
          </a:p>
          <a:p>
            <a:pPr algn="l"/>
            <a:r>
              <a:rPr lang="en-US" sz="3600">
                <a:solidFill>
                  <a:srgbClr val="F5E9E9"/>
                </a:solidFill>
                <a:effectLst>
                  <a:outerShdw blurRad="38100" dist="38100" dir="2700000" algn="tl">
                    <a:srgbClr val="000000"/>
                  </a:outerShdw>
                </a:effectLst>
                <a:latin typeface="Georgia" panose="02040502050405020303" pitchFamily="18" charset="0"/>
              </a:rPr>
              <a:t>	C) Velocity</a:t>
            </a:r>
          </a:p>
          <a:p>
            <a:pPr algn="l"/>
            <a:r>
              <a:rPr lang="en-US" sz="3600">
                <a:solidFill>
                  <a:srgbClr val="F5E9E9"/>
                </a:solidFill>
                <a:effectLst>
                  <a:outerShdw blurRad="38100" dist="38100" dir="2700000" algn="tl">
                    <a:srgbClr val="000000"/>
                  </a:outerShdw>
                </a:effectLst>
                <a:latin typeface="Georgia" panose="02040502050405020303" pitchFamily="18" charset="0"/>
              </a:rPr>
              <a:t>	D) Acceleration</a:t>
            </a:r>
          </a:p>
        </p:txBody>
      </p:sp>
      <p:sp>
        <p:nvSpPr>
          <p:cNvPr id="466951" name="Text Box 7"/>
          <p:cNvSpPr txBox="1">
            <a:spLocks noChangeArrowheads="1"/>
          </p:cNvSpPr>
          <p:nvPr/>
        </p:nvSpPr>
        <p:spPr bwMode="auto">
          <a:xfrm>
            <a:off x="838200" y="4953000"/>
            <a:ext cx="7620000" cy="1190625"/>
          </a:xfrm>
          <a:prstGeom prst="rect">
            <a:avLst/>
          </a:prstGeom>
          <a:solidFill>
            <a:schemeClr val="bg2">
              <a:alpha val="41000"/>
            </a:schemeClr>
          </a:solidFill>
          <a:ln w="9525">
            <a:noFill/>
            <a:miter lim="800000"/>
            <a:headEnd/>
            <a:tailEnd/>
          </a:ln>
          <a:effectLst/>
        </p:spPr>
        <p:txBody>
          <a:bodyPr>
            <a:spAutoFit/>
          </a:bodyPr>
          <a:lstStyle>
            <a:lvl1pPr marL="692150" indent="-692150">
              <a:tabLst>
                <a:tab pos="692150" algn="l"/>
                <a:tab pos="747713" algn="l"/>
              </a:tabLst>
              <a:defRPr sz="3200">
                <a:solidFill>
                  <a:schemeClr val="tx1"/>
                </a:solidFill>
                <a:latin typeface="EmbossedBlackWide" panose="020B0604020202020204"/>
                <a:ea typeface="ＭＳ Ｐゴシック" panose="020B0600070205080204" pitchFamily="34" charset="-128"/>
              </a:defRPr>
            </a:lvl1pPr>
            <a:lvl2pPr marL="37931725" indent="-37474525">
              <a:tabLst>
                <a:tab pos="692150" algn="l"/>
                <a:tab pos="747713" algn="l"/>
              </a:tabLst>
              <a:defRPr sz="3200">
                <a:solidFill>
                  <a:schemeClr val="tx1"/>
                </a:solidFill>
                <a:latin typeface="EmbossedBlackWide" panose="020B0604020202020204"/>
                <a:ea typeface="ＭＳ Ｐゴシック" panose="020B0600070205080204" pitchFamily="34" charset="-128"/>
              </a:defRPr>
            </a:lvl2pPr>
            <a:lvl3pPr>
              <a:tabLst>
                <a:tab pos="692150" algn="l"/>
                <a:tab pos="747713" algn="l"/>
              </a:tabLst>
              <a:defRPr sz="3200">
                <a:solidFill>
                  <a:schemeClr val="tx1"/>
                </a:solidFill>
                <a:latin typeface="EmbossedBlackWide" panose="020B0604020202020204"/>
                <a:ea typeface="ＭＳ Ｐゴシック" panose="020B0600070205080204" pitchFamily="34" charset="-128"/>
              </a:defRPr>
            </a:lvl3pPr>
            <a:lvl4pPr>
              <a:tabLst>
                <a:tab pos="692150" algn="l"/>
                <a:tab pos="747713" algn="l"/>
              </a:tabLst>
              <a:defRPr sz="3200">
                <a:solidFill>
                  <a:schemeClr val="tx1"/>
                </a:solidFill>
                <a:latin typeface="EmbossedBlackWide" panose="020B0604020202020204"/>
                <a:ea typeface="ＭＳ Ｐゴシック" panose="020B0600070205080204" pitchFamily="34" charset="-128"/>
              </a:defRPr>
            </a:lvl4pPr>
            <a:lvl5pPr>
              <a:tabLst>
                <a:tab pos="692150" algn="l"/>
                <a:tab pos="747713" algn="l"/>
              </a:tabLst>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tabLst>
                <a:tab pos="692150" algn="l"/>
                <a:tab pos="747713" algn="l"/>
              </a:tabLs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tabLst>
                <a:tab pos="692150" algn="l"/>
                <a:tab pos="747713" algn="l"/>
              </a:tabLs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tabLst>
                <a:tab pos="692150" algn="l"/>
                <a:tab pos="747713" algn="l"/>
              </a:tabLs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tabLst>
                <a:tab pos="692150" algn="l"/>
                <a:tab pos="747713" algn="l"/>
              </a:tabLst>
              <a:defRPr sz="3200">
                <a:solidFill>
                  <a:schemeClr val="tx1"/>
                </a:solidFill>
                <a:latin typeface="EmbossedBlackWide" panose="020B0604020202020204"/>
                <a:ea typeface="ＭＳ Ｐゴシック" panose="020B0600070205080204" pitchFamily="34" charset="-128"/>
              </a:defRPr>
            </a:lvl9pPr>
          </a:lstStyle>
          <a:p>
            <a:pPr algn="l"/>
            <a:r>
              <a:rPr lang="en-US" sz="3600" dirty="0">
                <a:solidFill>
                  <a:srgbClr val="F5E9E9"/>
                </a:solidFill>
                <a:effectLst>
                  <a:outerShdw blurRad="38100" dist="38100" dir="2700000" algn="tl">
                    <a:srgbClr val="000000"/>
                  </a:outerShdw>
                </a:effectLst>
                <a:latin typeface="Georgia" panose="02040502050405020303" pitchFamily="18" charset="0"/>
              </a:rPr>
              <a:t>A) Distance.  It’s the distance that    light can go in one year.</a:t>
            </a:r>
          </a:p>
        </p:txBody>
      </p:sp>
    </p:spTree>
    <p:extLst>
      <p:ext uri="{BB962C8B-B14F-4D97-AF65-F5344CB8AC3E}">
        <p14:creationId xmlns:p14="http://schemas.microsoft.com/office/powerpoint/2010/main" val="2305168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69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51"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6098" name="Text Box 2"/>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lvl1pPr>
              <a:defRPr sz="3200">
                <a:solidFill>
                  <a:schemeClr val="tx1"/>
                </a:solidFill>
                <a:latin typeface="EmbossedBlackWide" panose="020B0604020202020204"/>
                <a:ea typeface="ＭＳ Ｐゴシック" panose="020B0600070205080204" pitchFamily="34" charset="-128"/>
              </a:defRPr>
            </a:lvl1pPr>
            <a:lvl2pPr marL="37931725" indent="-37474525">
              <a:defRPr sz="3200">
                <a:solidFill>
                  <a:schemeClr val="tx1"/>
                </a:solidFill>
                <a:latin typeface="EmbossedBlackWide" panose="020B0604020202020204"/>
                <a:ea typeface="ＭＳ Ｐゴシック" panose="020B0600070205080204" pitchFamily="34" charset="-128"/>
              </a:defRPr>
            </a:lvl2pPr>
            <a:lvl3pPr>
              <a:defRPr sz="3200">
                <a:solidFill>
                  <a:schemeClr val="tx1"/>
                </a:solidFill>
                <a:latin typeface="EmbossedBlackWide" panose="020B0604020202020204"/>
                <a:ea typeface="ＭＳ Ｐゴシック" panose="020B0600070205080204" pitchFamily="34" charset="-128"/>
              </a:defRPr>
            </a:lvl3pPr>
            <a:lvl4pPr>
              <a:defRPr sz="3200">
                <a:solidFill>
                  <a:schemeClr val="tx1"/>
                </a:solidFill>
                <a:latin typeface="EmbossedBlackWide" panose="020B0604020202020204"/>
                <a:ea typeface="ＭＳ Ｐゴシック" panose="020B0600070205080204" pitchFamily="34" charset="-128"/>
              </a:defRPr>
            </a:lvl4pPr>
            <a:lvl5pPr>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9pPr>
          </a:lstStyle>
          <a:p>
            <a:r>
              <a:rPr lang="en-US" sz="5400">
                <a:solidFill>
                  <a:srgbClr val="F5E9E9"/>
                </a:solidFill>
                <a:effectLst>
                  <a:outerShdw blurRad="38100" dist="38100" dir="2700000" algn="tl">
                    <a:srgbClr val="000000"/>
                  </a:outerShdw>
                </a:effectLst>
                <a:latin typeface="Georgia" panose="02040502050405020303" pitchFamily="18" charset="0"/>
              </a:rPr>
              <a:t>Age</a:t>
            </a:r>
          </a:p>
        </p:txBody>
      </p:sp>
      <p:sp>
        <p:nvSpPr>
          <p:cNvPr id="516099" name="Text Box 3"/>
          <p:cNvSpPr txBox="1">
            <a:spLocks noChangeArrowheads="1"/>
          </p:cNvSpPr>
          <p:nvPr/>
        </p:nvSpPr>
        <p:spPr bwMode="auto">
          <a:xfrm>
            <a:off x="647700" y="1371600"/>
            <a:ext cx="7848600" cy="5016758"/>
          </a:xfrm>
          <a:prstGeom prst="rect">
            <a:avLst/>
          </a:prstGeom>
          <a:solidFill>
            <a:schemeClr val="bg2">
              <a:alpha val="41000"/>
            </a:schemeClr>
          </a:solidFill>
          <a:ln w="9525">
            <a:noFill/>
            <a:miter lim="800000"/>
            <a:headEnd/>
            <a:tailEnd/>
          </a:ln>
          <a:effectLst/>
        </p:spPr>
        <p:txBody>
          <a:bodyPr>
            <a:spAutoFit/>
          </a:bodyPr>
          <a:lstStyle>
            <a:lvl1pPr>
              <a:tabLst>
                <a:tab pos="225425" algn="l"/>
              </a:tabLst>
              <a:defRPr sz="3200">
                <a:solidFill>
                  <a:schemeClr val="tx1"/>
                </a:solidFill>
                <a:latin typeface="EmbossedBlackWide" panose="020B0604020202020204"/>
                <a:ea typeface="ＭＳ Ｐゴシック" panose="020B0600070205080204" pitchFamily="34" charset="-128"/>
              </a:defRPr>
            </a:lvl1pPr>
            <a:lvl2pPr marL="37931725" indent="-37474525">
              <a:tabLst>
                <a:tab pos="225425" algn="l"/>
              </a:tabLst>
              <a:defRPr sz="3200">
                <a:solidFill>
                  <a:schemeClr val="tx1"/>
                </a:solidFill>
                <a:latin typeface="EmbossedBlackWide" panose="020B0604020202020204"/>
                <a:ea typeface="ＭＳ Ｐゴシック" panose="020B0600070205080204" pitchFamily="34" charset="-128"/>
              </a:defRPr>
            </a:lvl2pPr>
            <a:lvl3pPr>
              <a:tabLst>
                <a:tab pos="225425" algn="l"/>
              </a:tabLst>
              <a:defRPr sz="3200">
                <a:solidFill>
                  <a:schemeClr val="tx1"/>
                </a:solidFill>
                <a:latin typeface="EmbossedBlackWide" panose="020B0604020202020204"/>
                <a:ea typeface="ＭＳ Ｐゴシック" panose="020B0600070205080204" pitchFamily="34" charset="-128"/>
              </a:defRPr>
            </a:lvl3pPr>
            <a:lvl4pPr>
              <a:tabLst>
                <a:tab pos="225425" algn="l"/>
              </a:tabLst>
              <a:defRPr sz="3200">
                <a:solidFill>
                  <a:schemeClr val="tx1"/>
                </a:solidFill>
                <a:latin typeface="EmbossedBlackWide" panose="020B0604020202020204"/>
                <a:ea typeface="ＭＳ Ｐゴシック" panose="020B0600070205080204" pitchFamily="34" charset="-128"/>
              </a:defRPr>
            </a:lvl4pPr>
            <a:lvl5pPr>
              <a:tabLst>
                <a:tab pos="225425" algn="l"/>
              </a:tabLst>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tabLst>
                <a:tab pos="225425" algn="l"/>
              </a:tabLs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tabLst>
                <a:tab pos="225425" algn="l"/>
              </a:tabLs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tabLst>
                <a:tab pos="225425" algn="l"/>
              </a:tabLs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tabLst>
                <a:tab pos="225425" algn="l"/>
              </a:tabLst>
              <a:defRPr sz="3200">
                <a:solidFill>
                  <a:schemeClr val="tx1"/>
                </a:solidFill>
                <a:latin typeface="EmbossedBlackWide" panose="020B0604020202020204"/>
                <a:ea typeface="ＭＳ Ｐゴシック" panose="020B0600070205080204" pitchFamily="34" charset="-128"/>
              </a:defRPr>
            </a:lvl9pPr>
          </a:lstStyle>
          <a:p>
            <a:pPr algn="l"/>
            <a:r>
              <a:rPr lang="en-US" dirty="0" smtClean="0">
                <a:solidFill>
                  <a:srgbClr val="F5E9E9"/>
                </a:solidFill>
                <a:effectLst>
                  <a:outerShdw blurRad="38100" dist="38100" dir="2700000" algn="tl">
                    <a:srgbClr val="000000"/>
                  </a:outerShdw>
                </a:effectLst>
                <a:latin typeface="Georgia" panose="02040502050405020303" pitchFamily="18" charset="0"/>
              </a:rPr>
              <a:t>Romulus lives </a:t>
            </a:r>
            <a:r>
              <a:rPr lang="en-US" dirty="0">
                <a:solidFill>
                  <a:srgbClr val="F5E9E9"/>
                </a:solidFill>
                <a:effectLst>
                  <a:outerShdw blurRad="38100" dist="38100" dir="2700000" algn="tl">
                    <a:srgbClr val="000000"/>
                  </a:outerShdw>
                </a:effectLst>
                <a:latin typeface="Georgia" panose="02040502050405020303" pitchFamily="18" charset="0"/>
              </a:rPr>
              <a:t>5 </a:t>
            </a:r>
            <a:r>
              <a:rPr lang="en-US" dirty="0" err="1" smtClean="0">
                <a:solidFill>
                  <a:srgbClr val="F5E9E9"/>
                </a:solidFill>
                <a:effectLst>
                  <a:outerShdw blurRad="38100" dist="38100" dir="2700000" algn="tl">
                    <a:srgbClr val="000000"/>
                  </a:outerShdw>
                </a:effectLst>
                <a:latin typeface="Georgia" panose="02040502050405020303" pitchFamily="18" charset="0"/>
              </a:rPr>
              <a:t>lyr</a:t>
            </a:r>
            <a:r>
              <a:rPr lang="en-US" dirty="0" smtClean="0">
                <a:solidFill>
                  <a:srgbClr val="F5E9E9"/>
                </a:solidFill>
                <a:effectLst>
                  <a:outerShdw blurRad="38100" dist="38100" dir="2700000" algn="tl">
                    <a:srgbClr val="000000"/>
                  </a:outerShdw>
                </a:effectLst>
                <a:latin typeface="Georgia" panose="02040502050405020303" pitchFamily="18" charset="0"/>
              </a:rPr>
              <a:t> </a:t>
            </a:r>
            <a:r>
              <a:rPr lang="en-US" dirty="0">
                <a:solidFill>
                  <a:srgbClr val="F5E9E9"/>
                </a:solidFill>
                <a:effectLst>
                  <a:outerShdw blurRad="38100" dist="38100" dir="2700000" algn="tl">
                    <a:srgbClr val="000000"/>
                  </a:outerShdw>
                </a:effectLst>
                <a:latin typeface="Georgia" panose="02040502050405020303" pitchFamily="18" charset="0"/>
              </a:rPr>
              <a:t>from you.</a:t>
            </a:r>
          </a:p>
          <a:p>
            <a:pPr algn="l"/>
            <a:r>
              <a:rPr lang="en-US" dirty="0" smtClean="0">
                <a:solidFill>
                  <a:srgbClr val="F5E9E9"/>
                </a:solidFill>
                <a:effectLst>
                  <a:outerShdw blurRad="38100" dist="38100" dir="2700000" algn="tl">
                    <a:srgbClr val="000000"/>
                  </a:outerShdw>
                </a:effectLst>
                <a:latin typeface="Georgia" panose="02040502050405020303" pitchFamily="18" charset="0"/>
              </a:rPr>
              <a:t>Remus lives </a:t>
            </a:r>
            <a:r>
              <a:rPr lang="en-US" dirty="0">
                <a:solidFill>
                  <a:srgbClr val="F5E9E9"/>
                </a:solidFill>
                <a:effectLst>
                  <a:outerShdw blurRad="38100" dist="38100" dir="2700000" algn="tl">
                    <a:srgbClr val="000000"/>
                  </a:outerShdw>
                </a:effectLst>
                <a:latin typeface="Georgia" panose="02040502050405020303" pitchFamily="18" charset="0"/>
              </a:rPr>
              <a:t>10 </a:t>
            </a:r>
            <a:r>
              <a:rPr lang="en-US" dirty="0" err="1" smtClean="0">
                <a:solidFill>
                  <a:srgbClr val="F5E9E9"/>
                </a:solidFill>
                <a:effectLst>
                  <a:outerShdw blurRad="38100" dist="38100" dir="2700000" algn="tl">
                    <a:srgbClr val="000000"/>
                  </a:outerShdw>
                </a:effectLst>
                <a:latin typeface="Georgia" panose="02040502050405020303" pitchFamily="18" charset="0"/>
              </a:rPr>
              <a:t>lyr</a:t>
            </a:r>
            <a:r>
              <a:rPr lang="en-US" dirty="0" smtClean="0">
                <a:solidFill>
                  <a:srgbClr val="F5E9E9"/>
                </a:solidFill>
                <a:effectLst>
                  <a:outerShdw blurRad="38100" dist="38100" dir="2700000" algn="tl">
                    <a:srgbClr val="000000"/>
                  </a:outerShdw>
                </a:effectLst>
                <a:latin typeface="Georgia" panose="02040502050405020303" pitchFamily="18" charset="0"/>
              </a:rPr>
              <a:t> </a:t>
            </a:r>
            <a:r>
              <a:rPr lang="en-US" dirty="0">
                <a:solidFill>
                  <a:srgbClr val="F5E9E9"/>
                </a:solidFill>
                <a:effectLst>
                  <a:outerShdw blurRad="38100" dist="38100" dir="2700000" algn="tl">
                    <a:srgbClr val="000000"/>
                  </a:outerShdw>
                </a:effectLst>
                <a:latin typeface="Georgia" panose="02040502050405020303" pitchFamily="18" charset="0"/>
              </a:rPr>
              <a:t>from you.</a:t>
            </a:r>
          </a:p>
          <a:p>
            <a:pPr algn="l"/>
            <a:r>
              <a:rPr lang="en-US" dirty="0">
                <a:solidFill>
                  <a:srgbClr val="F5E9E9"/>
                </a:solidFill>
                <a:effectLst>
                  <a:outerShdw blurRad="38100" dist="38100" dir="2700000" algn="tl">
                    <a:srgbClr val="000000"/>
                  </a:outerShdw>
                </a:effectLst>
                <a:latin typeface="Georgia" panose="02040502050405020303" pitchFamily="18" charset="0"/>
              </a:rPr>
              <a:t>They each transmit a picture to you on the day of their </a:t>
            </a:r>
            <a:r>
              <a:rPr lang="en-US" dirty="0" smtClean="0">
                <a:solidFill>
                  <a:srgbClr val="F5E9E9"/>
                </a:solidFill>
                <a:effectLst>
                  <a:outerShdw blurRad="38100" dist="38100" dir="2700000" algn="tl">
                    <a:srgbClr val="000000"/>
                  </a:outerShdw>
                </a:effectLst>
                <a:latin typeface="Georgia" panose="02040502050405020303" pitchFamily="18" charset="0"/>
              </a:rPr>
              <a:t>21</a:t>
            </a:r>
            <a:r>
              <a:rPr lang="en-US" baseline="30000" dirty="0" smtClean="0">
                <a:solidFill>
                  <a:srgbClr val="F5E9E9"/>
                </a:solidFill>
                <a:effectLst>
                  <a:outerShdw blurRad="38100" dist="38100" dir="2700000" algn="tl">
                    <a:srgbClr val="000000"/>
                  </a:outerShdw>
                </a:effectLst>
                <a:latin typeface="Georgia" panose="02040502050405020303" pitchFamily="18" charset="0"/>
              </a:rPr>
              <a:t>st</a:t>
            </a:r>
            <a:r>
              <a:rPr lang="en-US" dirty="0" smtClean="0">
                <a:solidFill>
                  <a:srgbClr val="F5E9E9"/>
                </a:solidFill>
                <a:effectLst>
                  <a:outerShdw blurRad="38100" dist="38100" dir="2700000" algn="tl">
                    <a:srgbClr val="000000"/>
                  </a:outerShdw>
                </a:effectLst>
                <a:latin typeface="Georgia" panose="02040502050405020303" pitchFamily="18" charset="0"/>
              </a:rPr>
              <a:t> birthday.</a:t>
            </a:r>
          </a:p>
          <a:p>
            <a:pPr algn="l"/>
            <a:endParaRPr lang="en-US" dirty="0">
              <a:solidFill>
                <a:srgbClr val="F5E9E9"/>
              </a:solidFill>
              <a:effectLst>
                <a:outerShdw blurRad="38100" dist="38100" dir="2700000" algn="tl">
                  <a:srgbClr val="000000"/>
                </a:outerShdw>
              </a:effectLst>
              <a:latin typeface="Georgia" panose="02040502050405020303" pitchFamily="18" charset="0"/>
            </a:endParaRPr>
          </a:p>
          <a:p>
            <a:pPr algn="l"/>
            <a:r>
              <a:rPr lang="en-US" dirty="0">
                <a:solidFill>
                  <a:srgbClr val="F5E9E9"/>
                </a:solidFill>
                <a:effectLst>
                  <a:outerShdw blurRad="38100" dist="38100" dir="2700000" algn="tl">
                    <a:srgbClr val="000000"/>
                  </a:outerShdw>
                </a:effectLst>
                <a:latin typeface="Georgia" panose="02040502050405020303" pitchFamily="18" charset="0"/>
              </a:rPr>
              <a:t>You receive both pictures at the same time.  Who is older?</a:t>
            </a:r>
          </a:p>
          <a:p>
            <a:pPr algn="l"/>
            <a:endParaRPr lang="en-US" dirty="0" smtClean="0">
              <a:solidFill>
                <a:srgbClr val="F5E9E9"/>
              </a:solidFill>
              <a:effectLst>
                <a:outerShdw blurRad="38100" dist="38100" dir="2700000" algn="tl">
                  <a:srgbClr val="000000"/>
                </a:outerShdw>
              </a:effectLst>
              <a:latin typeface="Georgia" panose="02040502050405020303" pitchFamily="18" charset="0"/>
            </a:endParaRPr>
          </a:p>
          <a:p>
            <a:pPr algn="l"/>
            <a:r>
              <a:rPr lang="en-US" dirty="0">
                <a:solidFill>
                  <a:srgbClr val="F5E9E9"/>
                </a:solidFill>
                <a:effectLst>
                  <a:outerShdw blurRad="38100" dist="38100" dir="2700000" algn="tl">
                    <a:srgbClr val="000000"/>
                  </a:outerShdw>
                </a:effectLst>
                <a:latin typeface="Georgia" panose="02040502050405020303" pitchFamily="18" charset="0"/>
              </a:rPr>
              <a:t>	A) </a:t>
            </a:r>
            <a:r>
              <a:rPr lang="en-US" dirty="0" smtClean="0">
                <a:solidFill>
                  <a:srgbClr val="F5E9E9"/>
                </a:solidFill>
                <a:effectLst>
                  <a:outerShdw blurRad="38100" dist="38100" dir="2700000" algn="tl">
                    <a:srgbClr val="000000"/>
                  </a:outerShdw>
                </a:effectLst>
                <a:latin typeface="Georgia" panose="02040502050405020303" pitchFamily="18" charset="0"/>
              </a:rPr>
              <a:t>Romulus</a:t>
            </a:r>
            <a:endParaRPr lang="en-US" dirty="0">
              <a:solidFill>
                <a:srgbClr val="F5E9E9"/>
              </a:solidFill>
              <a:effectLst>
                <a:outerShdw blurRad="38100" dist="38100" dir="2700000" algn="tl">
                  <a:srgbClr val="000000"/>
                </a:outerShdw>
              </a:effectLst>
              <a:latin typeface="Georgia" panose="02040502050405020303" pitchFamily="18" charset="0"/>
            </a:endParaRPr>
          </a:p>
          <a:p>
            <a:pPr algn="l"/>
            <a:r>
              <a:rPr lang="en-US" dirty="0">
                <a:solidFill>
                  <a:srgbClr val="F5E9E9"/>
                </a:solidFill>
                <a:effectLst>
                  <a:outerShdw blurRad="38100" dist="38100" dir="2700000" algn="tl">
                    <a:srgbClr val="000000"/>
                  </a:outerShdw>
                </a:effectLst>
                <a:latin typeface="Georgia" panose="02040502050405020303" pitchFamily="18" charset="0"/>
              </a:rPr>
              <a:t>	B) </a:t>
            </a:r>
            <a:r>
              <a:rPr lang="en-US" dirty="0" smtClean="0">
                <a:solidFill>
                  <a:srgbClr val="F5E9E9"/>
                </a:solidFill>
                <a:effectLst>
                  <a:outerShdw blurRad="38100" dist="38100" dir="2700000" algn="tl">
                    <a:srgbClr val="000000"/>
                  </a:outerShdw>
                </a:effectLst>
                <a:latin typeface="Georgia" panose="02040502050405020303" pitchFamily="18" charset="0"/>
              </a:rPr>
              <a:t>Remus</a:t>
            </a:r>
            <a:endParaRPr lang="en-US" dirty="0">
              <a:solidFill>
                <a:srgbClr val="F5E9E9"/>
              </a:solidFill>
              <a:effectLst>
                <a:outerShdw blurRad="38100" dist="38100" dir="2700000" algn="tl">
                  <a:srgbClr val="000000"/>
                </a:outerShdw>
              </a:effectLst>
              <a:latin typeface="Georgia" panose="02040502050405020303" pitchFamily="18" charset="0"/>
            </a:endParaRPr>
          </a:p>
        </p:txBody>
      </p:sp>
    </p:spTree>
    <p:extLst>
      <p:ext uri="{BB962C8B-B14F-4D97-AF65-F5344CB8AC3E}">
        <p14:creationId xmlns:p14="http://schemas.microsoft.com/office/powerpoint/2010/main" val="1558254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6098" name="Text Box 2"/>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lvl1pPr>
              <a:defRPr sz="3200">
                <a:solidFill>
                  <a:schemeClr val="tx1"/>
                </a:solidFill>
                <a:latin typeface="EmbossedBlackWide" panose="020B0604020202020204"/>
                <a:ea typeface="ＭＳ Ｐゴシック" panose="020B0600070205080204" pitchFamily="34" charset="-128"/>
              </a:defRPr>
            </a:lvl1pPr>
            <a:lvl2pPr marL="37931725" indent="-37474525">
              <a:defRPr sz="3200">
                <a:solidFill>
                  <a:schemeClr val="tx1"/>
                </a:solidFill>
                <a:latin typeface="EmbossedBlackWide" panose="020B0604020202020204"/>
                <a:ea typeface="ＭＳ Ｐゴシック" panose="020B0600070205080204" pitchFamily="34" charset="-128"/>
              </a:defRPr>
            </a:lvl2pPr>
            <a:lvl3pPr>
              <a:defRPr sz="3200">
                <a:solidFill>
                  <a:schemeClr val="tx1"/>
                </a:solidFill>
                <a:latin typeface="EmbossedBlackWide" panose="020B0604020202020204"/>
                <a:ea typeface="ＭＳ Ｐゴシック" panose="020B0600070205080204" pitchFamily="34" charset="-128"/>
              </a:defRPr>
            </a:lvl3pPr>
            <a:lvl4pPr>
              <a:defRPr sz="3200">
                <a:solidFill>
                  <a:schemeClr val="tx1"/>
                </a:solidFill>
                <a:latin typeface="EmbossedBlackWide" panose="020B0604020202020204"/>
                <a:ea typeface="ＭＳ Ｐゴシック" panose="020B0600070205080204" pitchFamily="34" charset="-128"/>
              </a:defRPr>
            </a:lvl4pPr>
            <a:lvl5pPr>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EmbossedBlackWide" panose="020B0604020202020204"/>
                <a:ea typeface="ＭＳ Ｐゴシック" panose="020B0600070205080204" pitchFamily="34" charset="-128"/>
              </a:defRPr>
            </a:lvl9pPr>
          </a:lstStyle>
          <a:p>
            <a:r>
              <a:rPr lang="en-US" sz="5400">
                <a:solidFill>
                  <a:srgbClr val="F5E9E9"/>
                </a:solidFill>
                <a:effectLst>
                  <a:outerShdw blurRad="38100" dist="38100" dir="2700000" algn="tl">
                    <a:srgbClr val="000000"/>
                  </a:outerShdw>
                </a:effectLst>
                <a:latin typeface="Georgia" panose="02040502050405020303" pitchFamily="18" charset="0"/>
              </a:rPr>
              <a:t>Age</a:t>
            </a:r>
          </a:p>
        </p:txBody>
      </p:sp>
      <p:sp>
        <p:nvSpPr>
          <p:cNvPr id="516099" name="Text Box 3"/>
          <p:cNvSpPr txBox="1">
            <a:spLocks noChangeArrowheads="1"/>
          </p:cNvSpPr>
          <p:nvPr/>
        </p:nvSpPr>
        <p:spPr bwMode="auto">
          <a:xfrm>
            <a:off x="647700" y="1371600"/>
            <a:ext cx="7848600" cy="4967514"/>
          </a:xfrm>
          <a:prstGeom prst="rect">
            <a:avLst/>
          </a:prstGeom>
          <a:solidFill>
            <a:schemeClr val="bg2">
              <a:alpha val="41000"/>
            </a:schemeClr>
          </a:solidFill>
          <a:ln w="9525">
            <a:noFill/>
            <a:miter lim="800000"/>
            <a:headEnd/>
            <a:tailEnd/>
          </a:ln>
          <a:effectLst/>
        </p:spPr>
        <p:txBody>
          <a:bodyPr>
            <a:spAutoFit/>
          </a:bodyPr>
          <a:lstStyle>
            <a:lvl1pPr>
              <a:tabLst>
                <a:tab pos="225425" algn="l"/>
              </a:tabLst>
              <a:defRPr sz="3200">
                <a:solidFill>
                  <a:schemeClr val="tx1"/>
                </a:solidFill>
                <a:latin typeface="EmbossedBlackWide" panose="020B0604020202020204"/>
                <a:ea typeface="ＭＳ Ｐゴシック" panose="020B0600070205080204" pitchFamily="34" charset="-128"/>
              </a:defRPr>
            </a:lvl1pPr>
            <a:lvl2pPr marL="37931725" indent="-37474525">
              <a:tabLst>
                <a:tab pos="225425" algn="l"/>
              </a:tabLst>
              <a:defRPr sz="3200">
                <a:solidFill>
                  <a:schemeClr val="tx1"/>
                </a:solidFill>
                <a:latin typeface="EmbossedBlackWide" panose="020B0604020202020204"/>
                <a:ea typeface="ＭＳ Ｐゴシック" panose="020B0600070205080204" pitchFamily="34" charset="-128"/>
              </a:defRPr>
            </a:lvl2pPr>
            <a:lvl3pPr>
              <a:tabLst>
                <a:tab pos="225425" algn="l"/>
              </a:tabLst>
              <a:defRPr sz="3200">
                <a:solidFill>
                  <a:schemeClr val="tx1"/>
                </a:solidFill>
                <a:latin typeface="EmbossedBlackWide" panose="020B0604020202020204"/>
                <a:ea typeface="ＭＳ Ｐゴシック" panose="020B0600070205080204" pitchFamily="34" charset="-128"/>
              </a:defRPr>
            </a:lvl3pPr>
            <a:lvl4pPr>
              <a:tabLst>
                <a:tab pos="225425" algn="l"/>
              </a:tabLst>
              <a:defRPr sz="3200">
                <a:solidFill>
                  <a:schemeClr val="tx1"/>
                </a:solidFill>
                <a:latin typeface="EmbossedBlackWide" panose="020B0604020202020204"/>
                <a:ea typeface="ＭＳ Ｐゴシック" panose="020B0600070205080204" pitchFamily="34" charset="-128"/>
              </a:defRPr>
            </a:lvl4pPr>
            <a:lvl5pPr>
              <a:tabLst>
                <a:tab pos="225425" algn="l"/>
              </a:tabLst>
              <a:defRPr sz="3200">
                <a:solidFill>
                  <a:schemeClr val="tx1"/>
                </a:solidFill>
                <a:latin typeface="EmbossedBlackWide" panose="020B0604020202020204"/>
                <a:ea typeface="ＭＳ Ｐゴシック" panose="020B0600070205080204" pitchFamily="34" charset="-128"/>
              </a:defRPr>
            </a:lvl5pPr>
            <a:lvl6pPr marL="457200" eaLnBrk="0" fontAlgn="base" hangingPunct="0">
              <a:spcBef>
                <a:spcPct val="0"/>
              </a:spcBef>
              <a:spcAft>
                <a:spcPct val="0"/>
              </a:spcAft>
              <a:tabLst>
                <a:tab pos="225425" algn="l"/>
              </a:tabLst>
              <a:defRPr sz="3200">
                <a:solidFill>
                  <a:schemeClr val="tx1"/>
                </a:solidFill>
                <a:latin typeface="EmbossedBlackWide" panose="020B0604020202020204"/>
                <a:ea typeface="ＭＳ Ｐゴシック" panose="020B0600070205080204" pitchFamily="34" charset="-128"/>
              </a:defRPr>
            </a:lvl6pPr>
            <a:lvl7pPr marL="914400" eaLnBrk="0" fontAlgn="base" hangingPunct="0">
              <a:spcBef>
                <a:spcPct val="0"/>
              </a:spcBef>
              <a:spcAft>
                <a:spcPct val="0"/>
              </a:spcAft>
              <a:tabLst>
                <a:tab pos="225425" algn="l"/>
              </a:tabLst>
              <a:defRPr sz="3200">
                <a:solidFill>
                  <a:schemeClr val="tx1"/>
                </a:solidFill>
                <a:latin typeface="EmbossedBlackWide" panose="020B0604020202020204"/>
                <a:ea typeface="ＭＳ Ｐゴシック" panose="020B0600070205080204" pitchFamily="34" charset="-128"/>
              </a:defRPr>
            </a:lvl7pPr>
            <a:lvl8pPr marL="1371600" eaLnBrk="0" fontAlgn="base" hangingPunct="0">
              <a:spcBef>
                <a:spcPct val="0"/>
              </a:spcBef>
              <a:spcAft>
                <a:spcPct val="0"/>
              </a:spcAft>
              <a:tabLst>
                <a:tab pos="225425" algn="l"/>
              </a:tabLst>
              <a:defRPr sz="3200">
                <a:solidFill>
                  <a:schemeClr val="tx1"/>
                </a:solidFill>
                <a:latin typeface="EmbossedBlackWide" panose="020B0604020202020204"/>
                <a:ea typeface="ＭＳ Ｐゴシック" panose="020B0600070205080204" pitchFamily="34" charset="-128"/>
              </a:defRPr>
            </a:lvl8pPr>
            <a:lvl9pPr marL="1828800" eaLnBrk="0" fontAlgn="base" hangingPunct="0">
              <a:spcBef>
                <a:spcPct val="0"/>
              </a:spcBef>
              <a:spcAft>
                <a:spcPct val="0"/>
              </a:spcAft>
              <a:tabLst>
                <a:tab pos="225425" algn="l"/>
              </a:tabLst>
              <a:defRPr sz="3200">
                <a:solidFill>
                  <a:schemeClr val="tx1"/>
                </a:solidFill>
                <a:latin typeface="EmbossedBlackWide" panose="020B0604020202020204"/>
                <a:ea typeface="ＭＳ Ｐゴシック" panose="020B0600070205080204" pitchFamily="34" charset="-128"/>
              </a:defRPr>
            </a:lvl9pPr>
          </a:lstStyle>
          <a:p>
            <a:pPr marL="609600" indent="-609600" algn="l">
              <a:lnSpc>
                <a:spcPct val="90000"/>
              </a:lnSpc>
              <a:buFontTx/>
              <a:buNone/>
            </a:pPr>
            <a:r>
              <a:rPr lang="en-US" dirty="0">
                <a:solidFill>
                  <a:srgbClr val="FFFFFF"/>
                </a:solidFill>
                <a:effectLst>
                  <a:outerShdw blurRad="38100" dist="38100" dir="2700000" algn="tl">
                    <a:srgbClr val="000000"/>
                  </a:outerShdw>
                </a:effectLst>
                <a:latin typeface="+mj-lt"/>
              </a:rPr>
              <a:t>You observe a galaxy moving away </a:t>
            </a:r>
            <a:r>
              <a:rPr lang="en-US" dirty="0" smtClean="0">
                <a:solidFill>
                  <a:srgbClr val="FFFFFF"/>
                </a:solidFill>
                <a:effectLst>
                  <a:outerShdw blurRad="38100" dist="38100" dir="2700000" algn="tl">
                    <a:srgbClr val="000000"/>
                  </a:outerShdw>
                </a:effectLst>
                <a:latin typeface="+mj-lt"/>
              </a:rPr>
              <a:t>from you </a:t>
            </a:r>
            <a:r>
              <a:rPr lang="en-US" dirty="0">
                <a:solidFill>
                  <a:srgbClr val="FFFFFF"/>
                </a:solidFill>
                <a:effectLst>
                  <a:outerShdw blurRad="38100" dist="38100" dir="2700000" algn="tl">
                    <a:srgbClr val="000000"/>
                  </a:outerShdw>
                </a:effectLst>
                <a:latin typeface="+mj-lt"/>
              </a:rPr>
              <a:t>at 0.1 light-years per </a:t>
            </a:r>
            <a:r>
              <a:rPr lang="en-US" dirty="0" smtClean="0">
                <a:solidFill>
                  <a:srgbClr val="FFFFFF"/>
                </a:solidFill>
                <a:effectLst>
                  <a:outerShdw blurRad="38100" dist="38100" dir="2700000" algn="tl">
                    <a:srgbClr val="000000"/>
                  </a:outerShdw>
                </a:effectLst>
                <a:latin typeface="+mj-lt"/>
              </a:rPr>
              <a:t>year</a:t>
            </a:r>
          </a:p>
          <a:p>
            <a:pPr marL="609600" indent="-609600" algn="l">
              <a:lnSpc>
                <a:spcPct val="90000"/>
              </a:lnSpc>
              <a:buFontTx/>
              <a:buNone/>
            </a:pPr>
            <a:endParaRPr lang="en-US" dirty="0" smtClean="0">
              <a:solidFill>
                <a:srgbClr val="FFFFFF"/>
              </a:solidFill>
              <a:effectLst>
                <a:outerShdw blurRad="38100" dist="38100" dir="2700000" algn="tl">
                  <a:srgbClr val="000000"/>
                </a:outerShdw>
              </a:effectLst>
              <a:latin typeface="+mj-lt"/>
            </a:endParaRPr>
          </a:p>
          <a:p>
            <a:pPr marL="609600" indent="-609600" algn="l">
              <a:lnSpc>
                <a:spcPct val="90000"/>
              </a:lnSpc>
              <a:buFontTx/>
              <a:buNone/>
            </a:pPr>
            <a:r>
              <a:rPr lang="en-US" dirty="0" smtClean="0">
                <a:solidFill>
                  <a:srgbClr val="FFFFFF"/>
                </a:solidFill>
                <a:effectLst>
                  <a:outerShdw blurRad="38100" dist="38100" dir="2700000" algn="tl">
                    <a:srgbClr val="000000"/>
                  </a:outerShdw>
                </a:effectLst>
                <a:latin typeface="+mj-lt"/>
              </a:rPr>
              <a:t>It </a:t>
            </a:r>
            <a:r>
              <a:rPr lang="en-US" dirty="0">
                <a:solidFill>
                  <a:srgbClr val="FFFFFF"/>
                </a:solidFill>
                <a:effectLst>
                  <a:outerShdw blurRad="38100" dist="38100" dir="2700000" algn="tl">
                    <a:srgbClr val="000000"/>
                  </a:outerShdw>
                </a:effectLst>
                <a:latin typeface="+mj-lt"/>
              </a:rPr>
              <a:t>is now 1.4 billion light-years away from you.  How long has it taken to get there?</a:t>
            </a:r>
          </a:p>
          <a:p>
            <a:pPr marL="990600" lvl="1" indent="-533400" algn="l">
              <a:lnSpc>
                <a:spcPct val="90000"/>
              </a:lnSpc>
              <a:buFontTx/>
              <a:buNone/>
            </a:pPr>
            <a:endParaRPr lang="en-US" dirty="0">
              <a:solidFill>
                <a:srgbClr val="FFFFFF"/>
              </a:solidFill>
              <a:effectLst>
                <a:outerShdw blurRad="38100" dist="38100" dir="2700000" algn="tl">
                  <a:srgbClr val="000000"/>
                </a:outerShdw>
              </a:effectLst>
              <a:latin typeface="+mj-lt"/>
            </a:endParaRPr>
          </a:p>
          <a:p>
            <a:pPr marL="990600" lvl="1" indent="-533400" algn="l">
              <a:lnSpc>
                <a:spcPct val="90000"/>
              </a:lnSpc>
              <a:buFont typeface="Times" panose="02020603050405020304" pitchFamily="18" charset="0"/>
              <a:buNone/>
            </a:pPr>
            <a:r>
              <a:rPr lang="en-US" dirty="0">
                <a:solidFill>
                  <a:srgbClr val="FFFFFF"/>
                </a:solidFill>
                <a:effectLst>
                  <a:outerShdw blurRad="38100" dist="38100" dir="2700000" algn="tl">
                    <a:srgbClr val="000000"/>
                  </a:outerShdw>
                </a:effectLst>
                <a:latin typeface="+mj-lt"/>
              </a:rPr>
              <a:t>	A.  1 million years</a:t>
            </a:r>
          </a:p>
          <a:p>
            <a:pPr marL="990600" lvl="1" indent="-533400" algn="l">
              <a:lnSpc>
                <a:spcPct val="90000"/>
              </a:lnSpc>
              <a:buFont typeface="Times" panose="02020603050405020304" pitchFamily="18" charset="0"/>
              <a:buNone/>
            </a:pPr>
            <a:r>
              <a:rPr lang="en-US" dirty="0">
                <a:solidFill>
                  <a:srgbClr val="FFFFFF"/>
                </a:solidFill>
                <a:effectLst>
                  <a:outerShdw blurRad="38100" dist="38100" dir="2700000" algn="tl">
                    <a:srgbClr val="000000"/>
                  </a:outerShdw>
                </a:effectLst>
                <a:latin typeface="+mj-lt"/>
              </a:rPr>
              <a:t>	B.  14 million years</a:t>
            </a:r>
          </a:p>
          <a:p>
            <a:pPr marL="990600" lvl="1" indent="-533400" algn="l">
              <a:lnSpc>
                <a:spcPct val="90000"/>
              </a:lnSpc>
              <a:buFont typeface="Times" panose="02020603050405020304" pitchFamily="18" charset="0"/>
              <a:buNone/>
            </a:pPr>
            <a:r>
              <a:rPr lang="en-US" dirty="0">
                <a:solidFill>
                  <a:srgbClr val="FFFFFF"/>
                </a:solidFill>
                <a:effectLst>
                  <a:outerShdw blurRad="38100" dist="38100" dir="2700000" algn="tl">
                    <a:srgbClr val="000000"/>
                  </a:outerShdw>
                </a:effectLst>
                <a:latin typeface="+mj-lt"/>
              </a:rPr>
              <a:t>	C.  10 billion years</a:t>
            </a:r>
          </a:p>
          <a:p>
            <a:pPr marL="990600" lvl="1" indent="-533400" algn="l">
              <a:lnSpc>
                <a:spcPct val="90000"/>
              </a:lnSpc>
              <a:buFont typeface="Times" panose="02020603050405020304" pitchFamily="18" charset="0"/>
              <a:buNone/>
            </a:pPr>
            <a:r>
              <a:rPr lang="en-US" dirty="0">
                <a:solidFill>
                  <a:srgbClr val="FFFFFF"/>
                </a:solidFill>
                <a:effectLst>
                  <a:outerShdw blurRad="38100" dist="38100" dir="2700000" algn="tl">
                    <a:srgbClr val="000000"/>
                  </a:outerShdw>
                </a:effectLst>
                <a:latin typeface="+mj-lt"/>
              </a:rPr>
              <a:t>	D.  14 billion years</a:t>
            </a:r>
            <a:endParaRPr lang="en-US" sz="2400" dirty="0">
              <a:solidFill>
                <a:srgbClr val="FFFFFF"/>
              </a:solidFill>
              <a:effectLst>
                <a:outerShdw blurRad="38100" dist="38100" dir="2700000" algn="tl">
                  <a:srgbClr val="000000"/>
                </a:outerShdw>
              </a:effectLst>
              <a:latin typeface="+mj-lt"/>
            </a:endParaRPr>
          </a:p>
        </p:txBody>
      </p:sp>
    </p:spTree>
    <p:extLst>
      <p:ext uri="{BB962C8B-B14F-4D97-AF65-F5344CB8AC3E}">
        <p14:creationId xmlns:p14="http://schemas.microsoft.com/office/powerpoint/2010/main" val="3434347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Text Box 2"/>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p>
            <a:pPr algn="ctr" eaLnBrk="0" hangingPunct="0">
              <a:defRPr/>
            </a:pPr>
            <a:r>
              <a:rPr lang="en-US" sz="5400" dirty="0">
                <a:solidFill>
                  <a:srgbClr val="F5E9E9"/>
                </a:solidFill>
                <a:effectLst>
                  <a:outerShdw blurRad="38100" dist="38100" dir="2700000" algn="tl">
                    <a:srgbClr val="000000"/>
                  </a:outerShdw>
                </a:effectLst>
                <a:latin typeface="Georgia" pitchFamily="18" charset="0"/>
                <a:cs typeface="+mn-cs"/>
              </a:rPr>
              <a:t>Distances</a:t>
            </a:r>
          </a:p>
        </p:txBody>
      </p:sp>
      <p:pic>
        <p:nvPicPr>
          <p:cNvPr id="22531" name="Picture 3" descr="intro_to_parallax">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381250"/>
            <a:ext cx="419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1348" name="Text Box 4"/>
          <p:cNvSpPr txBox="1">
            <a:spLocks noChangeArrowheads="1"/>
          </p:cNvSpPr>
          <p:nvPr/>
        </p:nvSpPr>
        <p:spPr bwMode="auto">
          <a:xfrm>
            <a:off x="1295400" y="1095375"/>
            <a:ext cx="6553200" cy="1190625"/>
          </a:xfrm>
          <a:prstGeom prst="rect">
            <a:avLst/>
          </a:prstGeom>
          <a:solidFill>
            <a:schemeClr val="bg2">
              <a:alpha val="41000"/>
            </a:schemeClr>
          </a:solidFill>
          <a:ln w="9525">
            <a:noFill/>
            <a:miter lim="800000"/>
            <a:headEnd/>
            <a:tailEnd/>
          </a:ln>
          <a:effectLst/>
        </p:spPr>
        <p:txBody>
          <a:bodyPr>
            <a:spAutoFit/>
          </a:bodyPr>
          <a:lstStyle/>
          <a:p>
            <a:pPr algn="ctr" eaLnBrk="0" hangingPunct="0">
              <a:defRPr/>
            </a:pPr>
            <a:r>
              <a:rPr lang="en-US" sz="3600" dirty="0">
                <a:solidFill>
                  <a:srgbClr val="F5E9E9"/>
                </a:solidFill>
                <a:effectLst>
                  <a:outerShdw blurRad="38100" dist="38100" dir="2700000" algn="tl">
                    <a:srgbClr val="000000"/>
                  </a:outerShdw>
                </a:effectLst>
                <a:latin typeface="Georgia" pitchFamily="18" charset="0"/>
                <a:cs typeface="+mn-cs"/>
              </a:rPr>
              <a:t>We use parallax to get distances to nearby stars.</a:t>
            </a:r>
          </a:p>
        </p:txBody>
      </p:sp>
      <p:pic>
        <p:nvPicPr>
          <p:cNvPr id="5" name="Picture 4" descr="parallax_angle_vs_distance">
            <a:hlinkClick r:id="rId5"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2495550"/>
            <a:ext cx="39465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2131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Text Box 2"/>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p>
            <a:pPr>
              <a:defRPr/>
            </a:pPr>
            <a:r>
              <a:rPr lang="en-US" sz="5400">
                <a:solidFill>
                  <a:srgbClr val="F5E9E9"/>
                </a:solidFill>
                <a:effectLst>
                  <a:outerShdw blurRad="38100" dist="38100" dir="2700000" algn="tl">
                    <a:srgbClr val="000000"/>
                  </a:outerShdw>
                </a:effectLst>
                <a:latin typeface="Georgia" pitchFamily="18" charset="0"/>
              </a:rPr>
              <a:t>The Shape of the Universe</a:t>
            </a:r>
          </a:p>
        </p:txBody>
      </p:sp>
      <p:grpSp>
        <p:nvGrpSpPr>
          <p:cNvPr id="2" name="Group 7"/>
          <p:cNvGrpSpPr>
            <a:grpSpLocks/>
          </p:cNvGrpSpPr>
          <p:nvPr/>
        </p:nvGrpSpPr>
        <p:grpSpPr bwMode="auto">
          <a:xfrm>
            <a:off x="2438400" y="3124200"/>
            <a:ext cx="4343400" cy="2971800"/>
            <a:chOff x="4080" y="2806"/>
            <a:chExt cx="1536" cy="1014"/>
          </a:xfrm>
        </p:grpSpPr>
        <p:sp>
          <p:nvSpPr>
            <p:cNvPr id="14341" name="AutoShape 8"/>
            <p:cNvSpPr>
              <a:spLocks noChangeAspect="1" noChangeArrowheads="1" noTextEdit="1"/>
            </p:cNvSpPr>
            <p:nvPr/>
          </p:nvSpPr>
          <p:spPr bwMode="auto">
            <a:xfrm>
              <a:off x="4080" y="2827"/>
              <a:ext cx="1536" cy="933"/>
            </a:xfrm>
            <a:prstGeom prst="rect">
              <a:avLst/>
            </a:prstGeom>
            <a:solidFill>
              <a:schemeClr val="bg2">
                <a:alpha val="4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342" name="Line 9"/>
            <p:cNvSpPr>
              <a:spLocks noChangeShapeType="1"/>
            </p:cNvSpPr>
            <p:nvPr/>
          </p:nvSpPr>
          <p:spPr bwMode="auto">
            <a:xfrm>
              <a:off x="4896" y="3216"/>
              <a:ext cx="602" cy="3"/>
            </a:xfrm>
            <a:prstGeom prst="line">
              <a:avLst/>
            </a:prstGeom>
            <a:noFill/>
            <a:ln w="38100">
              <a:solidFill>
                <a:srgbClr val="F5E9E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p:cNvSpPr>
              <a:spLocks noChangeArrowheads="1"/>
            </p:cNvSpPr>
            <p:nvPr/>
          </p:nvSpPr>
          <p:spPr bwMode="auto">
            <a:xfrm>
              <a:off x="5440" y="3264"/>
              <a:ext cx="154" cy="322"/>
            </a:xfrm>
            <a:prstGeom prst="rect">
              <a:avLst/>
            </a:prstGeom>
            <a:noFill/>
            <a:ln w="9525">
              <a:noFill/>
              <a:miter lim="800000"/>
              <a:headEnd/>
              <a:tailEnd/>
            </a:ln>
          </p:spPr>
          <p:txBody>
            <a:bodyPr wrap="none" lIns="0" tIns="0" rIns="0" bIns="0">
              <a:spAutoFit/>
            </a:bodyPr>
            <a:lstStyle/>
            <a:p>
              <a:pPr>
                <a:defRPr/>
              </a:pPr>
              <a:r>
                <a:rPr lang="en-US" sz="4400" b="1" dirty="0">
                  <a:solidFill>
                    <a:srgbClr val="F5E9E9"/>
                  </a:solidFill>
                  <a:effectLst>
                    <a:outerShdw blurRad="38100" dist="38100" dir="2700000" algn="tl">
                      <a:srgbClr val="000000"/>
                    </a:outerShdw>
                  </a:effectLst>
                  <a:latin typeface="Times New Roman" pitchFamily="18" charset="0"/>
                </a:rPr>
                <a:t>2</a:t>
              </a:r>
              <a:endParaRPr lang="en-US" sz="4400" b="1" dirty="0">
                <a:solidFill>
                  <a:srgbClr val="F5E9E9"/>
                </a:solidFill>
                <a:effectLst>
                  <a:outerShdw blurRad="38100" dist="38100" dir="2700000" algn="tl">
                    <a:srgbClr val="000000"/>
                  </a:outerShdw>
                </a:effectLst>
                <a:latin typeface="Georgia" pitchFamily="18" charset="0"/>
              </a:endParaRPr>
            </a:p>
          </p:txBody>
        </p:sp>
        <p:sp>
          <p:nvSpPr>
            <p:cNvPr id="11" name="Rectangle 10"/>
            <p:cNvSpPr>
              <a:spLocks noChangeArrowheads="1"/>
            </p:cNvSpPr>
            <p:nvPr/>
          </p:nvSpPr>
          <p:spPr bwMode="auto">
            <a:xfrm>
              <a:off x="4765" y="3293"/>
              <a:ext cx="252" cy="527"/>
            </a:xfrm>
            <a:prstGeom prst="rect">
              <a:avLst/>
            </a:prstGeom>
            <a:noFill/>
            <a:ln w="9525">
              <a:noFill/>
              <a:miter lim="800000"/>
              <a:headEnd/>
              <a:tailEnd/>
            </a:ln>
          </p:spPr>
          <p:txBody>
            <a:bodyPr wrap="none" lIns="0" tIns="0" rIns="0" bIns="0">
              <a:spAutoFit/>
            </a:bodyPr>
            <a:lstStyle/>
            <a:p>
              <a:pPr>
                <a:defRPr/>
              </a:pPr>
              <a:r>
                <a:rPr lang="en-US" sz="7200" b="1" dirty="0">
                  <a:solidFill>
                    <a:srgbClr val="F5E9E9"/>
                  </a:solidFill>
                  <a:effectLst>
                    <a:outerShdw blurRad="38100" dist="38100" dir="2700000" algn="tl">
                      <a:srgbClr val="000000"/>
                    </a:outerShdw>
                  </a:effectLst>
                  <a:latin typeface="Times New Roman" pitchFamily="18" charset="0"/>
                </a:rPr>
                <a:t>4</a:t>
              </a:r>
              <a:endParaRPr lang="en-US" sz="4400" b="1" dirty="0">
                <a:solidFill>
                  <a:srgbClr val="F5E9E9"/>
                </a:solidFill>
                <a:effectLst>
                  <a:outerShdw blurRad="38100" dist="38100" dir="2700000" algn="tl">
                    <a:srgbClr val="000000"/>
                  </a:outerShdw>
                </a:effectLst>
                <a:latin typeface="Georgia" pitchFamily="18" charset="0"/>
              </a:endParaRPr>
            </a:p>
          </p:txBody>
        </p:sp>
        <p:sp>
          <p:nvSpPr>
            <p:cNvPr id="12" name="Rectangle 11"/>
            <p:cNvSpPr>
              <a:spLocks noChangeArrowheads="1"/>
            </p:cNvSpPr>
            <p:nvPr/>
          </p:nvSpPr>
          <p:spPr bwMode="auto">
            <a:xfrm>
              <a:off x="5194" y="3293"/>
              <a:ext cx="252" cy="527"/>
            </a:xfrm>
            <a:prstGeom prst="rect">
              <a:avLst/>
            </a:prstGeom>
            <a:noFill/>
            <a:ln w="9525">
              <a:noFill/>
              <a:miter lim="800000"/>
              <a:headEnd/>
              <a:tailEnd/>
            </a:ln>
          </p:spPr>
          <p:txBody>
            <a:bodyPr wrap="none" lIns="0" tIns="0" rIns="0" bIns="0">
              <a:spAutoFit/>
            </a:bodyPr>
            <a:lstStyle/>
            <a:p>
              <a:pPr>
                <a:defRPr/>
              </a:pPr>
              <a:r>
                <a:rPr lang="en-US" sz="7200" b="1" i="1" dirty="0">
                  <a:solidFill>
                    <a:srgbClr val="F5E9E9"/>
                  </a:solidFill>
                  <a:effectLst>
                    <a:outerShdw blurRad="38100" dist="38100" dir="2700000" algn="tl">
                      <a:srgbClr val="000000"/>
                    </a:outerShdw>
                  </a:effectLst>
                  <a:latin typeface="Times New Roman" pitchFamily="18" charset="0"/>
                </a:rPr>
                <a:t>d</a:t>
              </a:r>
              <a:endParaRPr lang="en-US" sz="4400" b="1" dirty="0">
                <a:solidFill>
                  <a:srgbClr val="F5E9E9"/>
                </a:solidFill>
                <a:effectLst>
                  <a:outerShdw blurRad="38100" dist="38100" dir="2700000" algn="tl">
                    <a:srgbClr val="000000"/>
                  </a:outerShdw>
                </a:effectLst>
                <a:latin typeface="Georgia" pitchFamily="18" charset="0"/>
              </a:endParaRPr>
            </a:p>
          </p:txBody>
        </p:sp>
        <p:sp>
          <p:nvSpPr>
            <p:cNvPr id="13" name="Rectangle 12"/>
            <p:cNvSpPr>
              <a:spLocks noChangeArrowheads="1"/>
            </p:cNvSpPr>
            <p:nvPr/>
          </p:nvSpPr>
          <p:spPr bwMode="auto">
            <a:xfrm>
              <a:off x="5088" y="2806"/>
              <a:ext cx="307" cy="527"/>
            </a:xfrm>
            <a:prstGeom prst="rect">
              <a:avLst/>
            </a:prstGeom>
            <a:noFill/>
            <a:ln w="9525">
              <a:noFill/>
              <a:miter lim="800000"/>
              <a:headEnd/>
              <a:tailEnd/>
            </a:ln>
          </p:spPr>
          <p:txBody>
            <a:bodyPr wrap="none" lIns="0" tIns="0" rIns="0" bIns="0">
              <a:spAutoFit/>
            </a:bodyPr>
            <a:lstStyle/>
            <a:p>
              <a:pPr>
                <a:defRPr/>
              </a:pPr>
              <a:r>
                <a:rPr lang="en-US" sz="7200" b="1" i="1" dirty="0">
                  <a:solidFill>
                    <a:srgbClr val="F5E9E9"/>
                  </a:solidFill>
                  <a:effectLst>
                    <a:outerShdw blurRad="38100" dist="38100" dir="2700000" algn="tl">
                      <a:srgbClr val="000000"/>
                    </a:outerShdw>
                  </a:effectLst>
                  <a:latin typeface="Times New Roman" pitchFamily="18" charset="0"/>
                </a:rPr>
                <a:t>L</a:t>
              </a:r>
              <a:endParaRPr lang="en-US" sz="4400" b="1" dirty="0">
                <a:solidFill>
                  <a:srgbClr val="F5E9E9"/>
                </a:solidFill>
                <a:effectLst>
                  <a:outerShdw blurRad="38100" dist="38100" dir="2700000" algn="tl">
                    <a:srgbClr val="000000"/>
                  </a:outerShdw>
                </a:effectLst>
                <a:latin typeface="Georgia" pitchFamily="18" charset="0"/>
              </a:endParaRPr>
            </a:p>
          </p:txBody>
        </p:sp>
        <p:sp>
          <p:nvSpPr>
            <p:cNvPr id="14" name="Rectangle 13"/>
            <p:cNvSpPr>
              <a:spLocks noChangeArrowheads="1"/>
            </p:cNvSpPr>
            <p:nvPr/>
          </p:nvSpPr>
          <p:spPr bwMode="auto">
            <a:xfrm>
              <a:off x="4103" y="3034"/>
              <a:ext cx="559" cy="527"/>
            </a:xfrm>
            <a:prstGeom prst="rect">
              <a:avLst/>
            </a:prstGeom>
            <a:noFill/>
            <a:ln w="9525">
              <a:noFill/>
              <a:miter lim="800000"/>
              <a:headEnd/>
              <a:tailEnd/>
            </a:ln>
          </p:spPr>
          <p:txBody>
            <a:bodyPr wrap="none" lIns="0" tIns="0" rIns="0" bIns="0">
              <a:spAutoFit/>
            </a:bodyPr>
            <a:lstStyle/>
            <a:p>
              <a:pPr>
                <a:defRPr/>
              </a:pPr>
              <a:r>
                <a:rPr lang="en-US" sz="7200" b="1" i="1" dirty="0">
                  <a:solidFill>
                    <a:srgbClr val="F5E9E9"/>
                  </a:solidFill>
                  <a:effectLst>
                    <a:outerShdw blurRad="38100" dist="38100" dir="2700000" algn="tl">
                      <a:srgbClr val="000000"/>
                    </a:outerShdw>
                  </a:effectLst>
                  <a:latin typeface="Times New Roman" pitchFamily="18" charset="0"/>
                </a:rPr>
                <a:t>F</a:t>
              </a:r>
              <a:r>
                <a:rPr lang="en-US" sz="7200" b="1" i="1" baseline="-25000" dirty="0">
                  <a:solidFill>
                    <a:srgbClr val="F5E9E9"/>
                  </a:solidFill>
                  <a:effectLst>
                    <a:outerShdw blurRad="38100" dist="38100" dir="2700000" algn="tl">
                      <a:srgbClr val="000000"/>
                    </a:outerShdw>
                  </a:effectLst>
                  <a:latin typeface="Times New Roman" pitchFamily="18" charset="0"/>
                </a:rPr>
                <a:t>E</a:t>
              </a:r>
              <a:endParaRPr lang="en-US" sz="4000" b="1" baseline="-25000" dirty="0">
                <a:solidFill>
                  <a:srgbClr val="F5E9E9"/>
                </a:solidFill>
                <a:effectLst>
                  <a:outerShdw blurRad="38100" dist="38100" dir="2700000" algn="tl">
                    <a:srgbClr val="000000"/>
                  </a:outerShdw>
                </a:effectLst>
                <a:latin typeface="Georgia" pitchFamily="18" charset="0"/>
              </a:endParaRPr>
            </a:p>
          </p:txBody>
        </p:sp>
        <p:sp>
          <p:nvSpPr>
            <p:cNvPr id="15" name="Rectangle 14"/>
            <p:cNvSpPr>
              <a:spLocks noChangeArrowheads="1"/>
            </p:cNvSpPr>
            <p:nvPr/>
          </p:nvSpPr>
          <p:spPr bwMode="auto">
            <a:xfrm>
              <a:off x="4948" y="3275"/>
              <a:ext cx="276" cy="527"/>
            </a:xfrm>
            <a:prstGeom prst="rect">
              <a:avLst/>
            </a:prstGeom>
            <a:noFill/>
            <a:ln w="9525">
              <a:noFill/>
              <a:miter lim="800000"/>
              <a:headEnd/>
              <a:tailEnd/>
            </a:ln>
          </p:spPr>
          <p:txBody>
            <a:bodyPr wrap="none" lIns="0" tIns="0" rIns="0" bIns="0">
              <a:spAutoFit/>
            </a:bodyPr>
            <a:lstStyle/>
            <a:p>
              <a:pPr>
                <a:defRPr/>
              </a:pPr>
              <a:r>
                <a:rPr lang="en-US" sz="7200" b="1" i="1" dirty="0">
                  <a:solidFill>
                    <a:srgbClr val="F5E9E9"/>
                  </a:solidFill>
                  <a:effectLst>
                    <a:outerShdw blurRad="38100" dist="38100" dir="2700000" algn="tl">
                      <a:srgbClr val="000000"/>
                    </a:outerShdw>
                  </a:effectLst>
                  <a:latin typeface="Symbol" pitchFamily="18" charset="2"/>
                </a:rPr>
                <a:t>p</a:t>
              </a:r>
              <a:endParaRPr lang="en-US" sz="4400" b="1" dirty="0">
                <a:solidFill>
                  <a:srgbClr val="F5E9E9"/>
                </a:solidFill>
                <a:effectLst>
                  <a:outerShdw blurRad="38100" dist="38100" dir="2700000" algn="tl">
                    <a:srgbClr val="000000"/>
                  </a:outerShdw>
                </a:effectLst>
                <a:latin typeface="Georgia" pitchFamily="18" charset="0"/>
              </a:endParaRPr>
            </a:p>
          </p:txBody>
        </p:sp>
        <p:sp>
          <p:nvSpPr>
            <p:cNvPr id="16" name="Rectangle 15"/>
            <p:cNvSpPr>
              <a:spLocks noChangeArrowheads="1"/>
            </p:cNvSpPr>
            <p:nvPr/>
          </p:nvSpPr>
          <p:spPr bwMode="auto">
            <a:xfrm>
              <a:off x="4563" y="2993"/>
              <a:ext cx="276" cy="527"/>
            </a:xfrm>
            <a:prstGeom prst="rect">
              <a:avLst/>
            </a:prstGeom>
            <a:noFill/>
            <a:ln w="9525">
              <a:noFill/>
              <a:miter lim="800000"/>
              <a:headEnd/>
              <a:tailEnd/>
            </a:ln>
          </p:spPr>
          <p:txBody>
            <a:bodyPr wrap="none" lIns="0" tIns="0" rIns="0" bIns="0">
              <a:spAutoFit/>
            </a:bodyPr>
            <a:lstStyle/>
            <a:p>
              <a:pPr>
                <a:defRPr/>
              </a:pPr>
              <a:r>
                <a:rPr lang="en-US" sz="7200" b="1" dirty="0">
                  <a:solidFill>
                    <a:srgbClr val="F5E9E9"/>
                  </a:solidFill>
                  <a:effectLst>
                    <a:outerShdw blurRad="38100" dist="38100" dir="2700000" algn="tl">
                      <a:srgbClr val="000000"/>
                    </a:outerShdw>
                  </a:effectLst>
                  <a:latin typeface="Symbol" pitchFamily="18" charset="2"/>
                </a:rPr>
                <a:t>=</a:t>
              </a:r>
              <a:endParaRPr lang="en-US" sz="4400" b="1" dirty="0">
                <a:solidFill>
                  <a:srgbClr val="F5E9E9"/>
                </a:solidFill>
                <a:effectLst>
                  <a:outerShdw blurRad="38100" dist="38100" dir="2700000" algn="tl">
                    <a:srgbClr val="000000"/>
                  </a:outerShdw>
                </a:effectLst>
                <a:latin typeface="Georgia" pitchFamily="18" charset="0"/>
              </a:endParaRPr>
            </a:p>
          </p:txBody>
        </p:sp>
      </p:grpSp>
      <p:sp>
        <p:nvSpPr>
          <p:cNvPr id="17" name="Text Box 14"/>
          <p:cNvSpPr txBox="1">
            <a:spLocks noChangeArrowheads="1"/>
          </p:cNvSpPr>
          <p:nvPr/>
        </p:nvSpPr>
        <p:spPr bwMode="auto">
          <a:xfrm>
            <a:off x="1295400" y="1295400"/>
            <a:ext cx="6858000" cy="1446213"/>
          </a:xfrm>
          <a:prstGeom prst="rect">
            <a:avLst/>
          </a:prstGeom>
          <a:solidFill>
            <a:schemeClr val="bg2">
              <a:alpha val="41000"/>
            </a:schemeClr>
          </a:solidFill>
          <a:ln w="9525">
            <a:noFill/>
            <a:miter lim="800000"/>
            <a:headEnd/>
            <a:tailEnd/>
          </a:ln>
          <a:effectLst/>
        </p:spPr>
        <p:txBody>
          <a:bodyPr>
            <a:spAutoFit/>
          </a:bodyPr>
          <a:lstStyle/>
          <a:p>
            <a:pPr>
              <a:defRPr/>
            </a:pPr>
            <a:r>
              <a:rPr lang="en-US" sz="4400" dirty="0">
                <a:solidFill>
                  <a:srgbClr val="F5E9E9"/>
                </a:solidFill>
                <a:effectLst>
                  <a:outerShdw blurRad="38100" dist="38100" dir="2700000" algn="tl">
                    <a:srgbClr val="000000"/>
                  </a:outerShdw>
                </a:effectLst>
                <a:latin typeface="Georgia" pitchFamily="18" charset="0"/>
              </a:rPr>
              <a:t>We need to measure distances!</a:t>
            </a:r>
          </a:p>
        </p:txBody>
      </p:sp>
    </p:spTree>
    <p:extLst>
      <p:ext uri="{BB962C8B-B14F-4D97-AF65-F5344CB8AC3E}">
        <p14:creationId xmlns:p14="http://schemas.microsoft.com/office/powerpoint/2010/main" val="2592519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p>
            <a:pPr algn="ctr" eaLnBrk="0" hangingPunct="0">
              <a:defRPr/>
            </a:pPr>
            <a:r>
              <a:rPr lang="en-US" sz="5400" dirty="0" smtClean="0">
                <a:solidFill>
                  <a:srgbClr val="F5E9E9"/>
                </a:solidFill>
                <a:effectLst>
                  <a:outerShdw blurRad="38100" dist="38100" dir="2700000" algn="tl">
                    <a:srgbClr val="000000"/>
                  </a:outerShdw>
                </a:effectLst>
                <a:latin typeface="Georgia" pitchFamily="18" charset="0"/>
                <a:cs typeface="+mn-cs"/>
              </a:rPr>
              <a:t>Distances: Standard </a:t>
            </a:r>
            <a:r>
              <a:rPr lang="en-US" sz="5400" dirty="0">
                <a:solidFill>
                  <a:srgbClr val="F5E9E9"/>
                </a:solidFill>
                <a:effectLst>
                  <a:outerShdw blurRad="38100" dist="38100" dir="2700000" algn="tl">
                    <a:srgbClr val="000000"/>
                  </a:outerShdw>
                </a:effectLst>
                <a:latin typeface="Georgia" pitchFamily="18" charset="0"/>
                <a:cs typeface="+mn-cs"/>
              </a:rPr>
              <a:t>Candles</a:t>
            </a:r>
          </a:p>
        </p:txBody>
      </p:sp>
      <p:sp>
        <p:nvSpPr>
          <p:cNvPr id="37891" name="Text Box 3"/>
          <p:cNvSpPr txBox="1">
            <a:spLocks noChangeArrowheads="1"/>
          </p:cNvSpPr>
          <p:nvPr/>
        </p:nvSpPr>
        <p:spPr bwMode="auto">
          <a:xfrm>
            <a:off x="1257300" y="1111250"/>
            <a:ext cx="6629400" cy="641350"/>
          </a:xfrm>
          <a:prstGeom prst="rect">
            <a:avLst/>
          </a:prstGeom>
          <a:solidFill>
            <a:schemeClr val="bg2">
              <a:alpha val="41000"/>
            </a:schemeClr>
          </a:solidFill>
          <a:ln w="9525">
            <a:noFill/>
            <a:miter lim="800000"/>
            <a:headEnd/>
            <a:tailEnd/>
          </a:ln>
          <a:effectLst/>
        </p:spPr>
        <p:txBody>
          <a:bodyPr>
            <a:spAutoFit/>
          </a:bodyPr>
          <a:lstStyle/>
          <a:p>
            <a:pPr algn="ctr" eaLnBrk="0" hangingPunct="0">
              <a:defRPr/>
            </a:pPr>
            <a:r>
              <a:rPr lang="en-US" sz="3600">
                <a:solidFill>
                  <a:srgbClr val="F5E9E9"/>
                </a:solidFill>
                <a:effectLst>
                  <a:outerShdw blurRad="38100" dist="38100" dir="2700000" algn="tl">
                    <a:srgbClr val="000000"/>
                  </a:outerShdw>
                </a:effectLst>
                <a:latin typeface="Georgia" pitchFamily="18" charset="0"/>
                <a:cs typeface="+mn-cs"/>
              </a:rPr>
              <a:t>Objects of known luminosity</a:t>
            </a:r>
          </a:p>
        </p:txBody>
      </p:sp>
      <p:pic>
        <p:nvPicPr>
          <p:cNvPr id="55300" name="Picture 4" descr="The image “http://www.invention.net/pics/byxbe3.jpg” cannot be displayed, because it contains err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81200"/>
            <a:ext cx="42100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5"/>
          <p:cNvSpPr txBox="1">
            <a:spLocks noChangeArrowheads="1"/>
          </p:cNvSpPr>
          <p:nvPr/>
        </p:nvSpPr>
        <p:spPr bwMode="auto">
          <a:xfrm>
            <a:off x="4495800" y="2971800"/>
            <a:ext cx="4648200" cy="641350"/>
          </a:xfrm>
          <a:prstGeom prst="rect">
            <a:avLst/>
          </a:prstGeom>
          <a:solidFill>
            <a:schemeClr val="bg2">
              <a:alpha val="41000"/>
            </a:schemeClr>
          </a:solidFill>
          <a:ln w="9525">
            <a:noFill/>
            <a:miter lim="800000"/>
            <a:headEnd/>
            <a:tailEnd/>
          </a:ln>
          <a:effectLst/>
        </p:spPr>
        <p:txBody>
          <a:bodyPr>
            <a:spAutoFit/>
          </a:bodyPr>
          <a:lstStyle/>
          <a:p>
            <a:pPr algn="ctr" eaLnBrk="0" hangingPunct="0">
              <a:defRPr/>
            </a:pPr>
            <a:r>
              <a:rPr lang="en-US" sz="3600" dirty="0">
                <a:solidFill>
                  <a:srgbClr val="F5E9E9"/>
                </a:solidFill>
                <a:effectLst>
                  <a:outerShdw blurRad="38100" dist="38100" dir="2700000" algn="tl">
                    <a:srgbClr val="000000"/>
                  </a:outerShdw>
                </a:effectLst>
                <a:latin typeface="Georgia" pitchFamily="18" charset="0"/>
                <a:cs typeface="+mn-cs"/>
              </a:rPr>
              <a:t>Cepheid Variables</a:t>
            </a:r>
          </a:p>
        </p:txBody>
      </p:sp>
      <p:sp>
        <p:nvSpPr>
          <p:cNvPr id="37894" name="Text Box 6"/>
          <p:cNvSpPr txBox="1">
            <a:spLocks noChangeArrowheads="1"/>
          </p:cNvSpPr>
          <p:nvPr/>
        </p:nvSpPr>
        <p:spPr bwMode="auto">
          <a:xfrm>
            <a:off x="4495800" y="2057400"/>
            <a:ext cx="4648200" cy="641350"/>
          </a:xfrm>
          <a:prstGeom prst="rect">
            <a:avLst/>
          </a:prstGeom>
          <a:solidFill>
            <a:schemeClr val="bg2">
              <a:alpha val="41000"/>
            </a:schemeClr>
          </a:solidFill>
          <a:ln w="9525">
            <a:noFill/>
            <a:miter lim="800000"/>
            <a:headEnd/>
            <a:tailEnd/>
          </a:ln>
          <a:effectLst/>
        </p:spPr>
        <p:txBody>
          <a:bodyPr>
            <a:spAutoFit/>
          </a:bodyPr>
          <a:lstStyle/>
          <a:p>
            <a:pPr algn="ctr" eaLnBrk="0" hangingPunct="0">
              <a:defRPr/>
            </a:pPr>
            <a:r>
              <a:rPr lang="en-US" sz="3600">
                <a:solidFill>
                  <a:srgbClr val="F5E9E9"/>
                </a:solidFill>
                <a:effectLst>
                  <a:outerShdw blurRad="38100" dist="38100" dir="2700000" algn="tl">
                    <a:srgbClr val="000000"/>
                  </a:outerShdw>
                </a:effectLst>
                <a:latin typeface="Georgia" pitchFamily="18" charset="0"/>
                <a:cs typeface="+mn-cs"/>
              </a:rPr>
              <a:t>Main Sequence Stars</a:t>
            </a:r>
          </a:p>
        </p:txBody>
      </p:sp>
      <p:sp>
        <p:nvSpPr>
          <p:cNvPr id="37895" name="Text Box 7"/>
          <p:cNvSpPr txBox="1">
            <a:spLocks noChangeArrowheads="1"/>
          </p:cNvSpPr>
          <p:nvPr/>
        </p:nvSpPr>
        <p:spPr bwMode="auto">
          <a:xfrm>
            <a:off x="4495800" y="4800600"/>
            <a:ext cx="4648200" cy="641350"/>
          </a:xfrm>
          <a:prstGeom prst="rect">
            <a:avLst/>
          </a:prstGeom>
          <a:solidFill>
            <a:schemeClr val="bg2">
              <a:alpha val="41000"/>
            </a:schemeClr>
          </a:solidFill>
          <a:ln w="9525">
            <a:noFill/>
            <a:miter lim="800000"/>
            <a:headEnd/>
            <a:tailEnd/>
          </a:ln>
          <a:effectLst/>
        </p:spPr>
        <p:txBody>
          <a:bodyPr>
            <a:spAutoFit/>
          </a:bodyPr>
          <a:lstStyle/>
          <a:p>
            <a:pPr algn="ctr" eaLnBrk="0" hangingPunct="0">
              <a:defRPr/>
            </a:pPr>
            <a:r>
              <a:rPr lang="en-US" sz="3600" dirty="0">
                <a:solidFill>
                  <a:srgbClr val="F5E9E9"/>
                </a:solidFill>
                <a:effectLst>
                  <a:outerShdw blurRad="38100" dist="38100" dir="2700000" algn="tl">
                    <a:srgbClr val="000000"/>
                  </a:outerShdw>
                </a:effectLst>
                <a:latin typeface="Georgia" pitchFamily="18" charset="0"/>
                <a:cs typeface="+mn-cs"/>
              </a:rPr>
              <a:t>Supernovae</a:t>
            </a:r>
          </a:p>
        </p:txBody>
      </p:sp>
      <p:sp>
        <p:nvSpPr>
          <p:cNvPr id="37896" name="Text Box 8"/>
          <p:cNvSpPr txBox="1">
            <a:spLocks noChangeArrowheads="1"/>
          </p:cNvSpPr>
          <p:nvPr/>
        </p:nvSpPr>
        <p:spPr bwMode="auto">
          <a:xfrm>
            <a:off x="4495800" y="5759450"/>
            <a:ext cx="4648200" cy="641350"/>
          </a:xfrm>
          <a:prstGeom prst="rect">
            <a:avLst/>
          </a:prstGeom>
          <a:solidFill>
            <a:schemeClr val="bg2">
              <a:alpha val="41000"/>
            </a:schemeClr>
          </a:solidFill>
          <a:ln w="9525">
            <a:noFill/>
            <a:miter lim="800000"/>
            <a:headEnd/>
            <a:tailEnd/>
          </a:ln>
          <a:effectLst/>
        </p:spPr>
        <p:txBody>
          <a:bodyPr>
            <a:spAutoFit/>
          </a:bodyPr>
          <a:lstStyle/>
          <a:p>
            <a:pPr algn="ctr" eaLnBrk="0" hangingPunct="0">
              <a:defRPr/>
            </a:pPr>
            <a:r>
              <a:rPr lang="en-US" sz="3600">
                <a:solidFill>
                  <a:srgbClr val="F5E9E9"/>
                </a:solidFill>
                <a:effectLst>
                  <a:outerShdw blurRad="38100" dist="38100" dir="2700000" algn="tl">
                    <a:srgbClr val="000000"/>
                  </a:outerShdw>
                </a:effectLst>
                <a:latin typeface="Georgia" pitchFamily="18" charset="0"/>
                <a:cs typeface="+mn-cs"/>
              </a:rPr>
              <a:t>Spiral Galaxies</a:t>
            </a:r>
          </a:p>
        </p:txBody>
      </p:sp>
      <p:sp>
        <p:nvSpPr>
          <p:cNvPr id="9" name="Text Box 7"/>
          <p:cNvSpPr txBox="1">
            <a:spLocks noChangeArrowheads="1"/>
          </p:cNvSpPr>
          <p:nvPr/>
        </p:nvSpPr>
        <p:spPr bwMode="auto">
          <a:xfrm>
            <a:off x="4495800" y="3886200"/>
            <a:ext cx="4648200" cy="641350"/>
          </a:xfrm>
          <a:prstGeom prst="rect">
            <a:avLst/>
          </a:prstGeom>
          <a:solidFill>
            <a:schemeClr val="bg2">
              <a:alpha val="41000"/>
            </a:schemeClr>
          </a:solidFill>
          <a:ln w="9525">
            <a:noFill/>
            <a:miter lim="800000"/>
            <a:headEnd/>
            <a:tailEnd/>
          </a:ln>
          <a:effectLst/>
        </p:spPr>
        <p:txBody>
          <a:bodyPr>
            <a:spAutoFit/>
          </a:bodyPr>
          <a:lstStyle/>
          <a:p>
            <a:pPr algn="ctr" eaLnBrk="0" hangingPunct="0">
              <a:defRPr/>
            </a:pPr>
            <a:r>
              <a:rPr lang="en-US" sz="3600" dirty="0">
                <a:solidFill>
                  <a:srgbClr val="F5E9E9"/>
                </a:solidFill>
                <a:effectLst>
                  <a:outerShdw blurRad="38100" dist="38100" dir="2700000" algn="tl">
                    <a:srgbClr val="000000"/>
                  </a:outerShdw>
                </a:effectLst>
                <a:latin typeface="Georgia" pitchFamily="18" charset="0"/>
                <a:cs typeface="+mn-cs"/>
              </a:rPr>
              <a:t>N</a:t>
            </a:r>
            <a:r>
              <a:rPr lang="en-US" sz="3600" dirty="0" smtClean="0">
                <a:solidFill>
                  <a:srgbClr val="F5E9E9"/>
                </a:solidFill>
                <a:effectLst>
                  <a:outerShdw blurRad="38100" dist="38100" dir="2700000" algn="tl">
                    <a:srgbClr val="000000"/>
                  </a:outerShdw>
                </a:effectLst>
                <a:latin typeface="Georgia" pitchFamily="18" charset="0"/>
                <a:cs typeface="+mn-cs"/>
              </a:rPr>
              <a:t>ovae</a:t>
            </a:r>
            <a:endParaRPr lang="en-US" sz="3600" dirty="0">
              <a:solidFill>
                <a:srgbClr val="F5E9E9"/>
              </a:solidFill>
              <a:effectLst>
                <a:outerShdw blurRad="38100" dist="38100" dir="2700000" algn="tl">
                  <a:srgbClr val="000000"/>
                </a:outerShdw>
              </a:effectLst>
              <a:latin typeface="Georgia" pitchFamily="18" charset="0"/>
              <a:cs typeface="+mn-cs"/>
            </a:endParaRPr>
          </a:p>
        </p:txBody>
      </p:sp>
    </p:spTree>
    <p:extLst>
      <p:ext uri="{BB962C8B-B14F-4D97-AF65-F5344CB8AC3E}">
        <p14:creationId xmlns:p14="http://schemas.microsoft.com/office/powerpoint/2010/main" val="2345429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p>
            <a:pPr algn="ctr" eaLnBrk="0" hangingPunct="0">
              <a:defRPr/>
            </a:pPr>
            <a:r>
              <a:rPr lang="en-US" sz="5400" dirty="0" smtClean="0">
                <a:solidFill>
                  <a:srgbClr val="F5E9E9"/>
                </a:solidFill>
                <a:effectLst>
                  <a:outerShdw blurRad="38100" dist="38100" dir="2700000" algn="tl">
                    <a:srgbClr val="000000"/>
                  </a:outerShdw>
                </a:effectLst>
                <a:latin typeface="Georgia" pitchFamily="18" charset="0"/>
                <a:cs typeface="+mn-cs"/>
              </a:rPr>
              <a:t>Spectroscopic Parallax</a:t>
            </a:r>
            <a:endParaRPr lang="en-US" sz="5400" dirty="0">
              <a:solidFill>
                <a:srgbClr val="F5E9E9"/>
              </a:solidFill>
              <a:effectLst>
                <a:outerShdw blurRad="38100" dist="38100" dir="2700000" algn="tl">
                  <a:srgbClr val="000000"/>
                </a:outerShdw>
              </a:effectLst>
              <a:latin typeface="Georgia" pitchFamily="18" charset="0"/>
              <a:cs typeface="+mn-cs"/>
            </a:endParaRPr>
          </a:p>
        </p:txBody>
      </p:sp>
      <p:graphicFrame>
        <p:nvGraphicFramePr>
          <p:cNvPr id="5" name="Object 4"/>
          <p:cNvGraphicFramePr>
            <a:graphicFrameLocks noChangeAspect="1"/>
          </p:cNvGraphicFramePr>
          <p:nvPr>
            <p:extLst/>
          </p:nvPr>
        </p:nvGraphicFramePr>
        <p:xfrm>
          <a:off x="1066800" y="947057"/>
          <a:ext cx="5508625" cy="5749601"/>
        </p:xfrm>
        <a:graphic>
          <a:graphicData uri="http://schemas.openxmlformats.org/presentationml/2006/ole">
            <mc:AlternateContent xmlns:mc="http://schemas.openxmlformats.org/markup-compatibility/2006">
              <mc:Choice xmlns:v="urn:schemas-microsoft-com:vml" Requires="v">
                <p:oleObj spid="_x0000_s67588" name="Image" r:id="rId4" imgW="6374603" imgH="6653968" progId="">
                  <p:embed/>
                </p:oleObj>
              </mc:Choice>
              <mc:Fallback>
                <p:oleObj name="Image" r:id="rId4" imgW="6374603" imgH="665396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947057"/>
                        <a:ext cx="5508625" cy="5749601"/>
                      </a:xfrm>
                      <a:prstGeom prst="rect">
                        <a:avLst/>
                      </a:prstGeom>
                      <a:noFill/>
                      <a:ln>
                        <a:noFill/>
                      </a:ln>
                      <a:effectLst/>
                    </p:spPr>
                  </p:pic>
                </p:oleObj>
              </mc:Fallback>
            </mc:AlternateContent>
          </a:graphicData>
        </a:graphic>
      </p:graphicFrame>
      <p:sp>
        <p:nvSpPr>
          <p:cNvPr id="4" name="Text Box 4"/>
          <p:cNvSpPr txBox="1">
            <a:spLocks noChangeArrowheads="1"/>
          </p:cNvSpPr>
          <p:nvPr/>
        </p:nvSpPr>
        <p:spPr bwMode="auto">
          <a:xfrm>
            <a:off x="6705600" y="1459755"/>
            <a:ext cx="2209800" cy="2308324"/>
          </a:xfrm>
          <a:prstGeom prst="rect">
            <a:avLst/>
          </a:prstGeom>
          <a:solidFill>
            <a:schemeClr val="bg2">
              <a:alpha val="41000"/>
            </a:schemeClr>
          </a:solidFill>
          <a:ln w="9525">
            <a:noFill/>
            <a:miter lim="800000"/>
            <a:headEnd/>
            <a:tailEnd/>
          </a:ln>
          <a:effectLst/>
        </p:spPr>
        <p:txBody>
          <a:bodyPr wrap="square">
            <a:spAutoFit/>
          </a:bodyPr>
          <a:lstStyle/>
          <a:p>
            <a:pPr algn="ctr" eaLnBrk="0" hangingPunct="0">
              <a:defRPr/>
            </a:pPr>
            <a:r>
              <a:rPr lang="en-US" sz="3600" dirty="0" smtClean="0">
                <a:solidFill>
                  <a:srgbClr val="F5E9E9"/>
                </a:solidFill>
                <a:effectLst>
                  <a:outerShdw blurRad="38100" dist="38100" dir="2700000" algn="tl">
                    <a:srgbClr val="000000"/>
                  </a:outerShdw>
                </a:effectLst>
                <a:latin typeface="Georgia" pitchFamily="18" charset="0"/>
                <a:cs typeface="+mn-cs"/>
              </a:rPr>
              <a:t>Recall Lecture </a:t>
            </a:r>
            <a:r>
              <a:rPr lang="en-US" sz="3600" dirty="0" smtClean="0">
                <a:solidFill>
                  <a:srgbClr val="F5E9E9"/>
                </a:solidFill>
                <a:effectLst>
                  <a:outerShdw blurRad="38100" dist="38100" dir="2700000" algn="tl">
                    <a:srgbClr val="000000"/>
                  </a:outerShdw>
                </a:effectLst>
                <a:latin typeface="Georgia" pitchFamily="18" charset="0"/>
                <a:cs typeface="+mn-cs"/>
              </a:rPr>
              <a:t>Tutorial p. </a:t>
            </a:r>
            <a:r>
              <a:rPr lang="en-US" sz="3600" dirty="0" smtClean="0">
                <a:solidFill>
                  <a:srgbClr val="F5E9E9"/>
                </a:solidFill>
                <a:effectLst>
                  <a:outerShdw blurRad="38100" dist="38100" dir="2700000" algn="tl">
                    <a:srgbClr val="000000"/>
                  </a:outerShdw>
                </a:effectLst>
                <a:latin typeface="Georgia" pitchFamily="18" charset="0"/>
                <a:cs typeface="+mn-cs"/>
              </a:rPr>
              <a:t>45</a:t>
            </a:r>
            <a:endParaRPr lang="en-US" sz="3600" dirty="0" smtClean="0">
              <a:solidFill>
                <a:srgbClr val="F5E9E9"/>
              </a:solidFill>
              <a:effectLst>
                <a:outerShdw blurRad="38100" dist="38100" dir="2700000" algn="tl">
                  <a:srgbClr val="000000"/>
                </a:outerShdw>
              </a:effectLst>
              <a:latin typeface="Georgia" pitchFamily="18" charset="0"/>
              <a:cs typeface="+mn-cs"/>
            </a:endParaRPr>
          </a:p>
        </p:txBody>
      </p:sp>
    </p:spTree>
    <p:extLst>
      <p:ext uri="{BB962C8B-B14F-4D97-AF65-F5344CB8AC3E}">
        <p14:creationId xmlns:p14="http://schemas.microsoft.com/office/powerpoint/2010/main" val="3814099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0" y="0"/>
            <a:ext cx="9144000" cy="914400"/>
          </a:xfrm>
          <a:prstGeom prst="rect">
            <a:avLst/>
          </a:prstGeom>
          <a:solidFill>
            <a:schemeClr val="bg2">
              <a:alpha val="41000"/>
            </a:schemeClr>
          </a:solidFill>
          <a:ln w="9525">
            <a:noFill/>
            <a:miter lim="800000"/>
            <a:headEnd/>
            <a:tailEnd/>
          </a:ln>
          <a:effectLst/>
        </p:spPr>
        <p:txBody>
          <a:bodyPr>
            <a:spAutoFit/>
          </a:bodyPr>
          <a:lstStyle/>
          <a:p>
            <a:pPr algn="ctr" eaLnBrk="0" hangingPunct="0">
              <a:defRPr/>
            </a:pPr>
            <a:r>
              <a:rPr lang="en-US" sz="5400">
                <a:solidFill>
                  <a:srgbClr val="F5E9E9"/>
                </a:solidFill>
                <a:effectLst>
                  <a:outerShdw blurRad="38100" dist="38100" dir="2700000" algn="tl">
                    <a:srgbClr val="000000"/>
                  </a:outerShdw>
                </a:effectLst>
                <a:latin typeface="Georgia" pitchFamily="18" charset="0"/>
                <a:cs typeface="+mn-cs"/>
              </a:rPr>
              <a:t>Cepheid Variables</a:t>
            </a:r>
          </a:p>
        </p:txBody>
      </p:sp>
      <p:graphicFrame>
        <p:nvGraphicFramePr>
          <p:cNvPr id="14338" name="Object 3"/>
          <p:cNvGraphicFramePr>
            <a:graphicFrameLocks noChangeAspect="1"/>
          </p:cNvGraphicFramePr>
          <p:nvPr/>
        </p:nvGraphicFramePr>
        <p:xfrm>
          <a:off x="5381625" y="2387600"/>
          <a:ext cx="3305175" cy="4241800"/>
        </p:xfrm>
        <a:graphic>
          <a:graphicData uri="http://schemas.openxmlformats.org/presentationml/2006/ole">
            <mc:AlternateContent xmlns:mc="http://schemas.openxmlformats.org/markup-compatibility/2006">
              <mc:Choice xmlns:v="urn:schemas-microsoft-com:vml" Requires="v">
                <p:oleObj spid="_x0000_s68612" name="Image" r:id="rId4" imgW="3720635" imgH="4774603" progId="">
                  <p:embed/>
                </p:oleObj>
              </mc:Choice>
              <mc:Fallback>
                <p:oleObj name="Image" r:id="rId4" imgW="3720635" imgH="477460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1625" y="2387600"/>
                        <a:ext cx="3305175" cy="424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6" name="Text Box 4"/>
          <p:cNvSpPr txBox="1">
            <a:spLocks noChangeArrowheads="1"/>
          </p:cNvSpPr>
          <p:nvPr/>
        </p:nvSpPr>
        <p:spPr bwMode="auto">
          <a:xfrm>
            <a:off x="914400" y="1066800"/>
            <a:ext cx="7315200" cy="1190625"/>
          </a:xfrm>
          <a:prstGeom prst="rect">
            <a:avLst/>
          </a:prstGeom>
          <a:solidFill>
            <a:schemeClr val="bg2">
              <a:alpha val="41000"/>
            </a:schemeClr>
          </a:solidFill>
          <a:ln w="9525">
            <a:noFill/>
            <a:miter lim="800000"/>
            <a:headEnd/>
            <a:tailEnd/>
          </a:ln>
          <a:effectLst/>
        </p:spPr>
        <p:txBody>
          <a:bodyPr>
            <a:spAutoFit/>
          </a:bodyPr>
          <a:lstStyle/>
          <a:p>
            <a:pPr algn="ctr" eaLnBrk="0" hangingPunct="0">
              <a:defRPr/>
            </a:pPr>
            <a:r>
              <a:rPr lang="en-US" sz="3600">
                <a:solidFill>
                  <a:srgbClr val="F5E9E9"/>
                </a:solidFill>
                <a:effectLst>
                  <a:outerShdw blurRad="38100" dist="38100" dir="2700000" algn="tl">
                    <a:srgbClr val="000000"/>
                  </a:outerShdw>
                </a:effectLst>
                <a:latin typeface="Georgia" pitchFamily="18" charset="0"/>
                <a:cs typeface="+mn-cs"/>
              </a:rPr>
              <a:t>Cepheids have a luminosity-period relationship</a:t>
            </a:r>
          </a:p>
        </p:txBody>
      </p:sp>
      <p:pic>
        <p:nvPicPr>
          <p:cNvPr id="14341" name="Picture 5" descr="The image “http://www.ast.cam.ac.uk/~mjp/p8d2.gif” cannot be displayed, because it contains erro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819400"/>
            <a:ext cx="3686175"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1873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Text Box 2"/>
          <p:cNvSpPr txBox="1">
            <a:spLocks noChangeArrowheads="1"/>
          </p:cNvSpPr>
          <p:nvPr/>
        </p:nvSpPr>
        <p:spPr bwMode="auto">
          <a:xfrm>
            <a:off x="0" y="0"/>
            <a:ext cx="9144000" cy="914400"/>
          </a:xfrm>
          <a:prstGeom prst="rect">
            <a:avLst/>
          </a:prstGeom>
          <a:solidFill>
            <a:schemeClr val="bg2">
              <a:alpha val="41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5400">
                <a:solidFill>
                  <a:srgbClr val="F5E9E9"/>
                </a:solidFill>
                <a:effectLst>
                  <a:outerShdw blurRad="38100" dist="38100" dir="2700000" algn="tl">
                    <a:srgbClr val="000000"/>
                  </a:outerShdw>
                </a:effectLst>
                <a:latin typeface="Georgia" pitchFamily="18" charset="0"/>
              </a:rPr>
              <a:t>The Distance Ladder</a:t>
            </a:r>
          </a:p>
        </p:txBody>
      </p:sp>
      <p:sp>
        <p:nvSpPr>
          <p:cNvPr id="464899" name="Text Box 3"/>
          <p:cNvSpPr txBox="1">
            <a:spLocks noChangeArrowheads="1"/>
          </p:cNvSpPr>
          <p:nvPr/>
        </p:nvSpPr>
        <p:spPr bwMode="auto">
          <a:xfrm>
            <a:off x="1257300" y="1066800"/>
            <a:ext cx="6629400" cy="1190625"/>
          </a:xfrm>
          <a:prstGeom prst="rect">
            <a:avLst/>
          </a:prstGeom>
          <a:solidFill>
            <a:schemeClr val="bg2">
              <a:alpha val="41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3600" dirty="0">
                <a:solidFill>
                  <a:srgbClr val="F5E9E9"/>
                </a:solidFill>
                <a:effectLst>
                  <a:outerShdw blurRad="38100" dist="38100" dir="2700000" algn="tl">
                    <a:srgbClr val="000000"/>
                  </a:outerShdw>
                </a:effectLst>
                <a:latin typeface="Georgia" pitchFamily="18" charset="0"/>
              </a:rPr>
              <a:t>Each ‘rung’ on the ladder depends on the previous rung</a:t>
            </a:r>
          </a:p>
        </p:txBody>
      </p:sp>
      <p:pic>
        <p:nvPicPr>
          <p:cNvPr id="29700" name="Picture 6" descr="f1919"/>
          <p:cNvPicPr>
            <a:picLocks noChangeAspect="1" noChangeArrowheads="1"/>
          </p:cNvPicPr>
          <p:nvPr/>
        </p:nvPicPr>
        <p:blipFill>
          <a:blip r:embed="rId3">
            <a:extLst>
              <a:ext uri="{28A0092B-C50C-407E-A947-70E740481C1C}">
                <a14:useLocalDpi xmlns:a14="http://schemas.microsoft.com/office/drawing/2010/main" val="0"/>
              </a:ext>
            </a:extLst>
          </a:blip>
          <a:srcRect b="7042"/>
          <a:stretch>
            <a:fillRect/>
          </a:stretch>
        </p:blipFill>
        <p:spPr bwMode="auto">
          <a:xfrm>
            <a:off x="304800" y="2257424"/>
            <a:ext cx="8452730"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3199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Text Box 2"/>
          <p:cNvSpPr txBox="1">
            <a:spLocks noChangeArrowheads="1"/>
          </p:cNvSpPr>
          <p:nvPr/>
        </p:nvSpPr>
        <p:spPr bwMode="auto">
          <a:xfrm>
            <a:off x="304800" y="1295400"/>
            <a:ext cx="8534400" cy="5016500"/>
          </a:xfrm>
          <a:prstGeom prst="rect">
            <a:avLst/>
          </a:prstGeom>
          <a:solidFill>
            <a:schemeClr val="bg2">
              <a:alpha val="41000"/>
            </a:schemeClr>
          </a:solidFill>
          <a:ln w="9525">
            <a:noFill/>
            <a:miter lim="800000"/>
            <a:headEnd/>
            <a:tailEnd/>
          </a:ln>
          <a:effectLst/>
        </p:spPr>
        <p:txBody>
          <a:bodyPr>
            <a:spAutoFit/>
          </a:bodyPr>
          <a:lstStyle/>
          <a:p>
            <a:pPr algn="l">
              <a:tabLst>
                <a:tab pos="457200" algn="l"/>
              </a:tabLst>
              <a:defRPr/>
            </a:pPr>
            <a:r>
              <a:rPr lang="en-US" sz="3200" dirty="0">
                <a:solidFill>
                  <a:srgbClr val="F5E9E9"/>
                </a:solidFill>
                <a:effectLst>
                  <a:outerShdw blurRad="38100" dist="38100" dir="2700000" algn="tl">
                    <a:srgbClr val="000000"/>
                  </a:outerShdw>
                </a:effectLst>
                <a:latin typeface="Georgia" pitchFamily="18" charset="0"/>
              </a:rPr>
              <a:t>If the real speed of light was slightly faster than we think</a:t>
            </a:r>
          </a:p>
          <a:p>
            <a:pPr algn="l">
              <a:tabLst>
                <a:tab pos="457200" algn="l"/>
              </a:tabLst>
              <a:defRPr/>
            </a:pPr>
            <a:endParaRPr lang="en-US" sz="3200" dirty="0">
              <a:solidFill>
                <a:srgbClr val="F5E9E9"/>
              </a:solidFill>
              <a:effectLst>
                <a:outerShdw blurRad="38100" dist="38100" dir="2700000" algn="tl">
                  <a:srgbClr val="000000"/>
                </a:outerShdw>
              </a:effectLst>
              <a:latin typeface="Georgia" pitchFamily="18" charset="0"/>
            </a:endParaRPr>
          </a:p>
          <a:p>
            <a:pPr marL="968375" indent="-968375" algn="l">
              <a:tabLst>
                <a:tab pos="457200" algn="l"/>
              </a:tabLst>
              <a:defRPr/>
            </a:pPr>
            <a:r>
              <a:rPr lang="en-US" sz="3200" dirty="0">
                <a:solidFill>
                  <a:srgbClr val="F5E9E9"/>
                </a:solidFill>
                <a:effectLst>
                  <a:outerShdw blurRad="38100" dist="38100" dir="2700000" algn="tl">
                    <a:srgbClr val="000000"/>
                  </a:outerShdw>
                </a:effectLst>
                <a:latin typeface="Georgia" pitchFamily="18" charset="0"/>
              </a:rPr>
              <a:t>	</a:t>
            </a:r>
            <a:r>
              <a:rPr lang="en-US" sz="3200" dirty="0">
                <a:solidFill>
                  <a:srgbClr val="00B050"/>
                </a:solidFill>
                <a:effectLst>
                  <a:outerShdw blurRad="38100" dist="38100" dir="2700000" algn="tl">
                    <a:srgbClr val="000000"/>
                  </a:outerShdw>
                </a:effectLst>
                <a:latin typeface="Georgia" pitchFamily="18" charset="0"/>
              </a:rPr>
              <a:t>A)</a:t>
            </a:r>
            <a:r>
              <a:rPr lang="en-US" sz="3200" dirty="0">
                <a:solidFill>
                  <a:srgbClr val="F5E9E9"/>
                </a:solidFill>
                <a:effectLst>
                  <a:outerShdw blurRad="38100" dist="38100" dir="2700000" algn="tl">
                    <a:srgbClr val="000000"/>
                  </a:outerShdw>
                </a:effectLst>
                <a:latin typeface="Georgia" pitchFamily="18" charset="0"/>
              </a:rPr>
              <a:t> our distances derived from Cepheids would be too small.</a:t>
            </a:r>
            <a:endParaRPr lang="en-US" sz="3200" dirty="0">
              <a:latin typeface="Georgia" pitchFamily="18" charset="0"/>
            </a:endParaRPr>
          </a:p>
          <a:p>
            <a:pPr marL="968375" indent="-968375" algn="l">
              <a:tabLst>
                <a:tab pos="457200" algn="l"/>
              </a:tabLst>
              <a:defRPr/>
            </a:pPr>
            <a:r>
              <a:rPr lang="en-US" sz="3200" dirty="0">
                <a:solidFill>
                  <a:srgbClr val="F5E9E9"/>
                </a:solidFill>
                <a:effectLst>
                  <a:outerShdw blurRad="38100" dist="38100" dir="2700000" algn="tl">
                    <a:srgbClr val="000000"/>
                  </a:outerShdw>
                </a:effectLst>
                <a:latin typeface="Georgia" pitchFamily="18" charset="0"/>
              </a:rPr>
              <a:t>	</a:t>
            </a:r>
            <a:r>
              <a:rPr lang="en-US" sz="3200" dirty="0">
                <a:solidFill>
                  <a:srgbClr val="FF0000"/>
                </a:solidFill>
                <a:effectLst>
                  <a:outerShdw blurRad="38100" dist="38100" dir="2700000" algn="tl">
                    <a:srgbClr val="000000"/>
                  </a:outerShdw>
                </a:effectLst>
                <a:latin typeface="Georgia" pitchFamily="18" charset="0"/>
              </a:rPr>
              <a:t>B)</a:t>
            </a:r>
            <a:r>
              <a:rPr lang="en-US" sz="3200" dirty="0">
                <a:solidFill>
                  <a:srgbClr val="F5E9E9"/>
                </a:solidFill>
                <a:effectLst>
                  <a:outerShdw blurRad="38100" dist="38100" dir="2700000" algn="tl">
                    <a:srgbClr val="000000"/>
                  </a:outerShdw>
                </a:effectLst>
                <a:latin typeface="Georgia" pitchFamily="18" charset="0"/>
              </a:rPr>
              <a:t> our distances derived from Cepheids would be too large.</a:t>
            </a:r>
            <a:endParaRPr lang="en-US" sz="3200" dirty="0">
              <a:latin typeface="Georgia" pitchFamily="18" charset="0"/>
            </a:endParaRPr>
          </a:p>
          <a:p>
            <a:pPr marL="955675" lvl="1" indent="-498475" algn="l">
              <a:tabLst>
                <a:tab pos="457200" algn="l"/>
              </a:tabLst>
              <a:defRPr/>
            </a:pPr>
            <a:r>
              <a:rPr lang="en-US" sz="3200" dirty="0">
                <a:solidFill>
                  <a:srgbClr val="0202F0"/>
                </a:solidFill>
                <a:effectLst>
                  <a:outerShdw blurRad="38100" dist="38100" dir="2700000" algn="tl">
                    <a:srgbClr val="000000"/>
                  </a:outerShdw>
                </a:effectLst>
                <a:latin typeface="Georgia" pitchFamily="18" charset="0"/>
              </a:rPr>
              <a:t>C)</a:t>
            </a:r>
            <a:r>
              <a:rPr lang="en-US" sz="3200" dirty="0">
                <a:solidFill>
                  <a:srgbClr val="F5E9E9"/>
                </a:solidFill>
                <a:effectLst>
                  <a:outerShdw blurRad="38100" dist="38100" dir="2700000" algn="tl">
                    <a:srgbClr val="000000"/>
                  </a:outerShdw>
                </a:effectLst>
                <a:latin typeface="Georgia" pitchFamily="18" charset="0"/>
              </a:rPr>
              <a:t> only our Earth-Venus distance would be </a:t>
            </a:r>
            <a:r>
              <a:rPr lang="en-US" sz="3200" dirty="0" smtClean="0">
                <a:solidFill>
                  <a:srgbClr val="F5E9E9"/>
                </a:solidFill>
                <a:effectLst>
                  <a:outerShdw blurRad="38100" dist="38100" dir="2700000" algn="tl">
                    <a:srgbClr val="000000"/>
                  </a:outerShdw>
                </a:effectLst>
                <a:latin typeface="Georgia" pitchFamily="18" charset="0"/>
              </a:rPr>
              <a:t>affected</a:t>
            </a:r>
            <a:r>
              <a:rPr lang="en-US" sz="3200" dirty="0">
                <a:solidFill>
                  <a:srgbClr val="F5E9E9"/>
                </a:solidFill>
                <a:effectLst>
                  <a:outerShdw blurRad="38100" dist="38100" dir="2700000" algn="tl">
                    <a:srgbClr val="000000"/>
                  </a:outerShdw>
                </a:effectLst>
                <a:latin typeface="Georgia" pitchFamily="18" charset="0"/>
              </a:rPr>
              <a:t>.</a:t>
            </a:r>
          </a:p>
          <a:p>
            <a:pPr marL="968375" lvl="1" indent="-511175" algn="l">
              <a:tabLst>
                <a:tab pos="457200" algn="l"/>
              </a:tabLst>
              <a:defRPr/>
            </a:pPr>
            <a:r>
              <a:rPr lang="en-US" sz="3200" dirty="0">
                <a:solidFill>
                  <a:srgbClr val="FFFF00"/>
                </a:solidFill>
                <a:effectLst>
                  <a:outerShdw blurRad="38100" dist="38100" dir="2700000" algn="tl">
                    <a:srgbClr val="000000"/>
                  </a:outerShdw>
                </a:effectLst>
                <a:latin typeface="Georgia" pitchFamily="18" charset="0"/>
              </a:rPr>
              <a:t>D)</a:t>
            </a:r>
            <a:r>
              <a:rPr lang="en-US" sz="3200" dirty="0">
                <a:solidFill>
                  <a:srgbClr val="F5E9E9"/>
                </a:solidFill>
                <a:effectLst>
                  <a:outerShdw blurRad="38100" dist="38100" dir="2700000" algn="tl">
                    <a:srgbClr val="000000"/>
                  </a:outerShdw>
                </a:effectLst>
                <a:latin typeface="Georgia" pitchFamily="18" charset="0"/>
              </a:rPr>
              <a:t> No distances would be </a:t>
            </a:r>
            <a:r>
              <a:rPr lang="en-US" sz="3200" dirty="0" smtClean="0">
                <a:solidFill>
                  <a:srgbClr val="F5E9E9"/>
                </a:solidFill>
                <a:effectLst>
                  <a:outerShdw blurRad="38100" dist="38100" dir="2700000" algn="tl">
                    <a:srgbClr val="000000"/>
                  </a:outerShdw>
                </a:effectLst>
                <a:latin typeface="Georgia" pitchFamily="18" charset="0"/>
              </a:rPr>
              <a:t>affected</a:t>
            </a:r>
            <a:r>
              <a:rPr lang="en-US" sz="3200" dirty="0">
                <a:solidFill>
                  <a:srgbClr val="F5E9E9"/>
                </a:solidFill>
                <a:effectLst>
                  <a:outerShdw blurRad="38100" dist="38100" dir="2700000" algn="tl">
                    <a:srgbClr val="000000"/>
                  </a:outerShdw>
                </a:effectLst>
                <a:latin typeface="Georgia" pitchFamily="18" charset="0"/>
              </a:rPr>
              <a:t>.</a:t>
            </a:r>
          </a:p>
        </p:txBody>
      </p:sp>
      <p:sp>
        <p:nvSpPr>
          <p:cNvPr id="3" name="Text Box 2"/>
          <p:cNvSpPr txBox="1">
            <a:spLocks noChangeArrowheads="1"/>
          </p:cNvSpPr>
          <p:nvPr/>
        </p:nvSpPr>
        <p:spPr bwMode="auto">
          <a:xfrm>
            <a:off x="0" y="0"/>
            <a:ext cx="9144000" cy="914400"/>
          </a:xfrm>
          <a:prstGeom prst="rect">
            <a:avLst/>
          </a:prstGeom>
          <a:solidFill>
            <a:schemeClr val="bg2">
              <a:alpha val="41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5400">
                <a:solidFill>
                  <a:srgbClr val="F5E9E9"/>
                </a:solidFill>
                <a:effectLst>
                  <a:outerShdw blurRad="38100" dist="38100" dir="2700000" algn="tl">
                    <a:srgbClr val="000000"/>
                  </a:outerShdw>
                </a:effectLst>
                <a:latin typeface="Georgia" pitchFamily="18" charset="0"/>
              </a:rPr>
              <a:t>The Distance Ladder</a:t>
            </a:r>
          </a:p>
        </p:txBody>
      </p:sp>
    </p:spTree>
    <p:extLst>
      <p:ext uri="{BB962C8B-B14F-4D97-AF65-F5344CB8AC3E}">
        <p14:creationId xmlns:p14="http://schemas.microsoft.com/office/powerpoint/2010/main" val="1274058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5E9E9"/>
      </a:hlink>
      <a:folHlink>
        <a:srgbClr val="F5E9E9"/>
      </a:folHlink>
    </a:clrScheme>
    <a:fontScheme name="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EmbossedBlackWide"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EmbossedBlackWide"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8F8F8"/>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8F8F8"/>
        </a:hlink>
        <a:folHlink>
          <a:srgbClr val="F8E2E2"/>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5E9E9"/>
        </a:hlink>
        <a:folHlink>
          <a:srgbClr val="F5E9E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11770</TotalTime>
  <Words>1488</Words>
  <Application>Microsoft Office PowerPoint</Application>
  <PresentationFormat>On-screen Show (4:3)</PresentationFormat>
  <Paragraphs>207</Paragraphs>
  <Slides>25</Slides>
  <Notes>25</Notes>
  <HiddenSlides>3</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5" baseType="lpstr">
      <vt:lpstr>ＭＳ Ｐゴシック</vt:lpstr>
      <vt:lpstr>Times</vt:lpstr>
      <vt:lpstr>EmbossedBlackWide</vt:lpstr>
      <vt:lpstr>Times New Roman</vt:lpstr>
      <vt:lpstr>Georgia</vt:lpstr>
      <vt:lpstr>Arial</vt:lpstr>
      <vt:lpstr>Garamond</vt:lpstr>
      <vt:lpstr>Symbol</vt:lpstr>
      <vt:lpstr>Default Design</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we measure the distances to galaxies?</vt:lpstr>
      <vt:lpstr>PowerPoint Presentation</vt:lpstr>
      <vt:lpstr>PowerPoint Presentation</vt:lpstr>
      <vt:lpstr>How do we measure the distances to galaxies?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Kisha</dc:creator>
  <cp:lastModifiedBy>Delain, Kisha M.</cp:lastModifiedBy>
  <cp:revision>251</cp:revision>
  <cp:lastPrinted>1601-01-01T00:00:00Z</cp:lastPrinted>
  <dcterms:created xsi:type="dcterms:W3CDTF">1601-01-01T00:00:00Z</dcterms:created>
  <dcterms:modified xsi:type="dcterms:W3CDTF">2016-08-16T01:27:45Z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