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400" r:id="rId2"/>
    <p:sldId id="401" r:id="rId3"/>
    <p:sldId id="402" r:id="rId4"/>
    <p:sldId id="403" r:id="rId5"/>
    <p:sldId id="404" r:id="rId6"/>
    <p:sldId id="405" r:id="rId7"/>
    <p:sldId id="406" r:id="rId8"/>
    <p:sldId id="407" r:id="rId9"/>
    <p:sldId id="408" r:id="rId10"/>
    <p:sldId id="356" r:id="rId11"/>
    <p:sldId id="379" r:id="rId12"/>
    <p:sldId id="377" r:id="rId13"/>
    <p:sldId id="409" r:id="rId14"/>
    <p:sldId id="380" r:id="rId15"/>
    <p:sldId id="358" r:id="rId16"/>
    <p:sldId id="382" r:id="rId17"/>
    <p:sldId id="411" r:id="rId18"/>
    <p:sldId id="410" r:id="rId19"/>
    <p:sldId id="359" r:id="rId20"/>
    <p:sldId id="383" r:id="rId21"/>
    <p:sldId id="361" r:id="rId22"/>
    <p:sldId id="386" r:id="rId23"/>
    <p:sldId id="415" r:id="rId24"/>
    <p:sldId id="416" r:id="rId25"/>
    <p:sldId id="417" r:id="rId26"/>
    <p:sldId id="418" r:id="rId27"/>
    <p:sldId id="419" r:id="rId28"/>
    <p:sldId id="384" r:id="rId29"/>
    <p:sldId id="389" r:id="rId30"/>
    <p:sldId id="390" r:id="rId31"/>
    <p:sldId id="392" r:id="rId32"/>
    <p:sldId id="421" r:id="rId33"/>
    <p:sldId id="422" r:id="rId34"/>
    <p:sldId id="397" r:id="rId35"/>
    <p:sldId id="387" r:id="rId36"/>
    <p:sldId id="420" r:id="rId37"/>
    <p:sldId id="364" r:id="rId38"/>
    <p:sldId id="393" r:id="rId39"/>
    <p:sldId id="367" r:id="rId40"/>
    <p:sldId id="365" r:id="rId41"/>
    <p:sldId id="366" r:id="rId42"/>
    <p:sldId id="395" r:id="rId43"/>
    <p:sldId id="394" r:id="rId44"/>
    <p:sldId id="368" r:id="rId45"/>
    <p:sldId id="396" r:id="rId46"/>
  </p:sldIdLst>
  <p:sldSz cx="9144000" cy="6858000" type="screen4x3"/>
  <p:notesSz cx="7315200" cy="9601200"/>
  <p:defaultTextStyle>
    <a:defPPr>
      <a:defRPr lang="en-US"/>
    </a:defPPr>
    <a:lvl1pPr algn="ctr" rtl="0" eaLnBrk="0" fontAlgn="base" hangingPunct="0">
      <a:spcBef>
        <a:spcPct val="0"/>
      </a:spcBef>
      <a:spcAft>
        <a:spcPct val="0"/>
      </a:spcAft>
      <a:defRPr sz="3200" kern="1200">
        <a:solidFill>
          <a:schemeClr val="tx1"/>
        </a:solidFill>
        <a:latin typeface="EmbossedBlackWide" panose="020B0604020202020204"/>
        <a:ea typeface="ＭＳ Ｐゴシック" panose="020B0600070205080204" pitchFamily="34" charset="-128"/>
        <a:cs typeface="+mn-cs"/>
      </a:defRPr>
    </a:lvl1pPr>
    <a:lvl2pPr marL="457200" algn="ctr" rtl="0" eaLnBrk="0" fontAlgn="base" hangingPunct="0">
      <a:spcBef>
        <a:spcPct val="0"/>
      </a:spcBef>
      <a:spcAft>
        <a:spcPct val="0"/>
      </a:spcAft>
      <a:defRPr sz="3200" kern="1200">
        <a:solidFill>
          <a:schemeClr val="tx1"/>
        </a:solidFill>
        <a:latin typeface="EmbossedBlackWide" panose="020B0604020202020204"/>
        <a:ea typeface="ＭＳ Ｐゴシック" panose="020B0600070205080204" pitchFamily="34" charset="-128"/>
        <a:cs typeface="+mn-cs"/>
      </a:defRPr>
    </a:lvl2pPr>
    <a:lvl3pPr marL="914400" algn="ctr" rtl="0" eaLnBrk="0" fontAlgn="base" hangingPunct="0">
      <a:spcBef>
        <a:spcPct val="0"/>
      </a:spcBef>
      <a:spcAft>
        <a:spcPct val="0"/>
      </a:spcAft>
      <a:defRPr sz="3200" kern="1200">
        <a:solidFill>
          <a:schemeClr val="tx1"/>
        </a:solidFill>
        <a:latin typeface="EmbossedBlackWide" panose="020B0604020202020204"/>
        <a:ea typeface="ＭＳ Ｐゴシック" panose="020B0600070205080204" pitchFamily="34" charset="-128"/>
        <a:cs typeface="+mn-cs"/>
      </a:defRPr>
    </a:lvl3pPr>
    <a:lvl4pPr marL="1371600" algn="ctr" rtl="0" eaLnBrk="0" fontAlgn="base" hangingPunct="0">
      <a:spcBef>
        <a:spcPct val="0"/>
      </a:spcBef>
      <a:spcAft>
        <a:spcPct val="0"/>
      </a:spcAft>
      <a:defRPr sz="3200" kern="1200">
        <a:solidFill>
          <a:schemeClr val="tx1"/>
        </a:solidFill>
        <a:latin typeface="EmbossedBlackWide" panose="020B0604020202020204"/>
        <a:ea typeface="ＭＳ Ｐゴシック" panose="020B0600070205080204" pitchFamily="34" charset="-128"/>
        <a:cs typeface="+mn-cs"/>
      </a:defRPr>
    </a:lvl4pPr>
    <a:lvl5pPr marL="1828800" algn="ctr" rtl="0" eaLnBrk="0" fontAlgn="base" hangingPunct="0">
      <a:spcBef>
        <a:spcPct val="0"/>
      </a:spcBef>
      <a:spcAft>
        <a:spcPct val="0"/>
      </a:spcAft>
      <a:defRPr sz="3200" kern="1200">
        <a:solidFill>
          <a:schemeClr val="tx1"/>
        </a:solidFill>
        <a:latin typeface="EmbossedBlackWide" panose="020B0604020202020204"/>
        <a:ea typeface="ＭＳ Ｐゴシック" panose="020B0600070205080204" pitchFamily="34" charset="-128"/>
        <a:cs typeface="+mn-cs"/>
      </a:defRPr>
    </a:lvl5pPr>
    <a:lvl6pPr marL="2286000" algn="l" defTabSz="914400" rtl="0" eaLnBrk="1" latinLnBrk="0" hangingPunct="1">
      <a:defRPr sz="3200" kern="1200">
        <a:solidFill>
          <a:schemeClr val="tx1"/>
        </a:solidFill>
        <a:latin typeface="EmbossedBlackWide" panose="020B0604020202020204"/>
        <a:ea typeface="ＭＳ Ｐゴシック" panose="020B0600070205080204" pitchFamily="34" charset="-128"/>
        <a:cs typeface="+mn-cs"/>
      </a:defRPr>
    </a:lvl6pPr>
    <a:lvl7pPr marL="2743200" algn="l" defTabSz="914400" rtl="0" eaLnBrk="1" latinLnBrk="0" hangingPunct="1">
      <a:defRPr sz="3200" kern="1200">
        <a:solidFill>
          <a:schemeClr val="tx1"/>
        </a:solidFill>
        <a:latin typeface="EmbossedBlackWide" panose="020B0604020202020204"/>
        <a:ea typeface="ＭＳ Ｐゴシック" panose="020B0600070205080204" pitchFamily="34" charset="-128"/>
        <a:cs typeface="+mn-cs"/>
      </a:defRPr>
    </a:lvl7pPr>
    <a:lvl8pPr marL="3200400" algn="l" defTabSz="914400" rtl="0" eaLnBrk="1" latinLnBrk="0" hangingPunct="1">
      <a:defRPr sz="3200" kern="1200">
        <a:solidFill>
          <a:schemeClr val="tx1"/>
        </a:solidFill>
        <a:latin typeface="EmbossedBlackWide" panose="020B0604020202020204"/>
        <a:ea typeface="ＭＳ Ｐゴシック" panose="020B0600070205080204" pitchFamily="34" charset="-128"/>
        <a:cs typeface="+mn-cs"/>
      </a:defRPr>
    </a:lvl8pPr>
    <a:lvl9pPr marL="3657600" algn="l" defTabSz="914400" rtl="0" eaLnBrk="1" latinLnBrk="0" hangingPunct="1">
      <a:defRPr sz="3200" kern="1200">
        <a:solidFill>
          <a:schemeClr val="tx1"/>
        </a:solidFill>
        <a:latin typeface="EmbossedBlackWide" panose="020B0604020202020204"/>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00E6"/>
    <a:srgbClr val="EDE3EF"/>
    <a:srgbClr val="F5E9E9"/>
    <a:srgbClr val="EFDBDB"/>
    <a:srgbClr val="E6C6C6"/>
    <a:srgbClr val="EDD7D7"/>
    <a:srgbClr val="F0C0C0"/>
    <a:srgbClr val="F4D0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698" autoAdjust="0"/>
  </p:normalViewPr>
  <p:slideViewPr>
    <p:cSldViewPr>
      <p:cViewPr varScale="1">
        <p:scale>
          <a:sx n="58" d="100"/>
          <a:sy n="58" d="100"/>
        </p:scale>
        <p:origin x="233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eaLnBrk="1" hangingPunct="1">
              <a:defRPr sz="1300">
                <a:latin typeface="Arial" panose="020B0604020202020204" pitchFamily="34" charset="0"/>
              </a:defRPr>
            </a:lvl1pPr>
          </a:lstStyle>
          <a:p>
            <a:endParaRPr lang="en-US"/>
          </a:p>
        </p:txBody>
      </p:sp>
      <p:sp>
        <p:nvSpPr>
          <p:cNvPr id="3993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Arial" panose="020B0604020202020204" pitchFamily="34" charset="0"/>
              </a:defRPr>
            </a:lvl1pPr>
          </a:lstStyle>
          <a:p>
            <a:endParaRPr lang="en-US"/>
          </a:p>
        </p:txBody>
      </p:sp>
      <p:sp>
        <p:nvSpPr>
          <p:cNvPr id="143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1" hangingPunct="1">
              <a:defRPr sz="1300">
                <a:latin typeface="Arial" panose="020B0604020202020204" pitchFamily="34" charset="0"/>
              </a:defRPr>
            </a:lvl1pPr>
          </a:lstStyle>
          <a:p>
            <a:endParaRPr lang="en-US"/>
          </a:p>
        </p:txBody>
      </p:sp>
      <p:sp>
        <p:nvSpPr>
          <p:cNvPr id="3994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a:latin typeface="Arial" panose="020B0604020202020204" pitchFamily="34" charset="0"/>
              </a:defRPr>
            </a:lvl1pPr>
          </a:lstStyle>
          <a:p>
            <a:fld id="{5A4DEDEE-2CDC-4764-B58F-8F8CC3619708}" type="slidenum">
              <a:rPr lang="en-US"/>
              <a:pPr/>
              <a:t>‹#›</a:t>
            </a:fld>
            <a:endParaRPr lang="en-US"/>
          </a:p>
        </p:txBody>
      </p:sp>
    </p:spTree>
    <p:extLst>
      <p:ext uri="{BB962C8B-B14F-4D97-AF65-F5344CB8AC3E}">
        <p14:creationId xmlns:p14="http://schemas.microsoft.com/office/powerpoint/2010/main" val="16010522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980642BE-F217-4CD8-8E37-2095A9C3FB39}" type="slidenum">
              <a:rPr lang="en-US" sz="1300">
                <a:latin typeface="Arial" panose="020B0604020202020204" pitchFamily="34" charset="0"/>
              </a:rPr>
              <a:pPr/>
              <a:t>1</a:t>
            </a:fld>
            <a:endParaRPr lang="en-US" sz="1300">
              <a:latin typeface="Arial" panose="020B0604020202020204" pitchFamily="34" charset="0"/>
            </a:endParaRPr>
          </a:p>
        </p:txBody>
      </p:sp>
      <p:sp>
        <p:nvSpPr>
          <p:cNvPr id="92163" name="Rectangle 2"/>
          <p:cNvSpPr>
            <a:spLocks noGrp="1" noRot="1" noChangeAspect="1" noChangeArrowheads="1" noTextEdit="1"/>
          </p:cNvSpPr>
          <p:nvPr>
            <p:ph type="sldImg"/>
          </p:nvPr>
        </p:nvSpPr>
        <p:spPr>
          <a:xfrm>
            <a:off x="1258888" y="720725"/>
            <a:ext cx="4800600" cy="3600450"/>
          </a:xfrm>
          <a:ln/>
        </p:spPr>
      </p:sp>
      <p:sp>
        <p:nvSpPr>
          <p:cNvPr id="92164" name="Rectangle 3"/>
          <p:cNvSpPr>
            <a:spLocks noGrp="1" noChangeArrowheads="1"/>
          </p:cNvSpPr>
          <p:nvPr>
            <p:ph type="body" idx="1"/>
          </p:nvPr>
        </p:nvSpPr>
        <p:spPr>
          <a:noFill/>
        </p:spPr>
        <p:txBody>
          <a:bodyPr/>
          <a:lstStyle/>
          <a:p>
            <a:pPr eaLnBrk="1" hangingPunct="1"/>
            <a:r>
              <a:rPr lang="en-US" baseline="30000" dirty="0" smtClean="0">
                <a:latin typeface="Arial" panose="020B0604020202020204" pitchFamily="34" charset="0"/>
              </a:rPr>
              <a:t>Hubble Ultra Deep Field, revised (2014)</a:t>
            </a:r>
          </a:p>
        </p:txBody>
      </p:sp>
    </p:spTree>
    <p:extLst>
      <p:ext uri="{BB962C8B-B14F-4D97-AF65-F5344CB8AC3E}">
        <p14:creationId xmlns:p14="http://schemas.microsoft.com/office/powerpoint/2010/main" val="42159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4989F052-210E-4607-9684-1DB669235BCE}" type="slidenum">
              <a:rPr lang="en-US" sz="1300">
                <a:latin typeface="Arial" panose="020B0604020202020204" pitchFamily="34" charset="0"/>
              </a:rPr>
              <a:pPr/>
              <a:t>10</a:t>
            </a:fld>
            <a:endParaRPr lang="en-US" sz="1300">
              <a:latin typeface="Arial" panose="020B0604020202020204" pitchFamily="34"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ea typeface="ＭＳ Ｐゴシック" panose="020B0600070205080204" pitchFamily="34" charset="-128"/>
              </a:rPr>
              <a:t>The study of how galaxies change over time.</a:t>
            </a:r>
          </a:p>
          <a:p>
            <a:pPr eaLnBrk="1" hangingPunct="1"/>
            <a:r>
              <a:rPr lang="en-US" smtClean="0">
                <a:latin typeface="Arial" panose="020B0604020202020204" pitchFamily="34" charset="0"/>
                <a:ea typeface="ＭＳ Ｐゴシック" panose="020B0600070205080204" pitchFamily="34" charset="-128"/>
              </a:rPr>
              <a:t>Of course galaxies evolve over long periods of time, so we can’t watch a single galaxy evolve.</a:t>
            </a:r>
          </a:p>
          <a:p>
            <a:pPr eaLnBrk="1" hangingPunct="1"/>
            <a:r>
              <a:rPr lang="en-US" smtClean="0">
                <a:latin typeface="Arial" panose="020B0604020202020204" pitchFamily="34" charset="0"/>
                <a:ea typeface="ＭＳ Ｐゴシック" panose="020B0600070205080204" pitchFamily="34" charset="-128"/>
              </a:rPr>
              <a:t>We CAN see galaxies at various stages of evolution since looking out means looking back in time.</a:t>
            </a:r>
          </a:p>
          <a:p>
            <a:pPr eaLnBrk="1" hangingPunct="1"/>
            <a:r>
              <a:rPr lang="en-US" smtClean="0">
                <a:latin typeface="Arial" panose="020B0604020202020204" pitchFamily="34" charset="0"/>
                <a:ea typeface="ＭＳ Ｐゴシック" panose="020B0600070205080204" pitchFamily="34" charset="-128"/>
              </a:rPr>
              <a:t>Greater distances or redshifts means that the galaxy was younger when it emitted its light.</a:t>
            </a:r>
          </a:p>
          <a:p>
            <a:pPr eaLnBrk="1" hangingPunct="1"/>
            <a:endParaRPr lang="en-US" smtClean="0">
              <a:latin typeface="Arial" panose="020B0604020202020204" pitchFamily="34" charset="0"/>
              <a:ea typeface="ＭＳ Ｐゴシック" panose="020B0600070205080204" pitchFamily="34" charset="-128"/>
            </a:endParaRPr>
          </a:p>
          <a:p>
            <a:pPr eaLnBrk="1" hangingPunct="1"/>
            <a:r>
              <a:rPr lang="en-US" smtClean="0">
                <a:latin typeface="Arial" panose="020B0604020202020204" pitchFamily="34" charset="0"/>
                <a:ea typeface="ＭＳ Ｐゴシック" panose="020B0600070205080204" pitchFamily="34" charset="-128"/>
              </a:rPr>
              <a:t>The galaxy images above were taken from the Hubble Deep Field.  Ages are based on redshift.</a:t>
            </a:r>
          </a:p>
          <a:p>
            <a:pPr eaLnBrk="1" hangingPunct="1"/>
            <a:r>
              <a:rPr lang="en-US" smtClean="0">
                <a:latin typeface="Arial" panose="020B0604020202020204" pitchFamily="34" charset="0"/>
                <a:ea typeface="ＭＳ Ｐゴシック" panose="020B0600070205080204" pitchFamily="34" charset="-128"/>
              </a:rPr>
              <a:t>They only go back to about 2 billion years.  We can’t see what the galaxies looked like when the universe very young.</a:t>
            </a:r>
          </a:p>
          <a:p>
            <a:pPr eaLnBrk="1" hangingPunct="1"/>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79703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9BAEC404-D2CF-4B49-BD88-37E759679BB2}" type="slidenum">
              <a:rPr lang="en-US" sz="1300">
                <a:latin typeface="Arial" panose="020B0604020202020204" pitchFamily="34" charset="0"/>
              </a:rPr>
              <a:pPr/>
              <a:t>11</a:t>
            </a:fld>
            <a:endParaRPr lang="en-US" sz="1300">
              <a:latin typeface="Arial" panose="020B0604020202020204" pitchFamily="34"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84844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228766F5-96B4-44E8-9036-4290B3231A8B}" type="slidenum">
              <a:rPr lang="en-US" sz="1300">
                <a:latin typeface="Arial" panose="020B0604020202020204" pitchFamily="34" charset="0"/>
              </a:rPr>
              <a:pPr/>
              <a:t>12</a:t>
            </a:fld>
            <a:endParaRPr lang="en-US" sz="1300">
              <a:latin typeface="Arial" panose="020B060402020202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ea typeface="ＭＳ Ｐゴシック" panose="020B0600070205080204" pitchFamily="34" charset="-128"/>
              </a:rPr>
              <a:t>We make our assumptions, plug everything that we know about physics into the computer and turn the thing loose.</a:t>
            </a:r>
          </a:p>
          <a:p>
            <a:pPr eaLnBrk="1" hangingPunct="1"/>
            <a:r>
              <a:rPr lang="en-US" dirty="0" smtClean="0">
                <a:latin typeface="Arial" panose="020B0604020202020204" pitchFamily="34" charset="0"/>
                <a:ea typeface="ＭＳ Ｐゴシック" panose="020B0600070205080204" pitchFamily="34" charset="-128"/>
              </a:rPr>
              <a:t>The slight over densities of the early universe eventually condensed into proto-galactic clouds.</a:t>
            </a:r>
          </a:p>
          <a:p>
            <a:pPr eaLnBrk="1" hangingPunct="1"/>
            <a:r>
              <a:rPr lang="en-US" dirty="0" smtClean="0">
                <a:latin typeface="Arial" panose="020B0604020202020204" pitchFamily="34" charset="0"/>
                <a:ea typeface="ＭＳ Ｐゴシック" panose="020B0600070205080204" pitchFamily="34" charset="-128"/>
              </a:rPr>
              <a:t>The proto-galactic cloud contains only hydrogen and helium and a non-uniform density structure.</a:t>
            </a:r>
          </a:p>
          <a:p>
            <a:pPr eaLnBrk="1" hangingPunct="1"/>
            <a:r>
              <a:rPr lang="en-US" dirty="0" smtClean="0">
                <a:latin typeface="Arial" panose="020B0604020202020204" pitchFamily="34" charset="0"/>
                <a:ea typeface="ＭＳ Ｐゴシック" panose="020B0600070205080204" pitchFamily="34" charset="-128"/>
              </a:rPr>
              <a:t>As the cloud collapses, halo stars begin to form.</a:t>
            </a:r>
          </a:p>
          <a:p>
            <a:pPr eaLnBrk="1" hangingPunct="1"/>
            <a:r>
              <a:rPr lang="en-US" dirty="0" smtClean="0">
                <a:latin typeface="Arial" panose="020B0604020202020204" pitchFamily="34" charset="0"/>
                <a:ea typeface="ＭＳ Ｐゴシック" panose="020B0600070205080204" pitchFamily="34" charset="-128"/>
              </a:rPr>
              <a:t>The cloud had angular momentum, and as in the proto-planetary disk scenario, the disk of gas flattens.</a:t>
            </a:r>
          </a:p>
          <a:p>
            <a:pPr eaLnBrk="1" hangingPunct="1"/>
            <a:r>
              <a:rPr lang="en-US" dirty="0" smtClean="0">
                <a:latin typeface="Arial" panose="020B0604020202020204" pitchFamily="34" charset="0"/>
                <a:ea typeface="ＭＳ Ｐゴシック" panose="020B0600070205080204" pitchFamily="34" charset="-128"/>
              </a:rPr>
              <a:t>Star formation is ongoing in the disk of the galaxy.  The gas that used to be in the halo is now in the disk and star formation there ceases.</a:t>
            </a:r>
          </a:p>
          <a:p>
            <a:endParaRPr 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36803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59AD38F2-234C-4041-B036-09B54362C9A9}" type="slidenum">
              <a:rPr lang="en-US" sz="1300">
                <a:latin typeface="Arial" panose="020B0604020202020204" pitchFamily="34" charset="0"/>
              </a:rPr>
              <a:pPr/>
              <a:t>13</a:t>
            </a:fld>
            <a:endParaRPr lang="en-US" sz="1300">
              <a:latin typeface="Arial" panose="020B0604020202020204" pitchFamily="34"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r>
              <a:rPr lang="en-US" smtClean="0">
                <a:latin typeface="Arial" panose="020B0604020202020204" pitchFamily="34" charset="0"/>
              </a:rPr>
              <a:t>We make our assumptions, plug everything that we know about physics into the computer and turn the thing loose.</a:t>
            </a:r>
          </a:p>
          <a:p>
            <a:pPr eaLnBrk="1" hangingPunct="1"/>
            <a:r>
              <a:rPr lang="en-US" smtClean="0">
                <a:latin typeface="Arial" panose="020B0604020202020204" pitchFamily="34" charset="0"/>
              </a:rPr>
              <a:t>The slight over densities of the early universe eventually condensed into proto-galactic clouds.</a:t>
            </a:r>
          </a:p>
          <a:p>
            <a:pPr eaLnBrk="1" hangingPunct="1"/>
            <a:r>
              <a:rPr lang="en-US" smtClean="0">
                <a:latin typeface="Arial" panose="020B0604020202020204" pitchFamily="34" charset="0"/>
              </a:rPr>
              <a:t>The proto-galactic cloud contains only hydrogen and helium and a non-uniform density structure.</a:t>
            </a:r>
          </a:p>
          <a:p>
            <a:pPr eaLnBrk="1" hangingPunct="1"/>
            <a:r>
              <a:rPr lang="en-US" smtClean="0">
                <a:latin typeface="Arial" panose="020B0604020202020204" pitchFamily="34" charset="0"/>
              </a:rPr>
              <a:t>As the cloud collapses, halo stars begin to form.</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The cloud had angular momentum.  If it has a lot, it flattens into a disk like the proto-planetary disk scenario.  Star formation is ongoing in the disk of the galaxy.  The gas that used to be in the halo is now in the disk and star formation there ceases.</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If it doesn’t have much angular momentum, it may turn into an elliptical, forming all its stars before it collapses into a disk.</a:t>
            </a:r>
          </a:p>
          <a:p>
            <a:pPr eaLnBrk="1" hangingPunct="1"/>
            <a:r>
              <a:rPr lang="en-US" smtClean="0">
                <a:latin typeface="Arial" panose="020B0604020202020204" pitchFamily="34" charset="0"/>
              </a:rPr>
              <a:t>Ellipticals tend to form in tight clusters, so they most likely formed from areas of high density.</a:t>
            </a:r>
          </a:p>
          <a:p>
            <a:pPr eaLnBrk="1" hangingPunct="1"/>
            <a:r>
              <a:rPr lang="en-US" smtClean="0">
                <a:latin typeface="Arial" panose="020B0604020202020204" pitchFamily="34" charset="0"/>
              </a:rPr>
              <a:t>There are some giant ellipticals observed at high redshifts that have a red population of stars suggesting no ongoing star formation.</a:t>
            </a:r>
          </a:p>
        </p:txBody>
      </p:sp>
    </p:spTree>
    <p:extLst>
      <p:ext uri="{BB962C8B-B14F-4D97-AF65-F5344CB8AC3E}">
        <p14:creationId xmlns:p14="http://schemas.microsoft.com/office/powerpoint/2010/main" val="144568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ea typeface="ＭＳ Ｐゴシック" panose="020B0600070205080204" pitchFamily="34" charset="-128"/>
              </a:rPr>
              <a:t>Low angular momentum versus high angular momentum cloud.</a:t>
            </a:r>
          </a:p>
          <a:p>
            <a:pPr eaLnBrk="1" hangingPunct="1"/>
            <a:r>
              <a:rPr lang="en-US" dirty="0" smtClean="0">
                <a:latin typeface="Arial" panose="020B0604020202020204" pitchFamily="34" charset="0"/>
                <a:ea typeface="ＭＳ Ｐゴシック" panose="020B0600070205080204" pitchFamily="34" charset="-128"/>
              </a:rPr>
              <a:t>	Low angular momentum cloud turns into an elliptical</a:t>
            </a:r>
          </a:p>
          <a:p>
            <a:pPr eaLnBrk="1" hangingPunct="1"/>
            <a:r>
              <a:rPr lang="en-US" dirty="0" smtClean="0">
                <a:latin typeface="Arial" panose="020B0604020202020204" pitchFamily="34" charset="0"/>
                <a:ea typeface="ＭＳ Ｐゴシック" panose="020B0600070205080204" pitchFamily="34" charset="-128"/>
              </a:rPr>
              <a:t>	High angular momentum cloud turns into a spiral.</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Remember that </a:t>
            </a:r>
            <a:r>
              <a:rPr lang="en-US" dirty="0" err="1" smtClean="0">
                <a:latin typeface="Arial" panose="020B0604020202020204" pitchFamily="34" charset="0"/>
                <a:ea typeface="ＭＳ Ｐゴシック" panose="020B0600070205080204" pitchFamily="34" charset="-128"/>
              </a:rPr>
              <a:t>ellipticals</a:t>
            </a:r>
            <a:r>
              <a:rPr lang="en-US" dirty="0" smtClean="0">
                <a:latin typeface="Arial" panose="020B0604020202020204" pitchFamily="34" charset="0"/>
                <a:ea typeface="ＭＳ Ｐゴシック" panose="020B0600070205080204" pitchFamily="34" charset="-128"/>
              </a:rPr>
              <a:t> tend to form in tight clusters, so they most likely formed from areas of high density.</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There are some giant </a:t>
            </a:r>
            <a:r>
              <a:rPr lang="en-US" dirty="0" err="1" smtClean="0">
                <a:latin typeface="Arial" panose="020B0604020202020204" pitchFamily="34" charset="0"/>
                <a:ea typeface="ＭＳ Ｐゴシック" panose="020B0600070205080204" pitchFamily="34" charset="-128"/>
              </a:rPr>
              <a:t>ellipticals</a:t>
            </a:r>
            <a:r>
              <a:rPr lang="en-US" dirty="0" smtClean="0">
                <a:latin typeface="Arial" panose="020B0604020202020204" pitchFamily="34" charset="0"/>
                <a:ea typeface="ＭＳ Ｐゴシック" panose="020B0600070205080204" pitchFamily="34" charset="-128"/>
              </a:rPr>
              <a:t> observed at high redshifts that have a red population of stars suggesting no ongoing star formation.</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We expect high density clouds to cool more efficiently.</a:t>
            </a:r>
          </a:p>
          <a:p>
            <a:pPr eaLnBrk="1" hangingPunct="1"/>
            <a:r>
              <a:rPr lang="en-US" dirty="0" smtClean="0">
                <a:latin typeface="Arial" panose="020B0604020202020204" pitchFamily="34" charset="0"/>
                <a:ea typeface="ＭＳ Ｐゴシック" panose="020B0600070205080204" pitchFamily="34" charset="-128"/>
              </a:rPr>
              <a:t>	Stars formed before viscosity in the gas could spin the disk out.</a:t>
            </a:r>
          </a:p>
          <a:p>
            <a:pPr eaLnBrk="1" hangingPunct="1"/>
            <a:r>
              <a:rPr lang="en-US" dirty="0" smtClean="0">
                <a:latin typeface="Arial" panose="020B0604020202020204" pitchFamily="34" charset="0"/>
                <a:ea typeface="ＭＳ Ｐゴシック" panose="020B0600070205080204" pitchFamily="34" charset="-128"/>
              </a:rPr>
              <a:t>	The star formation rate was high enough that all the gas was used up.</a:t>
            </a:r>
          </a:p>
          <a:p>
            <a:pPr eaLnBrk="1" hangingPunct="1"/>
            <a:endParaRPr lang="en-US" dirty="0" smtClean="0">
              <a:latin typeface="Arial" panose="020B0604020202020204" pitchFamily="34" charset="0"/>
              <a:ea typeface="ＭＳ Ｐゴシック" panose="020B0600070205080204" pitchFamily="34" charset="-128"/>
            </a:endParaRPr>
          </a:p>
          <a:p>
            <a:endParaRPr lang="en-US" dirty="0" smtClean="0">
              <a:latin typeface="Arial" panose="020B0604020202020204" pitchFamily="34" charset="0"/>
              <a:ea typeface="ＭＳ Ｐゴシック" panose="020B0600070205080204" pitchFamily="34" charset="-128"/>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4356F75E-72F2-4839-B941-927DE0694BDA}" type="slidenum">
              <a:rPr lang="en-US" sz="1300">
                <a:latin typeface="Arial" panose="020B0604020202020204" pitchFamily="34" charset="0"/>
              </a:rPr>
              <a:pPr/>
              <a:t>14</a:t>
            </a:fld>
            <a:endParaRPr lang="en-US" sz="1300">
              <a:latin typeface="Arial" panose="020B0604020202020204" pitchFamily="34" charset="0"/>
            </a:endParaRPr>
          </a:p>
        </p:txBody>
      </p:sp>
    </p:spTree>
    <p:extLst>
      <p:ext uri="{BB962C8B-B14F-4D97-AF65-F5344CB8AC3E}">
        <p14:creationId xmlns:p14="http://schemas.microsoft.com/office/powerpoint/2010/main" val="3143142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934DAF07-08EB-41E6-8218-917DE105DEB2}" type="slidenum">
              <a:rPr lang="en-US" sz="1300">
                <a:latin typeface="Arial" panose="020B0604020202020204" pitchFamily="34" charset="0"/>
              </a:rPr>
              <a:pPr/>
              <a:t>15</a:t>
            </a:fld>
            <a:endParaRPr lang="en-US" sz="1300">
              <a:latin typeface="Arial" panose="020B0604020202020204" pitchFamily="34"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ea typeface="ＭＳ Ｐゴシック" panose="020B0600070205080204" pitchFamily="34" charset="-128"/>
              </a:rPr>
              <a:t>Are our models correct?</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The components of the various components of spiral galaxies provide clues.</a:t>
            </a:r>
          </a:p>
          <a:p>
            <a:pPr eaLnBrk="1" hangingPunct="1"/>
            <a:r>
              <a:rPr lang="en-US" dirty="0" smtClean="0">
                <a:latin typeface="Arial" panose="020B0604020202020204" pitchFamily="34" charset="0"/>
                <a:ea typeface="ＭＳ Ｐゴシック" panose="020B0600070205080204" pitchFamily="34" charset="-128"/>
              </a:rPr>
              <a:t>The disks appear white with bits of blue.  There must be ongoing star formation there.</a:t>
            </a:r>
          </a:p>
          <a:p>
            <a:pPr eaLnBrk="1" hangingPunct="1"/>
            <a:r>
              <a:rPr lang="en-US" dirty="0" smtClean="0">
                <a:latin typeface="Arial" panose="020B0604020202020204" pitchFamily="34" charset="0"/>
                <a:ea typeface="ＭＳ Ｐゴシック" panose="020B0600070205080204" pitchFamily="34" charset="-128"/>
              </a:rPr>
              <a:t>The spheroidal component appears reddish suggesting an older population of stars. (remember that hot young blue stars die quickly)</a:t>
            </a:r>
          </a:p>
          <a:p>
            <a:pPr eaLnBrk="1" hangingPunct="1"/>
            <a:r>
              <a:rPr lang="en-US" dirty="0" smtClean="0">
                <a:latin typeface="Arial" panose="020B0604020202020204" pitchFamily="34" charset="0"/>
                <a:ea typeface="ＭＳ Ｐゴシック" panose="020B0600070205080204" pitchFamily="34" charset="-128"/>
              </a:rPr>
              <a:t>It appears that the spheroidal component formed before the disk.</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The orbits AND colors of milky way halo stars suggest that these stars formed before the proto-galactic cloud spun out into a disk OR were integrated into</a:t>
            </a:r>
          </a:p>
          <a:p>
            <a:pPr eaLnBrk="1" hangingPunct="1"/>
            <a:r>
              <a:rPr lang="en-US" dirty="0" smtClean="0">
                <a:latin typeface="Arial" panose="020B0604020202020204" pitchFamily="34" charset="0"/>
                <a:ea typeface="ＭＳ Ｐゴシック" panose="020B0600070205080204" pitchFamily="34" charset="-128"/>
              </a:rPr>
              <a:t>the galaxy during mergers with other galaxies.</a:t>
            </a:r>
          </a:p>
          <a:p>
            <a:pPr eaLnBrk="1" hangingPunct="1"/>
            <a:r>
              <a:rPr lang="en-US" dirty="0" smtClean="0">
                <a:latin typeface="Arial" panose="020B0604020202020204" pitchFamily="34" charset="0"/>
                <a:ea typeface="ＭＳ Ｐゴシック" panose="020B0600070205080204" pitchFamily="34" charset="-128"/>
              </a:rPr>
              <a:t>The disk stars orbit in circles around the galactic center, just like planets.</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endParaRPr lang="en-US" dirty="0" smtClean="0">
              <a:latin typeface="Arial" panose="020B0604020202020204" pitchFamily="34" charset="0"/>
              <a:ea typeface="ＭＳ Ｐゴシック" panose="020B0600070205080204" pitchFamily="34" charset="-128"/>
            </a:endParaRPr>
          </a:p>
          <a:p>
            <a:pPr eaLnBrk="1" hangingPunct="1"/>
            <a:endParaRPr lang="en-US" dirty="0" smtClean="0">
              <a:latin typeface="Arial" panose="020B0604020202020204" pitchFamily="34" charset="0"/>
              <a:ea typeface="ＭＳ Ｐゴシック" panose="020B0600070205080204" pitchFamily="34" charset="-128"/>
            </a:endParaRPr>
          </a:p>
          <a:p>
            <a:pPr eaLnBrk="1" hangingPunct="1"/>
            <a:endParaRPr 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8312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4DEDEE-2CDC-4764-B58F-8F8CC3619708}" type="slidenum">
              <a:rPr lang="en-US" smtClean="0"/>
              <a:pPr/>
              <a:t>16</a:t>
            </a:fld>
            <a:endParaRPr lang="en-US"/>
          </a:p>
        </p:txBody>
      </p:sp>
    </p:spTree>
    <p:extLst>
      <p:ext uri="{BB962C8B-B14F-4D97-AF65-F5344CB8AC3E}">
        <p14:creationId xmlns:p14="http://schemas.microsoft.com/office/powerpoint/2010/main" val="1984565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47BB5BEF-F38F-4BCE-BA2C-18B7361AD273}" type="slidenum">
              <a:rPr lang="en-US" sz="1300">
                <a:latin typeface="Arial" panose="020B0604020202020204" pitchFamily="34" charset="0"/>
              </a:rPr>
              <a:pPr/>
              <a:t>17</a:t>
            </a:fld>
            <a:endParaRPr lang="en-US" sz="1300">
              <a:latin typeface="Arial" panose="020B0604020202020204"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430371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CFE0A631-39F1-49D7-AC0D-86C823DD9376}" type="slidenum">
              <a:rPr lang="en-US" sz="1300">
                <a:latin typeface="Arial" panose="020B0604020202020204" pitchFamily="34" charset="0"/>
              </a:rPr>
              <a:pPr/>
              <a:t>18</a:t>
            </a:fld>
            <a:endParaRPr lang="en-US" sz="1300">
              <a:latin typeface="Arial" panose="020B0604020202020204"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r>
              <a:rPr lang="en-US" dirty="0" smtClean="0">
                <a:latin typeface="Arial" panose="020B0604020202020204" pitchFamily="34" charset="0"/>
              </a:rPr>
              <a:t>Irregulars form before the potentials get too large.  Then they merge and form spirals – the stars become the halo and bulge while the gas settles down into a disk in the higher potential of the new galaxy, forming the disk.  Shocks and density waves cause a new burst of star formation.  If the irregulars don’t have as much gas/dust they might form small </a:t>
            </a:r>
            <a:r>
              <a:rPr lang="en-US" dirty="0" err="1" smtClean="0">
                <a:latin typeface="Arial" panose="020B0604020202020204" pitchFamily="34" charset="0"/>
              </a:rPr>
              <a:t>ellipticals</a:t>
            </a:r>
            <a:r>
              <a:rPr lang="en-US" dirty="0" smtClean="0">
                <a:latin typeface="Arial" panose="020B0604020202020204" pitchFamily="34" charset="0"/>
              </a:rPr>
              <a:t> instead.</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Spirals then merge to form large </a:t>
            </a:r>
            <a:r>
              <a:rPr lang="en-US" dirty="0" err="1" smtClean="0">
                <a:latin typeface="Arial" panose="020B0604020202020204" pitchFamily="34" charset="0"/>
              </a:rPr>
              <a:t>ellipticals</a:t>
            </a:r>
            <a:r>
              <a:rPr lang="en-US" dirty="0" smtClean="0">
                <a:latin typeface="Arial" panose="020B0604020202020204" pitchFamily="34" charset="0"/>
              </a:rPr>
              <a:t>.  Much of the remaining gas/dust is stripped during the merging process, and you’re left with a population of stars which then ages without new star formation (hot blue stars explode quickly, leaving the elliptical as a redder, old set of stars).</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SHOW SIMULATIONs:  https://www.youtube.com/watch?v=D-0GaBQ494E</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Arial" panose="020B0604020202020204" pitchFamily="34" charset="0"/>
              </a:rPr>
              <a:t>http://apod.nasa.gov/apod/ap120717.html  gas in filaments</a:t>
            </a:r>
            <a:r>
              <a:rPr lang="en-US" baseline="0" dirty="0" smtClean="0">
                <a:latin typeface="Arial" panose="020B0604020202020204" pitchFamily="34" charset="0"/>
              </a:rPr>
              <a:t> (large N-body sim) showing gas-rich mergers &amp; Disk formation</a:t>
            </a:r>
            <a:endParaRPr lang="en-US" dirty="0" smtClean="0">
              <a:latin typeface="Arial" panose="020B0604020202020204" pitchFamily="34" charset="0"/>
            </a:endParaRPr>
          </a:p>
          <a:p>
            <a:pPr eaLnBrk="1" hangingPunct="1"/>
            <a:r>
              <a:rPr lang="en-US" dirty="0" smtClean="0">
                <a:latin typeface="Arial" panose="020B0604020202020204" pitchFamily="34" charset="0"/>
              </a:rPr>
              <a:t> https://www.youtube.com/watch?v=HP3x7TgvgR8  Andromeda vs. Milky Way -&gt; elliptical</a:t>
            </a:r>
          </a:p>
        </p:txBody>
      </p:sp>
    </p:spTree>
    <p:extLst>
      <p:ext uri="{BB962C8B-B14F-4D97-AF65-F5344CB8AC3E}">
        <p14:creationId xmlns:p14="http://schemas.microsoft.com/office/powerpoint/2010/main" val="3948070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64DCA802-0E33-4D08-9BC4-D689040B718A}" type="slidenum">
              <a:rPr lang="en-US" sz="1300">
                <a:latin typeface="Arial" panose="020B0604020202020204" pitchFamily="34" charset="0"/>
              </a:rPr>
              <a:pPr/>
              <a:t>19</a:t>
            </a:fld>
            <a:endParaRPr lang="en-US" sz="1300">
              <a:latin typeface="Arial" panose="020B0604020202020204" pitchFamily="34"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ea typeface="ＭＳ Ｐゴシック" panose="020B0600070205080204" pitchFamily="34" charset="-128"/>
              </a:rPr>
              <a:t>Above is an artists misconception of the Sagittarius dwarf</a:t>
            </a:r>
          </a:p>
          <a:p>
            <a:pPr eaLnBrk="1" hangingPunct="1"/>
            <a:endParaRPr lang="en-US" smtClean="0">
              <a:latin typeface="Arial" panose="020B0604020202020204" pitchFamily="34" charset="0"/>
              <a:ea typeface="ＭＳ Ｐゴシック" panose="020B0600070205080204" pitchFamily="34" charset="-128"/>
            </a:endParaRPr>
          </a:p>
          <a:p>
            <a:pPr eaLnBrk="1" hangingPunct="1"/>
            <a:r>
              <a:rPr lang="en-US" smtClean="0">
                <a:latin typeface="Arial" panose="020B0604020202020204" pitchFamily="34" charset="0"/>
                <a:ea typeface="ＭＳ Ｐゴシック" panose="020B0600070205080204" pitchFamily="34" charset="-128"/>
              </a:rPr>
              <a:t>Halo stars are at least 12 billion years as told by the main sequence turnoff on the HR diagram.</a:t>
            </a:r>
          </a:p>
          <a:p>
            <a:pPr eaLnBrk="1" hangingPunct="1"/>
            <a:r>
              <a:rPr lang="en-US" smtClean="0">
                <a:latin typeface="Arial" panose="020B0604020202020204" pitchFamily="34" charset="0"/>
                <a:ea typeface="ＭＳ Ｐゴシック" panose="020B0600070205080204" pitchFamily="34" charset="-128"/>
              </a:rPr>
              <a:t>Halo stars are metal deficient compared to the Sun, so they must have formed from metal poor gas.</a:t>
            </a:r>
          </a:p>
          <a:p>
            <a:pPr eaLnBrk="1" hangingPunct="1"/>
            <a:endParaRPr lang="en-US" smtClean="0">
              <a:latin typeface="Arial" panose="020B0604020202020204" pitchFamily="34" charset="0"/>
              <a:ea typeface="ＭＳ Ｐゴシック" panose="020B0600070205080204" pitchFamily="34" charset="-128"/>
            </a:endParaRPr>
          </a:p>
          <a:p>
            <a:pPr eaLnBrk="1" hangingPunct="1"/>
            <a:r>
              <a:rPr lang="en-US" smtClean="0">
                <a:latin typeface="Arial" panose="020B0604020202020204" pitchFamily="34" charset="0"/>
                <a:ea typeface="ＭＳ Ｐゴシック" panose="020B0600070205080204" pitchFamily="34" charset="-128"/>
              </a:rPr>
              <a:t>BUT, the halo stars do not have consistent metalicities, suggesting that they did not form from the same gas cloud.</a:t>
            </a:r>
          </a:p>
          <a:p>
            <a:pPr eaLnBrk="1" hangingPunct="1"/>
            <a:r>
              <a:rPr lang="en-US" smtClean="0">
                <a:latin typeface="Arial" panose="020B0604020202020204" pitchFamily="34" charset="0"/>
                <a:ea typeface="ＭＳ Ｐゴシック" panose="020B0600070205080204" pitchFamily="34" charset="-128"/>
              </a:rPr>
              <a:t>The answer is not clear.  It is likely that both the initial conditions of galaxy formation AND galaxy interactions are important.</a:t>
            </a:r>
          </a:p>
          <a:p>
            <a:pPr eaLnBrk="1" hangingPunct="1"/>
            <a:endParaRPr lang="en-US" smtClean="0">
              <a:latin typeface="Arial" panose="020B0604020202020204" pitchFamily="34" charset="0"/>
              <a:ea typeface="ＭＳ Ｐゴシック" panose="020B0600070205080204" pitchFamily="34" charset="-128"/>
            </a:endParaRPr>
          </a:p>
          <a:p>
            <a:pPr eaLnBrk="1" hangingPunct="1"/>
            <a:r>
              <a:rPr lang="en-US" smtClean="0">
                <a:latin typeface="Arial" panose="020B0604020202020204" pitchFamily="34" charset="0"/>
                <a:ea typeface="ＭＳ Ｐゴシック" panose="020B0600070205080204" pitchFamily="34" charset="-128"/>
              </a:rPr>
              <a:t>The metal content does not simply decrease with distance from the galactic center.</a:t>
            </a:r>
          </a:p>
          <a:p>
            <a:pPr eaLnBrk="1" hangingPunct="1"/>
            <a:r>
              <a:rPr lang="en-US" smtClean="0">
                <a:latin typeface="Arial" panose="020B0604020202020204" pitchFamily="34" charset="0"/>
                <a:ea typeface="ＭＳ Ｐゴシック" panose="020B0600070205080204" pitchFamily="34" charset="-128"/>
              </a:rPr>
              <a:t>So… It appears that mergers may be the answer.</a:t>
            </a:r>
          </a:p>
        </p:txBody>
      </p:sp>
    </p:spTree>
    <p:extLst>
      <p:ext uri="{BB962C8B-B14F-4D97-AF65-F5344CB8AC3E}">
        <p14:creationId xmlns:p14="http://schemas.microsoft.com/office/powerpoint/2010/main" val="4073674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7D703DFF-0B9D-4FB6-B9F5-717EF5424BC9}" type="slidenum">
              <a:rPr lang="en-US" sz="1300">
                <a:latin typeface="Arial" panose="020B0604020202020204" pitchFamily="34" charset="0"/>
              </a:rPr>
              <a:pPr/>
              <a:t>2</a:t>
            </a:fld>
            <a:endParaRPr lang="en-US" sz="1300">
              <a:latin typeface="Arial" panose="020B0604020202020204"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99336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BD5EF983-66C3-4907-811A-E76E2E588F3D}" type="slidenum">
              <a:rPr lang="en-US" sz="1300">
                <a:latin typeface="Arial" panose="020B0604020202020204" pitchFamily="34" charset="0"/>
              </a:rPr>
              <a:pPr/>
              <a:t>20</a:t>
            </a:fld>
            <a:endParaRPr lang="en-US" sz="1300">
              <a:latin typeface="Arial" panose="020B0604020202020204" pitchFamily="34"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96446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CD677E33-0981-487B-AF1C-8010847FDAC2}" type="slidenum">
              <a:rPr lang="en-US" sz="1300">
                <a:latin typeface="Arial" panose="020B0604020202020204" pitchFamily="34" charset="0"/>
              </a:rPr>
              <a:pPr/>
              <a:t>21</a:t>
            </a:fld>
            <a:endParaRPr lang="en-US" sz="1300">
              <a:latin typeface="Arial" panose="020B0604020202020204"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ea typeface="ＭＳ Ｐゴシック" panose="020B0600070205080204" pitchFamily="34" charset="-128"/>
              </a:rPr>
              <a:t>Stellar orbits get all bungled up and chaotic.</a:t>
            </a:r>
          </a:p>
          <a:p>
            <a:pPr eaLnBrk="1" hangingPunct="1"/>
            <a:r>
              <a:rPr lang="en-US" smtClean="0">
                <a:latin typeface="Arial" panose="020B0604020202020204" pitchFamily="34" charset="0"/>
                <a:ea typeface="ＭＳ Ｐゴシック" panose="020B0600070205080204" pitchFamily="34" charset="-128"/>
              </a:rPr>
              <a:t>Star formation rate is so high that the gas gets blown out of the galaxy and becomes part of the ICM (intercluster medium).</a:t>
            </a:r>
          </a:p>
          <a:p>
            <a:pPr eaLnBrk="1" hangingPunct="1"/>
            <a:endParaRPr lang="en-US" smtClean="0">
              <a:latin typeface="Arial" panose="020B0604020202020204" pitchFamily="34" charset="0"/>
              <a:ea typeface="ＭＳ Ｐゴシック" panose="020B0600070205080204" pitchFamily="34" charset="-128"/>
            </a:endParaRPr>
          </a:p>
          <a:p>
            <a:pPr eaLnBrk="1" hangingPunct="1"/>
            <a:r>
              <a:rPr lang="en-US" smtClean="0">
                <a:latin typeface="Arial" panose="020B0604020202020204" pitchFamily="34" charset="0"/>
                <a:ea typeface="ＭＳ Ｐゴシック" panose="020B0600070205080204" pitchFamily="34" charset="-128"/>
              </a:rPr>
              <a:t>What is left is an elliptical galaxy which has lost its gas.  No new star formation means that it appears red.</a:t>
            </a:r>
          </a:p>
          <a:p>
            <a:pPr eaLnBrk="1" hangingPunct="1"/>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28940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3CECBBF3-87AF-4703-9B59-353E61D7E08D}" type="slidenum">
              <a:rPr lang="en-US" sz="1300">
                <a:latin typeface="Arial" panose="020B0604020202020204" pitchFamily="34" charset="0"/>
              </a:rPr>
              <a:pPr/>
              <a:t>22</a:t>
            </a:fld>
            <a:endParaRPr lang="en-US" sz="1300">
              <a:latin typeface="Arial" panose="020B060402020202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43141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47BB5BEF-F38F-4BCE-BA2C-18B7361AD273}" type="slidenum">
              <a:rPr lang="en-US" sz="1300">
                <a:latin typeface="Arial" panose="020B0604020202020204" pitchFamily="34" charset="0"/>
              </a:rPr>
              <a:pPr/>
              <a:t>23</a:t>
            </a:fld>
            <a:endParaRPr lang="en-US" sz="1300">
              <a:latin typeface="Arial" panose="020B0604020202020204"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149784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47BB5BEF-F38F-4BCE-BA2C-18B7361AD273}" type="slidenum">
              <a:rPr lang="en-US" sz="1300">
                <a:latin typeface="Arial" panose="020B0604020202020204" pitchFamily="34" charset="0"/>
              </a:rPr>
              <a:pPr/>
              <a:t>24</a:t>
            </a:fld>
            <a:endParaRPr lang="en-US" sz="1300">
              <a:latin typeface="Arial" panose="020B0604020202020204"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510523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47BB5BEF-F38F-4BCE-BA2C-18B7361AD273}" type="slidenum">
              <a:rPr lang="en-US" sz="1300">
                <a:latin typeface="Arial" panose="020B0604020202020204" pitchFamily="34" charset="0"/>
              </a:rPr>
              <a:pPr/>
              <a:t>25</a:t>
            </a:fld>
            <a:endParaRPr lang="en-US" sz="1300">
              <a:latin typeface="Arial" panose="020B0604020202020204"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3565936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47BB5BEF-F38F-4BCE-BA2C-18B7361AD273}" type="slidenum">
              <a:rPr lang="en-US" sz="1300">
                <a:latin typeface="Arial" panose="020B0604020202020204" pitchFamily="34" charset="0"/>
              </a:rPr>
              <a:pPr/>
              <a:t>26</a:t>
            </a:fld>
            <a:endParaRPr lang="en-US" sz="1300">
              <a:latin typeface="Arial" panose="020B0604020202020204"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1540299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47BB5BEF-F38F-4BCE-BA2C-18B7361AD273}" type="slidenum">
              <a:rPr lang="en-US" sz="1300">
                <a:latin typeface="Arial" panose="020B0604020202020204" pitchFamily="34" charset="0"/>
              </a:rPr>
              <a:pPr/>
              <a:t>27</a:t>
            </a:fld>
            <a:endParaRPr lang="en-US" sz="1300">
              <a:latin typeface="Arial" panose="020B0604020202020204"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145529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C219F24E-09D8-45C8-9D57-B94A11FA6A8E}" type="slidenum">
              <a:rPr lang="en-US" sz="1300">
                <a:latin typeface="Arial" panose="020B0604020202020204" pitchFamily="34" charset="0"/>
              </a:rPr>
              <a:pPr/>
              <a:t>28</a:t>
            </a:fld>
            <a:endParaRPr lang="en-US" sz="1300">
              <a:latin typeface="Arial" panose="020B0604020202020204"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7140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7CBB8474-0E90-4788-8D55-319357499EE8}" type="slidenum">
              <a:rPr lang="en-US" sz="1300">
                <a:latin typeface="Arial" panose="020B0604020202020204" pitchFamily="34" charset="0"/>
              </a:rPr>
              <a:pPr/>
              <a:t>29</a:t>
            </a:fld>
            <a:endParaRPr lang="en-US" sz="1300">
              <a:latin typeface="Arial" panose="020B0604020202020204"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26520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F8E7F48D-366D-4C96-871E-1587DFDCF2C1}" type="slidenum">
              <a:rPr lang="en-US" sz="1300">
                <a:latin typeface="Arial" panose="020B0604020202020204" pitchFamily="34" charset="0"/>
              </a:rPr>
              <a:pPr/>
              <a:t>3</a:t>
            </a:fld>
            <a:endParaRPr lang="en-US" sz="1300">
              <a:latin typeface="Arial" panose="020B0604020202020204"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r>
              <a:rPr lang="en-US" dirty="0" smtClean="0">
                <a:latin typeface="Arial" panose="020B0604020202020204" pitchFamily="34" charset="0"/>
              </a:rPr>
              <a:t>Spirals have a three component structure:</a:t>
            </a:r>
          </a:p>
          <a:p>
            <a:pPr eaLnBrk="1" hangingPunct="1"/>
            <a:r>
              <a:rPr lang="en-US" dirty="0" smtClean="0">
                <a:latin typeface="Arial" panose="020B0604020202020204" pitchFamily="34" charset="0"/>
              </a:rPr>
              <a:t>  There is a thin disk composed of gas, dust, and stars.</a:t>
            </a:r>
          </a:p>
          <a:p>
            <a:pPr eaLnBrk="1" hangingPunct="1"/>
            <a:r>
              <a:rPr lang="en-US" dirty="0" smtClean="0">
                <a:latin typeface="Arial" panose="020B0604020202020204" pitchFamily="34" charset="0"/>
              </a:rPr>
              <a:t>  In the center there is a bulge.</a:t>
            </a:r>
          </a:p>
          <a:p>
            <a:pPr eaLnBrk="1" hangingPunct="1"/>
            <a:r>
              <a:rPr lang="en-US" dirty="0" smtClean="0">
                <a:latin typeface="Arial" panose="020B0604020202020204" pitchFamily="34" charset="0"/>
              </a:rPr>
              <a:t>  They are surrounded by a ellipsoidal halo.</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Some spirals contain a bar that rotates like a rigid body</a:t>
            </a:r>
          </a:p>
          <a:p>
            <a:pPr eaLnBrk="1" hangingPunct="1"/>
            <a:r>
              <a:rPr lang="en-US" dirty="0" smtClean="0">
                <a:latin typeface="Arial" panose="020B0604020202020204" pitchFamily="34" charset="0"/>
              </a:rPr>
              <a:t>The arms are connected to the ends of the bar.</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What a spiral galaxy looks like from out perspective depends on its inclination.</a:t>
            </a:r>
          </a:p>
          <a:p>
            <a:pPr eaLnBrk="1" hangingPunct="1"/>
            <a:r>
              <a:rPr lang="en-US" dirty="0" smtClean="0">
                <a:latin typeface="Arial" panose="020B0604020202020204" pitchFamily="34" charset="0"/>
              </a:rPr>
              <a:t>Some are face on, some are edge on, most are somewhere in between</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The Sombrero Galaxy is nearly edge on.  Above is a really cool image of it combining the visible image from HST with the infrared image from Spitzer.</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In the infrared image, the dust in the disk pops out and looks really nifty.</a:t>
            </a:r>
          </a:p>
        </p:txBody>
      </p:sp>
    </p:spTree>
    <p:extLst>
      <p:ext uri="{BB962C8B-B14F-4D97-AF65-F5344CB8AC3E}">
        <p14:creationId xmlns:p14="http://schemas.microsoft.com/office/powerpoint/2010/main" val="2035655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4DEDEE-2CDC-4764-B58F-8F8CC3619708}" type="slidenum">
              <a:rPr lang="en-US" smtClean="0"/>
              <a:pPr/>
              <a:t>30</a:t>
            </a:fld>
            <a:endParaRPr lang="en-US"/>
          </a:p>
        </p:txBody>
      </p:sp>
    </p:spTree>
    <p:extLst>
      <p:ext uri="{BB962C8B-B14F-4D97-AF65-F5344CB8AC3E}">
        <p14:creationId xmlns:p14="http://schemas.microsoft.com/office/powerpoint/2010/main" val="3332347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F38B6AAC-0436-4A32-A389-4AE3F192F0E5}" type="slidenum">
              <a:rPr lang="en-US" sz="1300">
                <a:latin typeface="Arial" panose="020B0604020202020204" pitchFamily="34" charset="0"/>
              </a:rPr>
              <a:pPr/>
              <a:t>31</a:t>
            </a:fld>
            <a:endParaRPr lang="en-US" sz="1300">
              <a:latin typeface="Arial" panose="020B0604020202020204"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095606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61E49DF2-EEF6-440B-A759-9540F70C58DF}" type="slidenum">
              <a:rPr lang="en-US" sz="1300">
                <a:latin typeface="Arial" panose="020B0604020202020204" pitchFamily="34" charset="0"/>
              </a:rPr>
              <a:pPr/>
              <a:t>32</a:t>
            </a:fld>
            <a:endParaRPr lang="en-US" sz="1300">
              <a:latin typeface="Arial" panose="020B0604020202020204"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anose="020B0604020202020204" pitchFamily="34" charset="0"/>
            </a:endParaRPr>
          </a:p>
        </p:txBody>
      </p:sp>
    </p:spTree>
    <p:extLst>
      <p:ext uri="{BB962C8B-B14F-4D97-AF65-F5344CB8AC3E}">
        <p14:creationId xmlns:p14="http://schemas.microsoft.com/office/powerpoint/2010/main" val="2995474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EmbossedBlackWide" pitchFamily="18" charset="0"/>
              </a:defRPr>
            </a:lvl1pPr>
            <a:lvl2pPr marL="742950" indent="-285750" defTabSz="966788">
              <a:defRPr sz="2400">
                <a:solidFill>
                  <a:schemeClr val="tx1"/>
                </a:solidFill>
                <a:latin typeface="EmbossedBlackWide" pitchFamily="18" charset="0"/>
              </a:defRPr>
            </a:lvl2pPr>
            <a:lvl3pPr marL="1143000" indent="-228600" defTabSz="966788">
              <a:defRPr sz="2400">
                <a:solidFill>
                  <a:schemeClr val="tx1"/>
                </a:solidFill>
                <a:latin typeface="EmbossedBlackWide" pitchFamily="18" charset="0"/>
              </a:defRPr>
            </a:lvl3pPr>
            <a:lvl4pPr marL="1600200" indent="-228600" defTabSz="966788">
              <a:defRPr sz="2400">
                <a:solidFill>
                  <a:schemeClr val="tx1"/>
                </a:solidFill>
                <a:latin typeface="EmbossedBlackWide" pitchFamily="18" charset="0"/>
              </a:defRPr>
            </a:lvl4pPr>
            <a:lvl5pPr marL="2057400" indent="-228600" defTabSz="966788">
              <a:defRPr sz="2400">
                <a:solidFill>
                  <a:schemeClr val="tx1"/>
                </a:solidFill>
                <a:latin typeface="EmbossedBlackWide" pitchFamily="18" charset="0"/>
              </a:defRPr>
            </a:lvl5pPr>
            <a:lvl6pPr marL="2514600" indent="-228600" algn="ctr" defTabSz="966788" eaLnBrk="0" fontAlgn="base" hangingPunct="0">
              <a:spcBef>
                <a:spcPct val="0"/>
              </a:spcBef>
              <a:spcAft>
                <a:spcPct val="0"/>
              </a:spcAft>
              <a:defRPr sz="2400">
                <a:solidFill>
                  <a:schemeClr val="tx1"/>
                </a:solidFill>
                <a:latin typeface="EmbossedBlackWide" pitchFamily="18" charset="0"/>
              </a:defRPr>
            </a:lvl6pPr>
            <a:lvl7pPr marL="2971800" indent="-228600" algn="ctr" defTabSz="966788" eaLnBrk="0" fontAlgn="base" hangingPunct="0">
              <a:spcBef>
                <a:spcPct val="0"/>
              </a:spcBef>
              <a:spcAft>
                <a:spcPct val="0"/>
              </a:spcAft>
              <a:defRPr sz="2400">
                <a:solidFill>
                  <a:schemeClr val="tx1"/>
                </a:solidFill>
                <a:latin typeface="EmbossedBlackWide" pitchFamily="18" charset="0"/>
              </a:defRPr>
            </a:lvl7pPr>
            <a:lvl8pPr marL="3429000" indent="-228600" algn="ctr" defTabSz="966788" eaLnBrk="0" fontAlgn="base" hangingPunct="0">
              <a:spcBef>
                <a:spcPct val="0"/>
              </a:spcBef>
              <a:spcAft>
                <a:spcPct val="0"/>
              </a:spcAft>
              <a:defRPr sz="2400">
                <a:solidFill>
                  <a:schemeClr val="tx1"/>
                </a:solidFill>
                <a:latin typeface="EmbossedBlackWide" pitchFamily="18" charset="0"/>
              </a:defRPr>
            </a:lvl8pPr>
            <a:lvl9pPr marL="3886200" indent="-228600" algn="ctr" defTabSz="966788" eaLnBrk="0" fontAlgn="base" hangingPunct="0">
              <a:spcBef>
                <a:spcPct val="0"/>
              </a:spcBef>
              <a:spcAft>
                <a:spcPct val="0"/>
              </a:spcAft>
              <a:defRPr sz="2400">
                <a:solidFill>
                  <a:schemeClr val="tx1"/>
                </a:solidFill>
                <a:latin typeface="EmbossedBlackWide" pitchFamily="18" charset="0"/>
              </a:defRPr>
            </a:lvl9pPr>
          </a:lstStyle>
          <a:p>
            <a:fld id="{61E49DF2-EEF6-440B-A759-9540F70C58DF}" type="slidenum">
              <a:rPr lang="en-US" sz="1300">
                <a:latin typeface="Arial" panose="020B0604020202020204" pitchFamily="34" charset="0"/>
              </a:rPr>
              <a:pPr/>
              <a:t>33</a:t>
            </a:fld>
            <a:endParaRPr lang="en-US" sz="1300">
              <a:latin typeface="Arial" panose="020B0604020202020204"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rPr>
              <a:t>It is</a:t>
            </a:r>
            <a:r>
              <a:rPr lang="en-US" baseline="0" dirty="0" smtClean="0">
                <a:latin typeface="Arial" panose="020B0604020202020204" pitchFamily="34" charset="0"/>
              </a:rPr>
              <a:t> surprisingly easy to catch people cheating online.</a:t>
            </a:r>
          </a:p>
          <a:p>
            <a:pPr eaLnBrk="1" hangingPunct="1"/>
            <a:endParaRPr lang="en-US" baseline="0" dirty="0" smtClean="0">
              <a:latin typeface="Arial" panose="020B0604020202020204" pitchFamily="34" charset="0"/>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smtClean="0">
                <a:solidFill>
                  <a:schemeClr val="bg1"/>
                </a:solidFill>
                <a:latin typeface="Georgia" panose="02040502050405020303" pitchFamily="18" charset="0"/>
              </a:rPr>
              <a:t>I will post office hours but not be available for email</a:t>
            </a:r>
            <a:r>
              <a:rPr lang="en-US" baseline="0" dirty="0" smtClean="0">
                <a:solidFill>
                  <a:schemeClr val="bg1"/>
                </a:solidFill>
                <a:latin typeface="Georgia" panose="02040502050405020303" pitchFamily="18" charset="0"/>
              </a:rPr>
              <a:t> questions re</a:t>
            </a:r>
            <a:r>
              <a:rPr lang="en-US" baseline="0" smtClean="0">
                <a:solidFill>
                  <a:schemeClr val="bg1"/>
                </a:solidFill>
                <a:latin typeface="Georgia" panose="02040502050405020303" pitchFamily="18" charset="0"/>
              </a:rPr>
              <a:t>: the exam.</a:t>
            </a:r>
            <a:endParaRPr lang="en-US" smtClean="0">
              <a:solidFill>
                <a:schemeClr val="bg1"/>
              </a:solidFill>
              <a:latin typeface="Georgia" panose="02040502050405020303" pitchFamily="18" charset="0"/>
            </a:endParaRP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1423614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C6A1BDC2-D66A-4FDE-91A8-F70820115C16}" type="slidenum">
              <a:rPr lang="en-US" sz="1300">
                <a:latin typeface="Arial" panose="020B0604020202020204" pitchFamily="34" charset="0"/>
              </a:rPr>
              <a:pPr/>
              <a:t>34</a:t>
            </a:fld>
            <a:endParaRPr lang="en-US" sz="1300">
              <a:latin typeface="Arial" panose="020B0604020202020204" pitchFamily="34"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ea typeface="ＭＳ Ｐゴシック" panose="020B0600070205080204" pitchFamily="34" charset="-128"/>
              </a:rPr>
              <a:t>About 75% of large galaxies are spirals.  They tend to hand out in loose groups of several galaxies</a:t>
            </a:r>
          </a:p>
          <a:p>
            <a:pPr eaLnBrk="1" hangingPunct="1"/>
            <a:r>
              <a:rPr lang="en-US" smtClean="0">
                <a:latin typeface="Arial" panose="020B0604020202020204" pitchFamily="34" charset="0"/>
                <a:ea typeface="ＭＳ Ｐゴシック" panose="020B0600070205080204" pitchFamily="34" charset="-128"/>
              </a:rPr>
              <a:t>Our local group of galaxies contains two large spirals, the Milky Way and Andromeda as well as over 30 smaller galaxies.</a:t>
            </a:r>
          </a:p>
          <a:p>
            <a:pPr eaLnBrk="1" hangingPunct="1"/>
            <a:endParaRPr lang="en-US" smtClean="0">
              <a:latin typeface="Arial" panose="020B0604020202020204" pitchFamily="34" charset="0"/>
              <a:ea typeface="ＭＳ Ｐゴシック" panose="020B0600070205080204" pitchFamily="34" charset="-128"/>
            </a:endParaRPr>
          </a:p>
          <a:p>
            <a:pPr eaLnBrk="1" hangingPunct="1"/>
            <a:r>
              <a:rPr lang="en-US" smtClean="0">
                <a:latin typeface="Arial" panose="020B0604020202020204" pitchFamily="34" charset="0"/>
                <a:ea typeface="ＭＳ Ｐゴシック" panose="020B0600070205080204" pitchFamily="34" charset="-128"/>
              </a:rPr>
              <a:t>Clusters are larger than groups and tend to contain hundreds of galaxies.</a:t>
            </a:r>
          </a:p>
          <a:p>
            <a:pPr eaLnBrk="1" hangingPunct="1"/>
            <a:r>
              <a:rPr lang="en-US" smtClean="0">
                <a:latin typeface="Arial" panose="020B0604020202020204" pitchFamily="34" charset="0"/>
                <a:ea typeface="ＭＳ Ｐゴシック" panose="020B0600070205080204" pitchFamily="34" charset="-128"/>
              </a:rPr>
              <a:t>Elliptical galaxies tend to hang out in large clusters.</a:t>
            </a:r>
          </a:p>
          <a:p>
            <a:pPr eaLnBrk="1" hangingPunct="1"/>
            <a:r>
              <a:rPr lang="en-US" smtClean="0">
                <a:latin typeface="Arial" panose="020B0604020202020204" pitchFamily="34" charset="0"/>
                <a:ea typeface="ＭＳ Ｐゴシック" panose="020B0600070205080204" pitchFamily="34" charset="-128"/>
              </a:rPr>
              <a:t>Large elliptical galaxies are rare outside of clusters.</a:t>
            </a:r>
          </a:p>
        </p:txBody>
      </p:sp>
    </p:spTree>
    <p:extLst>
      <p:ext uri="{BB962C8B-B14F-4D97-AF65-F5344CB8AC3E}">
        <p14:creationId xmlns:p14="http://schemas.microsoft.com/office/powerpoint/2010/main" val="570537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B2D247F8-AED8-435D-B448-C62B0FD8C9D3}" type="slidenum">
              <a:rPr lang="en-US" sz="1300">
                <a:latin typeface="Arial" panose="020B0604020202020204" pitchFamily="34" charset="0"/>
              </a:rPr>
              <a:pPr/>
              <a:t>35</a:t>
            </a:fld>
            <a:endParaRPr lang="en-US" sz="1300">
              <a:latin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69028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149EBE22-BE91-4B40-AB58-789C335B5E4D}" type="slidenum">
              <a:rPr lang="en-US" sz="1300">
                <a:latin typeface="Arial" panose="020B0604020202020204" pitchFamily="34" charset="0"/>
              </a:rPr>
              <a:pPr/>
              <a:t>36</a:t>
            </a:fld>
            <a:endParaRPr lang="en-US" sz="1300">
              <a:latin typeface="Arial" panose="020B0604020202020204"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iconic Centaurus A galaxy, also known as NGC 5128, is the closest giant elliptical galaxy containing a radio-loud Active Galactic Nucleus (AGN). Upper left panel: New view of Centaurus A obtained with the EPIC camera on board ESA's XMM-Newton X-ray Observatory, which studied it in three different X-ray wavebands (in order of increasing energy, data from the three wavebands are shown in cyan, blue and purple, respectively).The X-ray image is available here. Lower left panel: New view of Centaurus A obtained with ESA's Herschel Space Observatory, combining data acquired with the PACS instrument at far-infrared wavelengths (shown in yellow) and with the SPIRE instrument at sub-</a:t>
            </a:r>
            <a:r>
              <a:rPr lang="en-US" dirty="0" err="1" smtClean="0"/>
              <a:t>millimetre</a:t>
            </a:r>
            <a:r>
              <a:rPr lang="en-US" dirty="0" smtClean="0"/>
              <a:t> wavelengths (shown in red), respectively. Central panel: Combined view of the Herschel and XMM-Newton images from the two panels on the left. Upper right panel: Image of Centaurus A at visible wavelengths, obtained with the MPG/ESO 2.2-metre Telescope at La Silla Observatory, Chile. Lower right panel: Combined view of the Herschel and XMM-Newton images from the two panels on the left and the visible waveband image from the upper right panel.”  -ESA</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http://xmm2.esac.esa.int/external/xmm_mobi/gallery/agns.html</a:t>
            </a:r>
          </a:p>
        </p:txBody>
      </p:sp>
    </p:spTree>
    <p:extLst>
      <p:ext uri="{BB962C8B-B14F-4D97-AF65-F5344CB8AC3E}">
        <p14:creationId xmlns:p14="http://schemas.microsoft.com/office/powerpoint/2010/main" val="14494985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A07C58F7-45C3-49D7-8CEF-A85F4CA51C15}" type="slidenum">
              <a:rPr lang="en-US" sz="1300">
                <a:latin typeface="Arial" panose="020B0604020202020204" pitchFamily="34" charset="0"/>
              </a:rPr>
              <a:pPr/>
              <a:t>37</a:t>
            </a:fld>
            <a:endParaRPr lang="en-US" sz="1300">
              <a:latin typeface="Arial" panose="020B0604020202020204"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ea typeface="ＭＳ Ｐゴシック" panose="020B0600070205080204" pitchFamily="34" charset="-128"/>
              </a:rPr>
              <a:t>Trying to find optical counterparts of radio sources.</a:t>
            </a:r>
          </a:p>
          <a:p>
            <a:pPr eaLnBrk="1" hangingPunct="1"/>
            <a:r>
              <a:rPr lang="en-US" dirty="0" smtClean="0">
                <a:latin typeface="Arial" panose="020B0604020202020204" pitchFamily="34" charset="0"/>
                <a:ea typeface="ＭＳ Ｐゴシック" panose="020B0600070205080204" pitchFamily="34" charset="-128"/>
              </a:rPr>
              <a:t>Most of them were galaxies.</a:t>
            </a:r>
          </a:p>
          <a:p>
            <a:pPr eaLnBrk="1" hangingPunct="1"/>
            <a:r>
              <a:rPr lang="en-US" dirty="0" smtClean="0">
                <a:latin typeface="Arial" panose="020B0604020202020204" pitchFamily="34" charset="0"/>
                <a:ea typeface="ＭＳ Ｐゴシック" panose="020B0600070205080204" pitchFamily="34" charset="-128"/>
              </a:rPr>
              <a:t>This one was a blue star with an odd spectrum.</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They soon figured out that the emission lines were highly red shifted hydrogen.</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It was receding at 47,000 km/s!  </a:t>
            </a:r>
          </a:p>
          <a:p>
            <a:pPr eaLnBrk="1" hangingPunct="1"/>
            <a:r>
              <a:rPr lang="en-US" dirty="0" smtClean="0">
                <a:latin typeface="Arial" panose="020B0604020202020204" pitchFamily="34" charset="0"/>
                <a:ea typeface="ＭＳ Ｐゴシック" panose="020B0600070205080204" pitchFamily="34" charset="-128"/>
              </a:rPr>
              <a:t>Using Hubble’s Law, that puts it at 2.2 billion light years!  Wow!</a:t>
            </a:r>
          </a:p>
          <a:p>
            <a:pPr eaLnBrk="1" hangingPunct="1"/>
            <a:r>
              <a:rPr lang="en-US" dirty="0" smtClean="0">
                <a:latin typeface="Arial" panose="020B0604020202020204" pitchFamily="34" charset="0"/>
                <a:ea typeface="ＭＳ Ｐゴシック" panose="020B0600070205080204" pitchFamily="34" charset="-128"/>
              </a:rPr>
              <a:t>That means it must have over 1 trillion solar luminosities.</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Could there be another explanation for its red shift?</a:t>
            </a:r>
          </a:p>
        </p:txBody>
      </p:sp>
    </p:spTree>
    <p:extLst>
      <p:ext uri="{BB962C8B-B14F-4D97-AF65-F5344CB8AC3E}">
        <p14:creationId xmlns:p14="http://schemas.microsoft.com/office/powerpoint/2010/main" val="32407692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5FDBE342-A58E-4B3B-B67C-06361D4488CA}" type="slidenum">
              <a:rPr lang="en-US" sz="1300">
                <a:latin typeface="Arial" panose="020B0604020202020204" pitchFamily="34" charset="0"/>
              </a:rPr>
              <a:pPr/>
              <a:t>38</a:t>
            </a:fld>
            <a:endParaRPr lang="en-US" sz="1300">
              <a:latin typeface="Arial" panose="020B0604020202020204"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121691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149EBE22-BE91-4B40-AB58-789C335B5E4D}" type="slidenum">
              <a:rPr lang="en-US" sz="1300">
                <a:latin typeface="Arial" panose="020B0604020202020204" pitchFamily="34" charset="0"/>
              </a:rPr>
              <a:pPr/>
              <a:t>39</a:t>
            </a:fld>
            <a:endParaRPr lang="en-US" sz="1300">
              <a:latin typeface="Arial" panose="020B0604020202020204"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ea typeface="ＭＳ Ｐゴシック" panose="020B0600070205080204" pitchFamily="34" charset="-128"/>
              </a:rPr>
              <a:t>Since their luminosities change on such small time scales, they must be very small.</a:t>
            </a:r>
          </a:p>
          <a:p>
            <a:pPr eaLnBrk="1" hangingPunct="1"/>
            <a:r>
              <a:rPr lang="en-US" dirty="0" smtClean="0">
                <a:latin typeface="Arial" panose="020B0604020202020204" pitchFamily="34" charset="0"/>
                <a:ea typeface="ＭＳ Ｐゴシック" panose="020B0600070205080204" pitchFamily="34" charset="-128"/>
              </a:rPr>
              <a:t>The size must be on the order of the variability</a:t>
            </a:r>
          </a:p>
          <a:p>
            <a:pPr eaLnBrk="1" hangingPunct="1"/>
            <a:endParaRPr lang="en-US" dirty="0" smtClean="0">
              <a:latin typeface="Arial" panose="020B0604020202020204" pitchFamily="34" charset="0"/>
              <a:ea typeface="ＭＳ Ｐゴシック" panose="020B0600070205080204" pitchFamily="34" charset="-128"/>
            </a:endParaRPr>
          </a:p>
          <a:p>
            <a:pPr eaLnBrk="1" hangingPunct="1"/>
            <a:r>
              <a:rPr lang="en-US" dirty="0" smtClean="0">
                <a:latin typeface="Arial" panose="020B0604020202020204" pitchFamily="34" charset="0"/>
                <a:ea typeface="ＭＳ Ｐゴシック" panose="020B0600070205080204" pitchFamily="34" charset="-128"/>
              </a:rPr>
              <a:t>The radio lobes extend out to enormous distances, much larger than the disk of the galaxy.</a:t>
            </a:r>
          </a:p>
        </p:txBody>
      </p:sp>
    </p:spTree>
    <p:extLst>
      <p:ext uri="{BB962C8B-B14F-4D97-AF65-F5344CB8AC3E}">
        <p14:creationId xmlns:p14="http://schemas.microsoft.com/office/powerpoint/2010/main" val="1988859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4024BE37-4FE0-48FB-ADB4-D8F7AD78E401}" type="slidenum">
              <a:rPr lang="en-US" sz="1300">
                <a:latin typeface="Arial" panose="020B0604020202020204" pitchFamily="34" charset="0"/>
              </a:rPr>
              <a:pPr/>
              <a:t>4</a:t>
            </a:fld>
            <a:endParaRPr lang="en-US" sz="1300">
              <a:latin typeface="Arial" panose="020B0604020202020204"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r>
              <a:rPr lang="en-US" sz="1000" dirty="0" smtClean="0">
                <a:latin typeface="Arial" panose="020B0604020202020204" pitchFamily="34" charset="0"/>
              </a:rPr>
              <a:t>Disk</a:t>
            </a:r>
          </a:p>
          <a:p>
            <a:pPr lvl="1" eaLnBrk="1" hangingPunct="1"/>
            <a:r>
              <a:rPr lang="en-US" dirty="0" smtClean="0">
                <a:latin typeface="Arial" panose="020B0604020202020204" pitchFamily="34" charset="0"/>
              </a:rPr>
              <a:t>A flat disk with a thickness that is 1/100</a:t>
            </a:r>
            <a:r>
              <a:rPr lang="en-US" baseline="30000" dirty="0" smtClean="0">
                <a:latin typeface="Arial" panose="020B0604020202020204" pitchFamily="34" charset="0"/>
              </a:rPr>
              <a:t>th</a:t>
            </a:r>
            <a:r>
              <a:rPr lang="en-US" dirty="0" smtClean="0">
                <a:latin typeface="Arial" panose="020B0604020202020204" pitchFamily="34" charset="0"/>
              </a:rPr>
              <a:t> the length of the disk</a:t>
            </a:r>
          </a:p>
          <a:p>
            <a:pPr lvl="1" eaLnBrk="1" hangingPunct="1"/>
            <a:r>
              <a:rPr lang="en-US" dirty="0" smtClean="0">
                <a:latin typeface="Arial" panose="020B0604020202020204" pitchFamily="34" charset="0"/>
              </a:rPr>
              <a:t>Most of the younger stars lie in the disk</a:t>
            </a:r>
          </a:p>
          <a:p>
            <a:pPr lvl="2" eaLnBrk="1" hangingPunct="1"/>
            <a:r>
              <a:rPr lang="en-US" dirty="0" smtClean="0">
                <a:latin typeface="Arial" panose="020B0604020202020204" pitchFamily="34" charset="0"/>
              </a:rPr>
              <a:t>Open clusters, for example</a:t>
            </a:r>
          </a:p>
          <a:p>
            <a:pPr lvl="1" eaLnBrk="1" hangingPunct="1"/>
            <a:r>
              <a:rPr lang="en-US" dirty="0" smtClean="0">
                <a:latin typeface="Arial" panose="020B0604020202020204" pitchFamily="34" charset="0"/>
              </a:rPr>
              <a:t>Composed of stars, gas, and dust</a:t>
            </a:r>
          </a:p>
          <a:p>
            <a:pPr lvl="1" eaLnBrk="1" hangingPunct="1"/>
            <a:r>
              <a:rPr lang="en-US" dirty="0" smtClean="0">
                <a:latin typeface="Arial" panose="020B0604020202020204" pitchFamily="34" charset="0"/>
              </a:rPr>
              <a:t>Spiral arms are in the disk</a:t>
            </a:r>
          </a:p>
          <a:p>
            <a:pPr eaLnBrk="1" hangingPunct="1"/>
            <a:r>
              <a:rPr lang="en-US" sz="1000" dirty="0" smtClean="0">
                <a:latin typeface="Arial" panose="020B0604020202020204" pitchFamily="34" charset="0"/>
              </a:rPr>
              <a:t>Bulge</a:t>
            </a:r>
          </a:p>
          <a:p>
            <a:pPr lvl="1" eaLnBrk="1" hangingPunct="1"/>
            <a:r>
              <a:rPr lang="en-US" dirty="0" smtClean="0">
                <a:latin typeface="Arial" panose="020B0604020202020204" pitchFamily="34" charset="0"/>
              </a:rPr>
              <a:t>Central region of the galaxy</a:t>
            </a:r>
          </a:p>
          <a:p>
            <a:pPr lvl="1" eaLnBrk="1" hangingPunct="1"/>
            <a:r>
              <a:rPr lang="en-US" dirty="0" smtClean="0">
                <a:latin typeface="Arial" panose="020B0604020202020204" pitchFamily="34" charset="0"/>
              </a:rPr>
              <a:t>Contains a mixture of old and new stars</a:t>
            </a:r>
          </a:p>
          <a:p>
            <a:pPr lvl="1" eaLnBrk="1" hangingPunct="1"/>
            <a:r>
              <a:rPr lang="en-US" dirty="0" smtClean="0">
                <a:latin typeface="Arial" panose="020B0604020202020204" pitchFamily="34" charset="0"/>
              </a:rPr>
              <a:t>More tightly packed; higher densities</a:t>
            </a:r>
          </a:p>
          <a:p>
            <a:pPr eaLnBrk="1" hangingPunct="1"/>
            <a:r>
              <a:rPr lang="en-US" sz="1000" dirty="0" smtClean="0">
                <a:latin typeface="Arial" panose="020B0604020202020204" pitchFamily="34" charset="0"/>
              </a:rPr>
              <a:t>Halo</a:t>
            </a:r>
          </a:p>
          <a:p>
            <a:pPr lvl="1" eaLnBrk="1" hangingPunct="1"/>
            <a:r>
              <a:rPr lang="en-US" dirty="0" smtClean="0">
                <a:latin typeface="Arial" panose="020B0604020202020204" pitchFamily="34" charset="0"/>
              </a:rPr>
              <a:t>A sphere/ellipsoid that surrounds the disk and bulge of the galaxy</a:t>
            </a:r>
          </a:p>
          <a:p>
            <a:pPr lvl="1" eaLnBrk="1" hangingPunct="1"/>
            <a:r>
              <a:rPr lang="en-US" dirty="0" smtClean="0">
                <a:latin typeface="Arial" panose="020B0604020202020204" pitchFamily="34" charset="0"/>
              </a:rPr>
              <a:t>Contains older stars</a:t>
            </a:r>
          </a:p>
          <a:p>
            <a:pPr lvl="2" eaLnBrk="1" hangingPunct="1"/>
            <a:r>
              <a:rPr lang="en-US" dirty="0" smtClean="0">
                <a:latin typeface="Arial" panose="020B0604020202020204" pitchFamily="34" charset="0"/>
              </a:rPr>
              <a:t>Globular clusters</a:t>
            </a:r>
          </a:p>
          <a:p>
            <a:pPr lvl="1" eaLnBrk="1" hangingPunct="1"/>
            <a:r>
              <a:rPr lang="en-US" dirty="0" smtClean="0">
                <a:latin typeface="Arial" panose="020B0604020202020204" pitchFamily="34" charset="0"/>
              </a:rPr>
              <a:t>No gas and no dust, just stars</a:t>
            </a:r>
          </a:p>
          <a:p>
            <a:pPr lvl="1" eaLnBrk="1" hangingPunct="1"/>
            <a:r>
              <a:rPr lang="en-US" dirty="0" smtClean="0">
                <a:latin typeface="Arial" panose="020B0604020202020204" pitchFamily="34" charset="0"/>
              </a:rPr>
              <a:t>No star formation going on in the halo</a:t>
            </a:r>
          </a:p>
          <a:p>
            <a:pPr eaLnBrk="1" hangingPunct="1"/>
            <a:endParaRPr lang="en-US" dirty="0" smtClean="0">
              <a:latin typeface="Arial" panose="020B0604020202020204" pitchFamily="34" charset="0"/>
            </a:endParaRPr>
          </a:p>
        </p:txBody>
      </p:sp>
    </p:spTree>
    <p:extLst>
      <p:ext uri="{BB962C8B-B14F-4D97-AF65-F5344CB8AC3E}">
        <p14:creationId xmlns:p14="http://schemas.microsoft.com/office/powerpoint/2010/main" val="1667165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EDE67FD0-3984-48AF-AEB4-615D1440ED68}" type="slidenum">
              <a:rPr lang="en-US" sz="1300">
                <a:latin typeface="Arial" panose="020B0604020202020204" pitchFamily="34" charset="0"/>
              </a:rPr>
              <a:pPr/>
              <a:t>40</a:t>
            </a:fld>
            <a:endParaRPr lang="en-US" sz="1300">
              <a:latin typeface="Arial" panose="020B0604020202020204"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ea typeface="ＭＳ Ｐゴシック" panose="020B0600070205080204" pitchFamily="34" charset="-128"/>
              </a:rPr>
              <a:t>They are called quasars because they are quasi stellar objects.</a:t>
            </a:r>
          </a:p>
          <a:p>
            <a:pPr eaLnBrk="1" hangingPunct="1"/>
            <a:r>
              <a:rPr lang="en-US" smtClean="0">
                <a:latin typeface="Arial" panose="020B0604020202020204" pitchFamily="34" charset="0"/>
                <a:ea typeface="ＭＳ Ｐゴシック" panose="020B0600070205080204" pitchFamily="34" charset="-128"/>
              </a:rPr>
              <a:t>Their spectrum, instead of looking like a blackbody, is flat, meaning that they have lots of power across the spectrum.</a:t>
            </a:r>
          </a:p>
          <a:p>
            <a:pPr eaLnBrk="1" hangingPunct="1"/>
            <a:r>
              <a:rPr lang="en-US" smtClean="0">
                <a:latin typeface="Arial" panose="020B0604020202020204" pitchFamily="34" charset="0"/>
                <a:ea typeface="ＭＳ Ｐゴシック" panose="020B0600070205080204" pitchFamily="34" charset="-128"/>
              </a:rPr>
              <a:t>They outshine the entire galaxy.  They are about 1000 times brighter than the Milky Way.</a:t>
            </a:r>
          </a:p>
          <a:p>
            <a:pPr eaLnBrk="1" hangingPunct="1"/>
            <a:r>
              <a:rPr lang="en-US" smtClean="0">
                <a:latin typeface="Arial" panose="020B0604020202020204" pitchFamily="34" charset="0"/>
                <a:ea typeface="ＭＳ Ｐゴシック" panose="020B0600070205080204" pitchFamily="34" charset="-128"/>
              </a:rPr>
              <a:t>Highly variable on very short time scale (about an hour)</a:t>
            </a:r>
          </a:p>
          <a:p>
            <a:pPr eaLnBrk="1" hangingPunct="1"/>
            <a:r>
              <a:rPr lang="en-US" smtClean="0">
                <a:latin typeface="Arial" panose="020B0604020202020204" pitchFamily="34" charset="0"/>
                <a:ea typeface="ＭＳ Ｐゴシック" panose="020B0600070205080204" pitchFamily="34" charset="-128"/>
              </a:rPr>
              <a:t>They all reside at high redshifts suggesting that they were common billions of years ago but not any more.</a:t>
            </a:r>
          </a:p>
          <a:p>
            <a:pPr eaLnBrk="1" hangingPunct="1"/>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241684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97F1D577-E84A-4B9E-9C0C-5FEB3D2BF9F2}" type="slidenum">
              <a:rPr lang="en-US" sz="1300">
                <a:latin typeface="Arial" panose="020B0604020202020204" pitchFamily="34" charset="0"/>
              </a:rPr>
              <a:pPr/>
              <a:t>41</a:t>
            </a:fld>
            <a:endParaRPr lang="en-US" sz="1300">
              <a:latin typeface="Arial" panose="020B0604020202020204"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panose="020B0604020202020204" pitchFamily="34" charset="0"/>
                <a:ea typeface="ＭＳ Ｐゴシック" panose="020B0600070205080204" pitchFamily="34" charset="-128"/>
              </a:rPr>
              <a:t>Except for their luminosities, AGN look much like quasars.</a:t>
            </a:r>
          </a:p>
          <a:p>
            <a:pPr eaLnBrk="1" hangingPunct="1"/>
            <a:r>
              <a:rPr lang="en-US" dirty="0" smtClean="0">
                <a:latin typeface="Arial" panose="020B0604020202020204" pitchFamily="34" charset="0"/>
                <a:ea typeface="ＭＳ Ｐゴシック" panose="020B0600070205080204" pitchFamily="34" charset="-128"/>
              </a:rPr>
              <a:t>Its easier to see the host galaxy because it is closer and the central source isn’t swamping the light from the entire galaxy.</a:t>
            </a:r>
          </a:p>
          <a:p>
            <a:pPr eaLnBrk="1" hangingPunct="1"/>
            <a:r>
              <a:rPr lang="en-US" dirty="0" smtClean="0">
                <a:latin typeface="Arial" panose="020B0604020202020204" pitchFamily="34" charset="0"/>
                <a:ea typeface="ＭＳ Ｐゴシック" panose="020B0600070205080204" pitchFamily="34" charset="-128"/>
              </a:rPr>
              <a:t>The source of the emission is tiny.  No telescope can resolve it.</a:t>
            </a:r>
          </a:p>
        </p:txBody>
      </p:sp>
    </p:spTree>
    <p:extLst>
      <p:ext uri="{BB962C8B-B14F-4D97-AF65-F5344CB8AC3E}">
        <p14:creationId xmlns:p14="http://schemas.microsoft.com/office/powerpoint/2010/main" val="453065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2BAA5D51-9FC5-4629-9868-4F8F7DC50FE9}" type="slidenum">
              <a:rPr lang="en-US" sz="1300">
                <a:latin typeface="Arial" panose="020B0604020202020204" pitchFamily="34" charset="0"/>
              </a:rPr>
              <a:pPr/>
              <a:t>42</a:t>
            </a:fld>
            <a:endParaRPr lang="en-US" sz="1300">
              <a:latin typeface="Arial" panose="020B0604020202020204"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00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E43FE19C-0CF0-4C86-817F-71EC5C2633FD}" type="slidenum">
              <a:rPr lang="en-US" sz="1300">
                <a:latin typeface="Arial" panose="020B0604020202020204" pitchFamily="34" charset="0"/>
              </a:rPr>
              <a:pPr/>
              <a:t>43</a:t>
            </a:fld>
            <a:endParaRPr lang="en-US" sz="1300">
              <a:latin typeface="Arial" panose="020B060402020202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387266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B1C24684-BF58-4AB1-8AC1-0D79AB0B0E1D}" type="slidenum">
              <a:rPr lang="en-US" sz="1300">
                <a:latin typeface="Arial" panose="020B0604020202020204" pitchFamily="34" charset="0"/>
              </a:rPr>
              <a:pPr/>
              <a:t>44</a:t>
            </a:fld>
            <a:endParaRPr lang="en-US" sz="1300">
              <a:latin typeface="Arial" panose="020B0604020202020204"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anose="020B0604020202020204" pitchFamily="34" charset="0"/>
                <a:ea typeface="ＭＳ Ｐゴシック" panose="020B0600070205080204" pitchFamily="34" charset="-128"/>
              </a:rPr>
              <a:t>An accretion disk forms around the black hole.  </a:t>
            </a:r>
          </a:p>
          <a:p>
            <a:pPr eaLnBrk="1" hangingPunct="1"/>
            <a:r>
              <a:rPr lang="en-US" smtClean="0">
                <a:latin typeface="Arial" panose="020B0604020202020204" pitchFamily="34" charset="0"/>
                <a:ea typeface="ＭＳ Ｐゴシック" panose="020B0600070205080204" pitchFamily="34" charset="-128"/>
              </a:rPr>
              <a:t>It gets really hot and emits at a wide variety of wavelengths.</a:t>
            </a:r>
          </a:p>
          <a:p>
            <a:pPr eaLnBrk="1" hangingPunct="1"/>
            <a:r>
              <a:rPr lang="en-US" smtClean="0">
                <a:latin typeface="Arial" panose="020B0604020202020204" pitchFamily="34" charset="0"/>
                <a:ea typeface="ＭＳ Ｐゴシック" panose="020B0600070205080204" pitchFamily="34" charset="-128"/>
              </a:rPr>
              <a:t>Twisty magnetic fields collimate the light.</a:t>
            </a:r>
          </a:p>
          <a:p>
            <a:pPr eaLnBrk="1" hangingPunct="1"/>
            <a:endParaRPr lang="en-US" smtClean="0">
              <a:latin typeface="Arial" panose="020B0604020202020204" pitchFamily="34" charset="0"/>
              <a:ea typeface="ＭＳ Ｐゴシック" panose="020B0600070205080204" pitchFamily="34" charset="-128"/>
            </a:endParaRPr>
          </a:p>
          <a:p>
            <a:pPr eaLnBrk="1" hangingPunct="1"/>
            <a:r>
              <a:rPr lang="en-US" smtClean="0">
                <a:latin typeface="Arial" panose="020B0604020202020204" pitchFamily="34" charset="0"/>
                <a:ea typeface="ＭＳ Ｐゴシック" panose="020B0600070205080204" pitchFamily="34" charset="-128"/>
              </a:rPr>
              <a:t>Quasars must consume 17 solar masses per year to be as luminous as they are.</a:t>
            </a:r>
          </a:p>
        </p:txBody>
      </p:sp>
    </p:spTree>
    <p:extLst>
      <p:ext uri="{BB962C8B-B14F-4D97-AF65-F5344CB8AC3E}">
        <p14:creationId xmlns:p14="http://schemas.microsoft.com/office/powerpoint/2010/main" val="16180903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1A948DDA-276E-4B7C-B3BF-A9705C3BD6EC}" type="slidenum">
              <a:rPr lang="en-US" sz="1300">
                <a:latin typeface="Arial" panose="020B0604020202020204" pitchFamily="34" charset="0"/>
              </a:rPr>
              <a:pPr/>
              <a:t>45</a:t>
            </a:fld>
            <a:endParaRPr lang="en-US" sz="1300">
              <a:latin typeface="Arial" panose="020B0604020202020204"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94375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4EB619C0-1799-4BA6-9436-DB73143C54AC}" type="slidenum">
              <a:rPr lang="en-US" sz="1300">
                <a:latin typeface="Arial" panose="020B0604020202020204" pitchFamily="34" charset="0"/>
              </a:rPr>
              <a:pPr/>
              <a:t>5</a:t>
            </a:fld>
            <a:endParaRPr lang="en-US" sz="1300">
              <a:latin typeface="Arial" panose="020B0604020202020204"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3627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F0098C13-2725-4EB0-844B-6077703B72F1}" type="slidenum">
              <a:rPr lang="en-US" sz="1300">
                <a:latin typeface="Arial" panose="020B0604020202020204" pitchFamily="34" charset="0"/>
              </a:rPr>
              <a:pPr/>
              <a:t>6</a:t>
            </a:fld>
            <a:endParaRPr lang="en-US" sz="1300">
              <a:latin typeface="Arial" panose="020B0604020202020204"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r>
              <a:rPr lang="en-US" dirty="0" smtClean="0">
                <a:latin typeface="Arial" panose="020B0604020202020204" pitchFamily="34" charset="0"/>
              </a:rPr>
              <a:t>They have no disk.</a:t>
            </a:r>
          </a:p>
          <a:p>
            <a:pPr eaLnBrk="1" hangingPunct="1"/>
            <a:r>
              <a:rPr lang="en-US" dirty="0" smtClean="0">
                <a:latin typeface="Arial" panose="020B0604020202020204" pitchFamily="34" charset="0"/>
              </a:rPr>
              <a:t>About 10 percent of observed galaxies are </a:t>
            </a:r>
            <a:r>
              <a:rPr lang="en-US" dirty="0" err="1" smtClean="0">
                <a:latin typeface="Arial" panose="020B0604020202020204" pitchFamily="34" charset="0"/>
              </a:rPr>
              <a:t>ellipticals</a:t>
            </a:r>
            <a:endParaRPr lang="en-US" dirty="0" smtClean="0">
              <a:latin typeface="Arial" panose="020B0604020202020204" pitchFamily="34" charset="0"/>
            </a:endParaRPr>
          </a:p>
          <a:p>
            <a:pPr eaLnBrk="1" hangingPunct="1"/>
            <a:r>
              <a:rPr lang="en-US" dirty="0" smtClean="0">
                <a:latin typeface="Arial" panose="020B0604020202020204" pitchFamily="34" charset="0"/>
              </a:rPr>
              <a:t>The ISM consists mostly of low density very hot gas that emits in X-rays.</a:t>
            </a:r>
          </a:p>
          <a:p>
            <a:pPr eaLnBrk="1" hangingPunct="1"/>
            <a:r>
              <a:rPr lang="en-US" dirty="0" smtClean="0">
                <a:latin typeface="Arial" panose="020B0604020202020204" pitchFamily="34" charset="0"/>
              </a:rPr>
              <a:t>Since there is no ISM, there is no star formation so the stellar population tends to be lower mass redder stars.</a:t>
            </a:r>
          </a:p>
          <a:p>
            <a:pPr eaLnBrk="1" hangingPunct="1"/>
            <a:endParaRPr lang="en-US" dirty="0" smtClean="0">
              <a:latin typeface="Arial" panose="020B0604020202020204" pitchFamily="34" charset="0"/>
            </a:endParaRPr>
          </a:p>
          <a:p>
            <a:pPr eaLnBrk="1" hangingPunct="1"/>
            <a:r>
              <a:rPr lang="en-US" dirty="0" smtClean="0">
                <a:latin typeface="Arial" panose="020B0604020202020204" pitchFamily="34" charset="0"/>
              </a:rPr>
              <a:t>Huge range of sizes.</a:t>
            </a:r>
          </a:p>
          <a:p>
            <a:pPr eaLnBrk="1" hangingPunct="1"/>
            <a:r>
              <a:rPr lang="en-US" dirty="0" smtClean="0">
                <a:latin typeface="Arial" panose="020B0604020202020204" pitchFamily="34" charset="0"/>
              </a:rPr>
              <a:t>Dwarf </a:t>
            </a:r>
            <a:r>
              <a:rPr lang="en-US" dirty="0" err="1" smtClean="0">
                <a:latin typeface="Arial" panose="020B0604020202020204" pitchFamily="34" charset="0"/>
              </a:rPr>
              <a:t>ellipticals</a:t>
            </a:r>
            <a:r>
              <a:rPr lang="en-US" dirty="0" smtClean="0">
                <a:latin typeface="Arial" panose="020B0604020202020204" pitchFamily="34" charset="0"/>
              </a:rPr>
              <a:t> can be as small as 10 million solar masses, on the order of the globular clusters.</a:t>
            </a:r>
          </a:p>
          <a:p>
            <a:pPr eaLnBrk="1" hangingPunct="1"/>
            <a:r>
              <a:rPr lang="en-US" dirty="0" smtClean="0">
                <a:latin typeface="Arial" panose="020B0604020202020204" pitchFamily="34" charset="0"/>
              </a:rPr>
              <a:t>Giant </a:t>
            </a:r>
            <a:r>
              <a:rPr lang="en-US" dirty="0" err="1" smtClean="0">
                <a:latin typeface="Arial" panose="020B0604020202020204" pitchFamily="34" charset="0"/>
              </a:rPr>
              <a:t>ellipticals</a:t>
            </a:r>
            <a:r>
              <a:rPr lang="en-US" dirty="0" smtClean="0">
                <a:latin typeface="Arial" panose="020B0604020202020204" pitchFamily="34" charset="0"/>
              </a:rPr>
              <a:t>, like M87 can be as large as 10</a:t>
            </a:r>
            <a:r>
              <a:rPr lang="en-US" baseline="30000" dirty="0" smtClean="0">
                <a:latin typeface="Arial" panose="020B0604020202020204" pitchFamily="34" charset="0"/>
              </a:rPr>
              <a:t>13 </a:t>
            </a:r>
            <a:r>
              <a:rPr lang="en-US" dirty="0" smtClean="0">
                <a:latin typeface="Arial" panose="020B0604020202020204" pitchFamily="34" charset="0"/>
              </a:rPr>
              <a:t>solar masses, among the largest galaxies in the universe.</a:t>
            </a:r>
          </a:p>
          <a:p>
            <a:pPr eaLnBrk="1" hangingPunct="1"/>
            <a:r>
              <a:rPr lang="en-US" dirty="0" smtClean="0">
                <a:latin typeface="Arial" panose="020B0604020202020204" pitchFamily="34" charset="0"/>
              </a:rPr>
              <a:t>Orbital motions are like those in the Bulge or Halo of the Milky Way… Highly elliptical orbits, no orderly motion like in a spiral.</a:t>
            </a:r>
            <a:endParaRPr lang="en-US" baseline="30000" dirty="0" smtClean="0">
              <a:latin typeface="Arial" panose="020B0604020202020204" pitchFamily="34" charset="0"/>
            </a:endParaRPr>
          </a:p>
        </p:txBody>
      </p:sp>
    </p:spTree>
    <p:extLst>
      <p:ext uri="{BB962C8B-B14F-4D97-AF65-F5344CB8AC3E}">
        <p14:creationId xmlns:p14="http://schemas.microsoft.com/office/powerpoint/2010/main" val="2315995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3200">
                <a:solidFill>
                  <a:schemeClr val="tx1"/>
                </a:solidFill>
                <a:latin typeface="EmbossedBlackWide" panose="020B0604020202020204"/>
                <a:ea typeface="ＭＳ Ｐゴシック" panose="020B0600070205080204" pitchFamily="34" charset="-128"/>
              </a:defRPr>
            </a:lvl1pPr>
            <a:lvl2pPr marL="37931725" indent="-37474525" defTabSz="966788">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fld id="{28F458DA-083F-4289-84E8-F52E9987BA7D}" type="slidenum">
              <a:rPr lang="en-US" sz="1300">
                <a:latin typeface="Arial" panose="020B0604020202020204" pitchFamily="34" charset="0"/>
              </a:rPr>
              <a:pPr/>
              <a:t>7</a:t>
            </a:fld>
            <a:endParaRPr lang="en-US" sz="1300">
              <a:latin typeface="Arial" panose="020B0604020202020204" pitchFamily="34"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22716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D53D8D7E-154C-4060-A740-18D7F3F41AE4}" type="slidenum">
              <a:rPr lang="en-US" sz="1300">
                <a:latin typeface="Arial" panose="020B0604020202020204" pitchFamily="34" charset="0"/>
              </a:rPr>
              <a:pPr/>
              <a:t>8</a:t>
            </a:fld>
            <a:endParaRPr lang="en-US" sz="1300">
              <a:latin typeface="Arial" panose="020B0604020202020204"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r>
              <a:rPr lang="en-US" smtClean="0">
                <a:latin typeface="Arial" panose="020B0604020202020204" pitchFamily="34" charset="0"/>
              </a:rPr>
              <a:t>Neither spiral or elliptical… They tend to have a mix of young and old stars</a:t>
            </a:r>
          </a:p>
          <a:p>
            <a:pPr eaLnBrk="1" hangingPunct="1"/>
            <a:r>
              <a:rPr lang="en-US" smtClean="0">
                <a:latin typeface="Arial" panose="020B0604020202020204" pitchFamily="34" charset="0"/>
              </a:rPr>
              <a:t>Generally have some gas and dust component.</a:t>
            </a:r>
          </a:p>
          <a:p>
            <a:pPr eaLnBrk="1" hangingPunct="1"/>
            <a:r>
              <a:rPr lang="en-US" smtClean="0">
                <a:latin typeface="Arial" panose="020B0604020202020204" pitchFamily="34" charset="0"/>
              </a:rPr>
              <a:t>They have more in common with spiral disks than with ellipticals.</a:t>
            </a:r>
          </a:p>
        </p:txBody>
      </p:sp>
    </p:spTree>
    <p:extLst>
      <p:ext uri="{BB962C8B-B14F-4D97-AF65-F5344CB8AC3E}">
        <p14:creationId xmlns:p14="http://schemas.microsoft.com/office/powerpoint/2010/main" val="1688490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defTabSz="966788">
              <a:defRPr sz="3200">
                <a:solidFill>
                  <a:schemeClr val="tx1"/>
                </a:solidFill>
                <a:latin typeface="EmbossedBlackWide" pitchFamily="18" charset="0"/>
              </a:defRPr>
            </a:lvl1pPr>
            <a:lvl2pPr marL="742950" indent="-285750" defTabSz="966788">
              <a:defRPr sz="3200">
                <a:solidFill>
                  <a:schemeClr val="tx1"/>
                </a:solidFill>
                <a:latin typeface="EmbossedBlackWide" pitchFamily="18" charset="0"/>
              </a:defRPr>
            </a:lvl2pPr>
            <a:lvl3pPr marL="1143000" indent="-228600" defTabSz="966788">
              <a:defRPr sz="3200">
                <a:solidFill>
                  <a:schemeClr val="tx1"/>
                </a:solidFill>
                <a:latin typeface="EmbossedBlackWide" pitchFamily="18" charset="0"/>
              </a:defRPr>
            </a:lvl3pPr>
            <a:lvl4pPr marL="1600200" indent="-228600" defTabSz="966788">
              <a:defRPr sz="3200">
                <a:solidFill>
                  <a:schemeClr val="tx1"/>
                </a:solidFill>
                <a:latin typeface="EmbossedBlackWide" pitchFamily="18" charset="0"/>
              </a:defRPr>
            </a:lvl4pPr>
            <a:lvl5pPr marL="2057400" indent="-228600" defTabSz="966788">
              <a:defRPr sz="3200">
                <a:solidFill>
                  <a:schemeClr val="tx1"/>
                </a:solidFill>
                <a:latin typeface="EmbossedBlackWide" pitchFamily="18" charset="0"/>
              </a:defRPr>
            </a:lvl5pPr>
            <a:lvl6pPr marL="2514600" indent="-228600" algn="ctr" defTabSz="966788" eaLnBrk="0" fontAlgn="base" hangingPunct="0">
              <a:spcBef>
                <a:spcPct val="0"/>
              </a:spcBef>
              <a:spcAft>
                <a:spcPct val="0"/>
              </a:spcAft>
              <a:defRPr sz="3200">
                <a:solidFill>
                  <a:schemeClr val="tx1"/>
                </a:solidFill>
                <a:latin typeface="EmbossedBlackWide" pitchFamily="18" charset="0"/>
              </a:defRPr>
            </a:lvl6pPr>
            <a:lvl7pPr marL="2971800" indent="-228600" algn="ctr" defTabSz="966788" eaLnBrk="0" fontAlgn="base" hangingPunct="0">
              <a:spcBef>
                <a:spcPct val="0"/>
              </a:spcBef>
              <a:spcAft>
                <a:spcPct val="0"/>
              </a:spcAft>
              <a:defRPr sz="3200">
                <a:solidFill>
                  <a:schemeClr val="tx1"/>
                </a:solidFill>
                <a:latin typeface="EmbossedBlackWide" pitchFamily="18" charset="0"/>
              </a:defRPr>
            </a:lvl7pPr>
            <a:lvl8pPr marL="3429000" indent="-228600" algn="ctr" defTabSz="966788" eaLnBrk="0" fontAlgn="base" hangingPunct="0">
              <a:spcBef>
                <a:spcPct val="0"/>
              </a:spcBef>
              <a:spcAft>
                <a:spcPct val="0"/>
              </a:spcAft>
              <a:defRPr sz="3200">
                <a:solidFill>
                  <a:schemeClr val="tx1"/>
                </a:solidFill>
                <a:latin typeface="EmbossedBlackWide" pitchFamily="18" charset="0"/>
              </a:defRPr>
            </a:lvl8pPr>
            <a:lvl9pPr marL="3886200" indent="-228600" algn="ctr" defTabSz="966788" eaLnBrk="0" fontAlgn="base" hangingPunct="0">
              <a:spcBef>
                <a:spcPct val="0"/>
              </a:spcBef>
              <a:spcAft>
                <a:spcPct val="0"/>
              </a:spcAft>
              <a:defRPr sz="3200">
                <a:solidFill>
                  <a:schemeClr val="tx1"/>
                </a:solidFill>
                <a:latin typeface="EmbossedBlackWide" pitchFamily="18" charset="0"/>
              </a:defRPr>
            </a:lvl9pPr>
          </a:lstStyle>
          <a:p>
            <a:fld id="{AA788544-DD7F-4A5B-8A30-81AE403C68CF}" type="slidenum">
              <a:rPr lang="en-US" sz="1300">
                <a:latin typeface="Arial" panose="020B0604020202020204" pitchFamily="34" charset="0"/>
              </a:rPr>
              <a:pPr/>
              <a:t>9</a:t>
            </a:fld>
            <a:endParaRPr lang="en-US" sz="1300">
              <a:latin typeface="Arial" panose="020B0604020202020204"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r>
              <a:rPr lang="en-US" smtClean="0">
                <a:latin typeface="Arial" panose="020B0604020202020204" pitchFamily="34" charset="0"/>
              </a:rPr>
              <a:t>The galaxy classification scheme was developed by Edwin Hubble in the 1920’s</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Elliptical galaxies are … well … elliptical.</a:t>
            </a:r>
          </a:p>
          <a:p>
            <a:pPr eaLnBrk="1" hangingPunct="1"/>
            <a:r>
              <a:rPr lang="en-US" smtClean="0">
                <a:latin typeface="Arial" panose="020B0604020202020204" pitchFamily="34" charset="0"/>
              </a:rPr>
              <a:t>	The E0 types are more spherical.</a:t>
            </a:r>
          </a:p>
          <a:p>
            <a:pPr eaLnBrk="1" hangingPunct="1"/>
            <a:r>
              <a:rPr lang="en-US" smtClean="0">
                <a:latin typeface="Arial" panose="020B0604020202020204" pitchFamily="34" charset="0"/>
              </a:rPr>
              <a:t>	The E5 types are more elliptical.</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Then the diagram splits into S and SB</a:t>
            </a:r>
          </a:p>
          <a:p>
            <a:pPr eaLnBrk="1" hangingPunct="1"/>
            <a:r>
              <a:rPr lang="en-US" smtClean="0">
                <a:latin typeface="Arial" panose="020B0604020202020204" pitchFamily="34" charset="0"/>
              </a:rPr>
              <a:t>	S type galaxies are spirals characterized by a bulge, disk, and spiral arms.</a:t>
            </a:r>
          </a:p>
          <a:p>
            <a:pPr eaLnBrk="1" hangingPunct="1"/>
            <a:r>
              <a:rPr lang="en-US" smtClean="0">
                <a:latin typeface="Arial" panose="020B0604020202020204" pitchFamily="34" charset="0"/>
              </a:rPr>
              <a:t>	SB galaxies are barred spirals.  They have a bar in the center that appears to rotate like a rigid body.</a:t>
            </a:r>
          </a:p>
          <a:p>
            <a:pPr eaLnBrk="1" hangingPunct="1"/>
            <a:r>
              <a:rPr lang="en-US" smtClean="0">
                <a:latin typeface="Arial" panose="020B0604020202020204" pitchFamily="34" charset="0"/>
              </a:rPr>
              <a:t>	The S0 and SB0 are intermediate objects.  Not quite elliptical and not quite spiral</a:t>
            </a:r>
          </a:p>
          <a:p>
            <a:pPr eaLnBrk="1" hangingPunct="1"/>
            <a:r>
              <a:rPr lang="en-US" smtClean="0">
                <a:latin typeface="Arial" panose="020B0604020202020204" pitchFamily="34" charset="0"/>
              </a:rPr>
              <a:t>	Sa and SBa have loose spiral arms, large bulge to disk ratio, and low dust to gas ratio</a:t>
            </a:r>
          </a:p>
          <a:p>
            <a:pPr eaLnBrk="1" hangingPunct="1"/>
            <a:r>
              <a:rPr lang="en-US" smtClean="0">
                <a:latin typeface="Arial" panose="020B0604020202020204" pitchFamily="34" charset="0"/>
              </a:rPr>
              <a:t>	Sc and SBc are the opposite.  Tightly wound arms, small bulge to disk ratio, high dust to gas ratio</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Irregular galaxies are not represented on the diagram.  They don’t fit well into any of the classifications.  </a:t>
            </a:r>
          </a:p>
          <a:p>
            <a:pPr eaLnBrk="1" hangingPunct="1"/>
            <a:endParaRPr lang="en-US" smtClean="0">
              <a:latin typeface="Arial" panose="020B0604020202020204" pitchFamily="34" charset="0"/>
            </a:endParaRPr>
          </a:p>
          <a:p>
            <a:pPr eaLnBrk="1" hangingPunct="1"/>
            <a:r>
              <a:rPr lang="en-US" smtClean="0">
                <a:latin typeface="Arial" panose="020B0604020202020204" pitchFamily="34" charset="0"/>
              </a:rPr>
              <a:t>All galaxy types come in a wide variety of sizes, from 100 million stars to more than a trillion.</a:t>
            </a:r>
          </a:p>
        </p:txBody>
      </p:sp>
    </p:spTree>
    <p:extLst>
      <p:ext uri="{BB962C8B-B14F-4D97-AF65-F5344CB8AC3E}">
        <p14:creationId xmlns:p14="http://schemas.microsoft.com/office/powerpoint/2010/main" val="771197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67750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6936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38100"/>
            <a:ext cx="2286000" cy="61642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38100"/>
            <a:ext cx="6705600" cy="61642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2777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0328F3A6-8E65-437F-AE5A-61A7436036B0}" type="slidenum">
              <a:rPr lang="en-US"/>
              <a:pPr/>
              <a:t>‹#›</a:t>
            </a:fld>
            <a:endParaRPr lang="en-US"/>
          </a:p>
        </p:txBody>
      </p:sp>
    </p:spTree>
    <p:extLst>
      <p:ext uri="{BB962C8B-B14F-4D97-AF65-F5344CB8AC3E}">
        <p14:creationId xmlns:p14="http://schemas.microsoft.com/office/powerpoint/2010/main" val="1662065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992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34854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8100"/>
            <a:ext cx="9144000" cy="830997"/>
          </a:xfrm>
        </p:spPr>
        <p:txBody>
          <a:bodyPr/>
          <a:lstStyle>
            <a:lvl1pPr>
              <a:defRPr sz="4800" b="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solidFill>
                  <a:srgbClr val="FFFFFF"/>
                </a:solidFill>
                <a:effectLst>
                  <a:outerShdw blurRad="38100" dist="38100" dir="2700000" algn="tl">
                    <a:srgbClr val="000000">
                      <a:alpha val="43137"/>
                    </a:srgbClr>
                  </a:outerShdw>
                </a:effectLst>
              </a:defRPr>
            </a:lvl1pPr>
            <a:lvl2pPr>
              <a:defRPr sz="2400">
                <a:solidFill>
                  <a:srgbClr val="FFFFFF"/>
                </a:solidFill>
                <a:effectLst>
                  <a:outerShdw blurRad="38100" dist="38100" dir="2700000" algn="tl">
                    <a:srgbClr val="000000">
                      <a:alpha val="43137"/>
                    </a:srgbClr>
                  </a:outerShdw>
                </a:effectLst>
              </a:defRPr>
            </a:lvl2pPr>
            <a:lvl3pPr>
              <a:defRPr sz="2000">
                <a:solidFill>
                  <a:srgbClr val="FFFFFF"/>
                </a:solidFill>
                <a:effectLst>
                  <a:outerShdw blurRad="38100" dist="38100" dir="2700000" algn="tl">
                    <a:srgbClr val="000000">
                      <a:alpha val="43137"/>
                    </a:srgbClr>
                  </a:outerShdw>
                </a:effectLst>
              </a:defRPr>
            </a:lvl3pPr>
            <a:lvl4pPr>
              <a:defRPr sz="1800">
                <a:solidFill>
                  <a:srgbClr val="FFFFFF"/>
                </a:solidFill>
                <a:effectLst>
                  <a:outerShdw blurRad="38100" dist="38100" dir="2700000" algn="tl">
                    <a:srgbClr val="000000">
                      <a:alpha val="43137"/>
                    </a:srgbClr>
                  </a:outerShdw>
                </a:effectLst>
              </a:defRPr>
            </a:lvl4pPr>
            <a:lvl5pPr>
              <a:defRPr sz="1800">
                <a:solidFill>
                  <a:srgbClr val="FFFFFF"/>
                </a:solidFill>
                <a:effectLst>
                  <a:outerShdw blurRad="38100" dist="38100" dir="2700000" algn="tl">
                    <a:srgbClr val="000000">
                      <a:alpha val="43137"/>
                    </a:srgbClr>
                  </a:outerShdw>
                </a:effectLs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solidFill>
                  <a:srgbClr val="FFFFFF"/>
                </a:solidFill>
                <a:effectLst>
                  <a:outerShdw blurRad="38100" dist="38100" dir="2700000" algn="tl">
                    <a:srgbClr val="000000">
                      <a:alpha val="43137"/>
                    </a:srgbClr>
                  </a:outerShdw>
                </a:effectLst>
              </a:defRPr>
            </a:lvl1pPr>
            <a:lvl2pPr>
              <a:defRPr sz="2400">
                <a:solidFill>
                  <a:srgbClr val="FFFFFF"/>
                </a:solidFill>
                <a:effectLst>
                  <a:outerShdw blurRad="38100" dist="38100" dir="2700000" algn="tl">
                    <a:srgbClr val="000000">
                      <a:alpha val="43137"/>
                    </a:srgbClr>
                  </a:outerShdw>
                </a:effectLst>
              </a:defRPr>
            </a:lvl2pPr>
            <a:lvl3pPr>
              <a:defRPr sz="2000">
                <a:solidFill>
                  <a:srgbClr val="FFFFFF"/>
                </a:solidFill>
                <a:effectLst>
                  <a:outerShdw blurRad="38100" dist="38100" dir="2700000" algn="tl">
                    <a:srgbClr val="000000">
                      <a:alpha val="43137"/>
                    </a:srgbClr>
                  </a:outerShdw>
                </a:effectLst>
              </a:defRPr>
            </a:lvl3pPr>
            <a:lvl4pPr>
              <a:defRPr sz="1800">
                <a:solidFill>
                  <a:srgbClr val="FFFFFF"/>
                </a:solidFill>
                <a:effectLst>
                  <a:outerShdw blurRad="38100" dist="38100" dir="2700000" algn="tl">
                    <a:srgbClr val="000000">
                      <a:alpha val="43137"/>
                    </a:srgbClr>
                  </a:outerShdw>
                </a:effectLst>
              </a:defRPr>
            </a:lvl4pPr>
            <a:lvl5pPr>
              <a:defRPr sz="1800">
                <a:solidFill>
                  <a:srgbClr val="FFFFFF"/>
                </a:solidFill>
                <a:effectLst>
                  <a:outerShdw blurRad="38100" dist="38100" dir="2700000" algn="tl">
                    <a:srgbClr val="000000">
                      <a:alpha val="43137"/>
                    </a:srgbClr>
                  </a:outerShdw>
                </a:effectLs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6309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6818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38100"/>
            <a:ext cx="9144000" cy="923330"/>
          </a:xfrm>
        </p:spPr>
        <p:txBody>
          <a:bodyPr/>
          <a:lstStyle>
            <a:lvl1pPr>
              <a:defRPr b="0">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0969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307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solidFill>
                  <a:srgbClr val="FFFFFF"/>
                </a:solidFill>
                <a:effectLst>
                  <a:outerShdw blurRad="38100" dist="38100" dir="2700000" algn="tl">
                    <a:srgbClr val="000000">
                      <a:alpha val="43137"/>
                    </a:srgbClr>
                  </a:outerShdw>
                </a:effectLst>
              </a:defRPr>
            </a:lvl1pPr>
            <a:lvl2pPr>
              <a:defRPr sz="2800">
                <a:solidFill>
                  <a:srgbClr val="FFFFFF"/>
                </a:solidFill>
                <a:effectLst>
                  <a:outerShdw blurRad="38100" dist="38100" dir="2700000" algn="tl">
                    <a:srgbClr val="000000">
                      <a:alpha val="43137"/>
                    </a:srgbClr>
                  </a:outerShdw>
                </a:effectLst>
              </a:defRPr>
            </a:lvl2pPr>
            <a:lvl3pPr>
              <a:defRPr sz="2400">
                <a:solidFill>
                  <a:srgbClr val="FFFFFF"/>
                </a:solidFill>
                <a:effectLst>
                  <a:outerShdw blurRad="38100" dist="38100" dir="2700000" algn="tl">
                    <a:srgbClr val="000000">
                      <a:alpha val="43137"/>
                    </a:srgbClr>
                  </a:outerShdw>
                </a:effectLst>
              </a:defRPr>
            </a:lvl3pPr>
            <a:lvl4pPr>
              <a:defRPr sz="2000">
                <a:solidFill>
                  <a:srgbClr val="FFFFFF"/>
                </a:solidFill>
                <a:effectLst>
                  <a:outerShdw blurRad="38100" dist="38100" dir="2700000" algn="tl">
                    <a:srgbClr val="000000">
                      <a:alpha val="43137"/>
                    </a:srgbClr>
                  </a:outerShdw>
                </a:effectLst>
              </a:defRPr>
            </a:lvl4pPr>
            <a:lvl5pPr>
              <a:defRPr sz="2000">
                <a:solidFill>
                  <a:srgbClr val="FFFFFF"/>
                </a:solidFill>
                <a:effectLst>
                  <a:outerShdw blurRad="38100" dist="38100" dir="2700000" algn="tl">
                    <a:srgbClr val="000000">
                      <a:alpha val="43137"/>
                    </a:srgbClr>
                  </a:outerShdw>
                </a:effectLst>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25712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31817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3333FF"/>
            </a:gs>
            <a:gs pos="100000">
              <a:srgbClr val="0A0A34"/>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38100"/>
            <a:ext cx="9144000" cy="914400"/>
          </a:xfrm>
          <a:prstGeom prst="rect">
            <a:avLst/>
          </a:prstGeom>
          <a:solidFill>
            <a:schemeClr val="bg2">
              <a:alpha val="41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en-US" smtClean="0"/>
              <a:t>AAA</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Georgia" pitchFamily="18" charset="0"/>
          <a:ea typeface="ＭＳ Ｐゴシック" charset="-128"/>
          <a:cs typeface="ＭＳ Ｐゴシック" charset="-128"/>
        </a:defRPr>
      </a:lvl2pPr>
      <a:lvl3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Georgia" pitchFamily="18" charset="0"/>
          <a:ea typeface="ＭＳ Ｐゴシック" charset="-128"/>
          <a:cs typeface="ＭＳ Ｐゴシック" charset="-128"/>
        </a:defRPr>
      </a:lvl3pPr>
      <a:lvl4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Georgia" pitchFamily="18" charset="0"/>
          <a:ea typeface="ＭＳ Ｐゴシック" charset="-128"/>
          <a:cs typeface="ＭＳ Ｐゴシック" charset="-128"/>
        </a:defRPr>
      </a:lvl4pPr>
      <a:lvl5pPr algn="ctr" rtl="0" eaLnBrk="0" fontAlgn="base" hangingPunct="0">
        <a:spcBef>
          <a:spcPct val="0"/>
        </a:spcBef>
        <a:spcAft>
          <a:spcPct val="0"/>
        </a:spcAft>
        <a:defRPr sz="5400" b="1">
          <a:solidFill>
            <a:srgbClr val="F5E9E9"/>
          </a:solidFill>
          <a:effectLst>
            <a:outerShdw blurRad="38100" dist="38100" dir="2700000" algn="tl">
              <a:srgbClr val="000000"/>
            </a:outerShdw>
          </a:effectLst>
          <a:latin typeface="Georgia" pitchFamily="18" charset="0"/>
          <a:ea typeface="ＭＳ Ｐゴシック" charset="-128"/>
          <a:cs typeface="ＭＳ Ｐゴシック" charset="-128"/>
        </a:defRPr>
      </a:lvl5pPr>
      <a:lvl6pPr marL="457200" algn="ctr" rtl="0" fontAlgn="base">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6pPr>
      <a:lvl7pPr marL="914400" algn="ctr" rtl="0" fontAlgn="base">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7pPr>
      <a:lvl8pPr marL="1371600" algn="ctr" rtl="0" fontAlgn="base">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8pPr>
      <a:lvl9pPr marL="1828800" algn="ctr" rtl="0" fontAlgn="base">
        <a:spcBef>
          <a:spcPct val="0"/>
        </a:spcBef>
        <a:spcAft>
          <a:spcPct val="0"/>
        </a:spcAft>
        <a:defRPr sz="5400" b="1">
          <a:solidFill>
            <a:srgbClr val="F5E9E9"/>
          </a:solidFill>
          <a:effectLst>
            <a:outerShdw blurRad="38100" dist="38100" dir="2700000" algn="tl">
              <a:srgbClr val="000000"/>
            </a:outerShdw>
          </a:effectLst>
          <a:latin typeface="Georgia"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3.xml"/><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IF_21_03_EllipVsSpiralForm.htm"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13.jpe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hyperlink" Target="sgr.time.mpg"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ch21sl12.mpg"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hyperlink" Target="IF_21_10_StarburstGalxM82.ht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48.jpeg"/><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50.png"/><Relationship Id="rId5" Type="http://schemas.openxmlformats.org/officeDocument/2006/relationships/oleObject" Target="../embeddings/oleObject7.bin"/><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53.png"/><Relationship Id="rId4" Type="http://schemas.openxmlformats.org/officeDocument/2006/relationships/oleObject" Target="../embeddings/oleObject9.bin"/></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56.png"/><Relationship Id="rId4" Type="http://schemas.openxmlformats.org/officeDocument/2006/relationships/oleObject" Target="../embeddings/oleObject10.bin"/></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apod.nasa.gov/apod/image/1406/hud2014_1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0" y="-34871"/>
            <a:ext cx="9151749" cy="8358968"/>
          </a:xfrm>
          <a:prstGeom prst="rect">
            <a:avLst/>
          </a:prstGeom>
          <a:noFill/>
          <a:extLst>
            <a:ext uri="{909E8E84-426E-40DD-AFC4-6F175D3DCCD1}">
              <a14:hiddenFill xmlns:a14="http://schemas.microsoft.com/office/drawing/2010/main">
                <a:solidFill>
                  <a:srgbClr val="FFFFFF"/>
                </a:solidFill>
              </a14:hiddenFill>
            </a:ext>
          </a:extLst>
        </p:spPr>
      </p:pic>
      <p:sp>
        <p:nvSpPr>
          <p:cNvPr id="24579" name="Text Box 3"/>
          <p:cNvSpPr txBox="1">
            <a:spLocks noChangeArrowheads="1"/>
          </p:cNvSpPr>
          <p:nvPr/>
        </p:nvSpPr>
        <p:spPr bwMode="auto">
          <a:xfrm>
            <a:off x="5015373" y="2683790"/>
            <a:ext cx="336662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EmbossedBlackWide" pitchFamily="18" charset="0"/>
              </a:defRPr>
            </a:lvl1pPr>
            <a:lvl2pPr marL="742950" indent="-285750">
              <a:defRPr sz="3200">
                <a:solidFill>
                  <a:schemeClr val="tx1"/>
                </a:solidFill>
                <a:latin typeface="EmbossedBlackWide" pitchFamily="18" charset="0"/>
              </a:defRPr>
            </a:lvl2pPr>
            <a:lvl3pPr marL="1143000" indent="-228600">
              <a:defRPr sz="3200">
                <a:solidFill>
                  <a:schemeClr val="tx1"/>
                </a:solidFill>
                <a:latin typeface="EmbossedBlackWide" pitchFamily="18" charset="0"/>
              </a:defRPr>
            </a:lvl3pPr>
            <a:lvl4pPr marL="1600200" indent="-228600">
              <a:defRPr sz="3200">
                <a:solidFill>
                  <a:schemeClr val="tx1"/>
                </a:solidFill>
                <a:latin typeface="EmbossedBlackWide" pitchFamily="18" charset="0"/>
              </a:defRPr>
            </a:lvl4pPr>
            <a:lvl5pPr marL="2057400" indent="-228600">
              <a:defRPr sz="3200">
                <a:solidFill>
                  <a:schemeClr val="tx1"/>
                </a:solidFill>
                <a:latin typeface="EmbossedBlackWide" pitchFamily="18" charset="0"/>
              </a:defRPr>
            </a:lvl5pPr>
            <a:lvl6pPr marL="2514600" indent="-228600" algn="ctr" eaLnBrk="0" fontAlgn="base" hangingPunct="0">
              <a:spcBef>
                <a:spcPct val="0"/>
              </a:spcBef>
              <a:spcAft>
                <a:spcPct val="0"/>
              </a:spcAft>
              <a:defRPr sz="3200">
                <a:solidFill>
                  <a:schemeClr val="tx1"/>
                </a:solidFill>
                <a:latin typeface="EmbossedBlackWide" pitchFamily="18" charset="0"/>
              </a:defRPr>
            </a:lvl6pPr>
            <a:lvl7pPr marL="2971800" indent="-228600" algn="ctr" eaLnBrk="0" fontAlgn="base" hangingPunct="0">
              <a:spcBef>
                <a:spcPct val="0"/>
              </a:spcBef>
              <a:spcAft>
                <a:spcPct val="0"/>
              </a:spcAft>
              <a:defRPr sz="3200">
                <a:solidFill>
                  <a:schemeClr val="tx1"/>
                </a:solidFill>
                <a:latin typeface="EmbossedBlackWide" pitchFamily="18" charset="0"/>
              </a:defRPr>
            </a:lvl7pPr>
            <a:lvl8pPr marL="3429000" indent="-228600" algn="ctr" eaLnBrk="0" fontAlgn="base" hangingPunct="0">
              <a:spcBef>
                <a:spcPct val="0"/>
              </a:spcBef>
              <a:spcAft>
                <a:spcPct val="0"/>
              </a:spcAft>
              <a:defRPr sz="3200">
                <a:solidFill>
                  <a:schemeClr val="tx1"/>
                </a:solidFill>
                <a:latin typeface="EmbossedBlackWide" pitchFamily="18" charset="0"/>
              </a:defRPr>
            </a:lvl8pPr>
            <a:lvl9pPr marL="3886200" indent="-228600" algn="ctr" eaLnBrk="0" fontAlgn="base" hangingPunct="0">
              <a:spcBef>
                <a:spcPct val="0"/>
              </a:spcBef>
              <a:spcAft>
                <a:spcPct val="0"/>
              </a:spcAft>
              <a:defRPr sz="3200">
                <a:solidFill>
                  <a:schemeClr val="tx1"/>
                </a:solidFill>
                <a:latin typeface="EmbossedBlackWide" pitchFamily="18" charset="0"/>
              </a:defRPr>
            </a:lvl9pPr>
          </a:lstStyle>
          <a:p>
            <a:r>
              <a:rPr lang="en-US" sz="4400" dirty="0">
                <a:solidFill>
                  <a:schemeClr val="bg1"/>
                </a:solidFill>
                <a:latin typeface="Star Jedi Hollow" panose="040B0000000000000000" pitchFamily="82" charset="0"/>
              </a:rPr>
              <a:t>Galaxies!</a:t>
            </a:r>
          </a:p>
        </p:txBody>
      </p:sp>
    </p:spTree>
    <p:extLst>
      <p:ext uri="{BB962C8B-B14F-4D97-AF65-F5344CB8AC3E}">
        <p14:creationId xmlns:p14="http://schemas.microsoft.com/office/powerpoint/2010/main" val="26559219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ext Box 2"/>
          <p:cNvSpPr txBox="1">
            <a:spLocks noChangeArrowheads="1"/>
          </p:cNvSpPr>
          <p:nvPr/>
        </p:nvSpPr>
        <p:spPr bwMode="auto">
          <a:xfrm>
            <a:off x="0" y="0"/>
            <a:ext cx="9144000" cy="923925"/>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5400">
                <a:solidFill>
                  <a:srgbClr val="F5E9E9"/>
                </a:solidFill>
                <a:effectLst>
                  <a:outerShdw blurRad="38100" dist="38100" dir="2700000" algn="tl">
                    <a:srgbClr val="000000"/>
                  </a:outerShdw>
                </a:effectLst>
                <a:latin typeface="Georgia" panose="02040502050405020303" pitchFamily="18" charset="0"/>
              </a:rPr>
              <a:t>Galaxy Evolution</a:t>
            </a:r>
          </a:p>
        </p:txBody>
      </p:sp>
      <p:pic>
        <p:nvPicPr>
          <p:cNvPr id="15363" name="Picture 3" descr="f2001"/>
          <p:cNvPicPr>
            <a:picLocks noChangeAspect="1" noChangeArrowheads="1"/>
          </p:cNvPicPr>
          <p:nvPr/>
        </p:nvPicPr>
        <p:blipFill>
          <a:blip r:embed="rId3">
            <a:extLst>
              <a:ext uri="{28A0092B-C50C-407E-A947-70E740481C1C}">
                <a14:useLocalDpi xmlns:a14="http://schemas.microsoft.com/office/drawing/2010/main" val="0"/>
              </a:ext>
            </a:extLst>
          </a:blip>
          <a:srcRect l="2330" t="3281" r="2330" b="6560"/>
          <a:stretch>
            <a:fillRect/>
          </a:stretch>
        </p:blipFill>
        <p:spPr bwMode="auto">
          <a:xfrm>
            <a:off x="762000" y="1077913"/>
            <a:ext cx="7467600" cy="501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0" y="6243638"/>
            <a:ext cx="9144000" cy="461962"/>
          </a:xfrm>
          <a:prstGeom prst="rect">
            <a:avLst/>
          </a:prstGeom>
          <a:no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2400">
                <a:solidFill>
                  <a:schemeClr val="bg1"/>
                </a:solidFill>
                <a:effectLst>
                  <a:outerShdw blurRad="38100" dist="38100" dir="2700000" algn="tl">
                    <a:srgbClr val="000000"/>
                  </a:outerShdw>
                </a:effectLst>
              </a:rPr>
              <a:t>Observing galaxies at different distances shows us how they age.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8" descr="20_02_FigureB"/>
          <p:cNvPicPr>
            <a:picLocks noChangeAspect="1" noChangeArrowheads="1"/>
          </p:cNvPicPr>
          <p:nvPr/>
        </p:nvPicPr>
        <p:blipFill>
          <a:blip r:embed="rId3">
            <a:extLst>
              <a:ext uri="{28A0092B-C50C-407E-A947-70E740481C1C}">
                <a14:useLocalDpi xmlns:a14="http://schemas.microsoft.com/office/drawing/2010/main" val="0"/>
              </a:ext>
            </a:extLst>
          </a:blip>
          <a:srcRect b="15987"/>
          <a:stretch>
            <a:fillRect/>
          </a:stretch>
        </p:blipFill>
        <p:spPr bwMode="auto">
          <a:xfrm>
            <a:off x="228600" y="1801813"/>
            <a:ext cx="3959225"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9" descr="20_06_FigureA"/>
          <p:cNvPicPr>
            <a:picLocks noChangeAspect="1" noChangeArrowheads="1"/>
          </p:cNvPicPr>
          <p:nvPr/>
        </p:nvPicPr>
        <p:blipFill>
          <a:blip r:embed="rId4">
            <a:extLst>
              <a:ext uri="{28A0092B-C50C-407E-A947-70E740481C1C}">
                <a14:useLocalDpi xmlns:a14="http://schemas.microsoft.com/office/drawing/2010/main" val="0"/>
              </a:ext>
            </a:extLst>
          </a:blip>
          <a:srcRect b="15948"/>
          <a:stretch>
            <a:fillRect/>
          </a:stretch>
        </p:blipFill>
        <p:spPr bwMode="auto">
          <a:xfrm>
            <a:off x="4538663" y="1811338"/>
            <a:ext cx="428942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3252" name="Text Box 4"/>
          <p:cNvSpPr txBox="1">
            <a:spLocks noChangeArrowheads="1"/>
          </p:cNvSpPr>
          <p:nvPr/>
        </p:nvSpPr>
        <p:spPr bwMode="auto">
          <a:xfrm>
            <a:off x="152400" y="5881688"/>
            <a:ext cx="8839200" cy="519112"/>
          </a:xfrm>
          <a:prstGeom prst="rect">
            <a:avLst/>
          </a:prstGeom>
          <a:no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2800">
                <a:solidFill>
                  <a:srgbClr val="FFFFFF"/>
                </a:solidFill>
                <a:effectLst>
                  <a:outerShdw blurRad="38100" dist="38100" dir="2700000" algn="tl">
                    <a:srgbClr val="000000"/>
                  </a:outerShdw>
                </a:effectLst>
              </a:rPr>
              <a:t>But why do some galaxies end up looking so different?</a:t>
            </a:r>
          </a:p>
        </p:txBody>
      </p:sp>
      <p:sp>
        <p:nvSpPr>
          <p:cNvPr id="1973253" name="Text Box 5"/>
          <p:cNvSpPr txBox="1">
            <a:spLocks noChangeArrowheads="1"/>
          </p:cNvSpPr>
          <p:nvPr/>
        </p:nvSpPr>
        <p:spPr bwMode="auto">
          <a:xfrm>
            <a:off x="4572000" y="1157288"/>
            <a:ext cx="982663" cy="584200"/>
          </a:xfrm>
          <a:prstGeom prst="rect">
            <a:avLst/>
          </a:prstGeom>
          <a:noFill/>
          <a:ln w="9525">
            <a:noFill/>
            <a:miter lim="800000"/>
            <a:headEnd/>
            <a:tailEnd/>
          </a:ln>
          <a:effectLst/>
        </p:spPr>
        <p:txBody>
          <a:bodyPr wrap="none">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a:solidFill>
                  <a:srgbClr val="FFFFFF"/>
                </a:solidFill>
                <a:effectLst>
                  <a:outerShdw blurRad="38100" dist="38100" dir="2700000" algn="tl">
                    <a:srgbClr val="000000"/>
                  </a:outerShdw>
                </a:effectLst>
              </a:rPr>
              <a:t>M87</a:t>
            </a:r>
          </a:p>
        </p:txBody>
      </p:sp>
      <p:sp>
        <p:nvSpPr>
          <p:cNvPr id="1973254" name="Text Box 6"/>
          <p:cNvSpPr txBox="1">
            <a:spLocks noChangeArrowheads="1"/>
          </p:cNvSpPr>
          <p:nvPr/>
        </p:nvSpPr>
        <p:spPr bwMode="auto">
          <a:xfrm>
            <a:off x="136525" y="1141413"/>
            <a:ext cx="2124075" cy="584200"/>
          </a:xfrm>
          <a:prstGeom prst="rect">
            <a:avLst/>
          </a:prstGeom>
          <a:noFill/>
          <a:ln w="9525">
            <a:noFill/>
            <a:miter lim="800000"/>
            <a:headEnd/>
            <a:tailEnd/>
          </a:ln>
          <a:effectLst/>
        </p:spPr>
        <p:txBody>
          <a:bodyPr wrap="none">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a:solidFill>
                  <a:srgbClr val="FFFFFF"/>
                </a:solidFill>
                <a:effectLst>
                  <a:outerShdw blurRad="38100" dist="38100" dir="2700000" algn="tl">
                    <a:srgbClr val="000000"/>
                  </a:outerShdw>
                </a:effectLst>
              </a:rPr>
              <a:t>NGC 4414</a:t>
            </a:r>
          </a:p>
        </p:txBody>
      </p:sp>
      <p:sp>
        <p:nvSpPr>
          <p:cNvPr id="7" name="Text Box 2"/>
          <p:cNvSpPr txBox="1">
            <a:spLocks noChangeArrowheads="1"/>
          </p:cNvSpPr>
          <p:nvPr/>
        </p:nvSpPr>
        <p:spPr bwMode="auto">
          <a:xfrm>
            <a:off x="0" y="0"/>
            <a:ext cx="9144000" cy="923925"/>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5400">
                <a:solidFill>
                  <a:srgbClr val="F5E9E9"/>
                </a:solidFill>
                <a:effectLst>
                  <a:outerShdw blurRad="38100" dist="38100" dir="2700000" algn="tl">
                    <a:srgbClr val="000000"/>
                  </a:outerShdw>
                </a:effectLst>
                <a:latin typeface="Georgia" panose="02040502050405020303" pitchFamily="18" charset="0"/>
              </a:rPr>
              <a:t>Galaxy Formation</a:t>
            </a:r>
          </a:p>
        </p:txBody>
      </p:sp>
    </p:spTree>
  </p:cSld>
  <p:clrMapOvr>
    <a:masterClrMapping/>
  </p:clrMapOvr>
  <p:transition>
    <p:sndAc>
      <p:end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8" descr="19_18_Figure-Unanno"/>
          <p:cNvPicPr>
            <a:picLocks noChangeAspect="1" noChangeArrowheads="1"/>
          </p:cNvPicPr>
          <p:nvPr/>
        </p:nvPicPr>
        <p:blipFill>
          <a:blip r:embed="rId3">
            <a:extLst>
              <a:ext uri="{28A0092B-C50C-407E-A947-70E740481C1C}">
                <a14:useLocalDpi xmlns:a14="http://schemas.microsoft.com/office/drawing/2010/main" val="0"/>
              </a:ext>
            </a:extLst>
          </a:blip>
          <a:srcRect t="28766" b="47685"/>
          <a:stretch>
            <a:fillRect/>
          </a:stretch>
        </p:blipFill>
        <p:spPr bwMode="auto">
          <a:xfrm>
            <a:off x="1941512" y="3048000"/>
            <a:ext cx="5260975"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0" y="0"/>
            <a:ext cx="9144000" cy="923330"/>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5400" dirty="0">
                <a:solidFill>
                  <a:srgbClr val="F5E9E9"/>
                </a:solidFill>
                <a:effectLst>
                  <a:outerShdw blurRad="38100" dist="38100" dir="2700000" algn="tl">
                    <a:srgbClr val="000000"/>
                  </a:outerShdw>
                </a:effectLst>
                <a:latin typeface="Georgia" panose="02040502050405020303" pitchFamily="18" charset="0"/>
              </a:rPr>
              <a:t>Galaxy </a:t>
            </a:r>
            <a:r>
              <a:rPr lang="en-US" sz="5400" dirty="0" smtClean="0">
                <a:solidFill>
                  <a:srgbClr val="F5E9E9"/>
                </a:solidFill>
                <a:effectLst>
                  <a:outerShdw blurRad="38100" dist="38100" dir="2700000" algn="tl">
                    <a:srgbClr val="000000"/>
                  </a:outerShdw>
                </a:effectLst>
                <a:latin typeface="Georgia" panose="02040502050405020303" pitchFamily="18" charset="0"/>
              </a:rPr>
              <a:t>Formation</a:t>
            </a:r>
            <a:endParaRPr lang="en-US" sz="5400" dirty="0">
              <a:solidFill>
                <a:srgbClr val="F5E9E9"/>
              </a:solidFill>
              <a:effectLst>
                <a:outerShdw blurRad="38100" dist="38100" dir="2700000" algn="tl">
                  <a:srgbClr val="000000"/>
                </a:outerShdw>
              </a:effectLst>
              <a:latin typeface="Georgia" panose="02040502050405020303" pitchFamily="18" charset="0"/>
            </a:endParaRPr>
          </a:p>
        </p:txBody>
      </p:sp>
      <p:sp>
        <p:nvSpPr>
          <p:cNvPr id="5" name="Text Box 3"/>
          <p:cNvSpPr txBox="1">
            <a:spLocks noChangeArrowheads="1"/>
          </p:cNvSpPr>
          <p:nvPr/>
        </p:nvSpPr>
        <p:spPr bwMode="auto">
          <a:xfrm>
            <a:off x="1333500" y="1066800"/>
            <a:ext cx="6477000" cy="171767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79400" indent="-27940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spcAft>
                <a:spcPct val="30000"/>
              </a:spcAft>
              <a:buFontTx/>
              <a:buChar char="•"/>
              <a:defRPr/>
            </a:pPr>
            <a:r>
              <a:rPr lang="en-US" dirty="0" smtClean="0">
                <a:solidFill>
                  <a:srgbClr val="F5E9E9"/>
                </a:solidFill>
                <a:effectLst>
                  <a:outerShdw blurRad="38100" dist="38100" dir="2700000" algn="tl">
                    <a:srgbClr val="000000"/>
                  </a:outerShdw>
                </a:effectLst>
                <a:latin typeface="Georgia" pitchFamily="18" charset="0"/>
              </a:rPr>
              <a:t>The early universe was uniformly filled with hydrogen and helium</a:t>
            </a:r>
          </a:p>
          <a:p>
            <a:pPr>
              <a:spcAft>
                <a:spcPct val="30000"/>
              </a:spcAft>
              <a:buFontTx/>
              <a:buChar char="•"/>
              <a:defRPr/>
            </a:pPr>
            <a:r>
              <a:rPr lang="en-US" dirty="0" smtClean="0">
                <a:solidFill>
                  <a:srgbClr val="F5E9E9"/>
                </a:solidFill>
                <a:effectLst>
                  <a:outerShdw blurRad="38100" dist="38100" dir="2700000" algn="tl">
                    <a:srgbClr val="000000"/>
                  </a:outerShdw>
                </a:effectLst>
                <a:latin typeface="Georgia" pitchFamily="18" charset="0"/>
              </a:rPr>
              <a:t>Well… Mostly uniform</a:t>
            </a:r>
          </a:p>
        </p:txBody>
      </p:sp>
    </p:spTree>
  </p:cSld>
  <p:clrMapOvr>
    <a:masterClrMapping/>
  </p:clrMapOvr>
  <p:transition>
    <p:sndAc>
      <p:end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Text Box 2"/>
          <p:cNvSpPr txBox="1">
            <a:spLocks noChangeArrowheads="1"/>
          </p:cNvSpPr>
          <p:nvPr/>
        </p:nvSpPr>
        <p:spPr bwMode="auto">
          <a:xfrm>
            <a:off x="0" y="0"/>
            <a:ext cx="9144000" cy="92333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a:solidFill>
                  <a:srgbClr val="F5E9E9"/>
                </a:solidFill>
                <a:effectLst>
                  <a:outerShdw blurRad="38100" dist="38100" dir="2700000" algn="tl">
                    <a:srgbClr val="000000"/>
                  </a:outerShdw>
                </a:effectLst>
                <a:latin typeface="Georgia" pitchFamily="18" charset="0"/>
              </a:rPr>
              <a:t>Galaxy </a:t>
            </a:r>
            <a:r>
              <a:rPr lang="en-US" sz="5400" dirty="0" err="1">
                <a:solidFill>
                  <a:srgbClr val="F5E9E9"/>
                </a:solidFill>
                <a:effectLst>
                  <a:outerShdw blurRad="38100" dist="38100" dir="2700000" algn="tl">
                    <a:srgbClr val="000000"/>
                  </a:outerShdw>
                </a:effectLst>
                <a:latin typeface="Georgia" pitchFamily="18" charset="0"/>
              </a:rPr>
              <a:t>Formation:Top</a:t>
            </a:r>
            <a:r>
              <a:rPr lang="en-US" sz="5400" dirty="0">
                <a:solidFill>
                  <a:srgbClr val="F5E9E9"/>
                </a:solidFill>
                <a:effectLst>
                  <a:outerShdw blurRad="38100" dist="38100" dir="2700000" algn="tl">
                    <a:srgbClr val="000000"/>
                  </a:outerShdw>
                </a:effectLst>
                <a:latin typeface="Georgia" pitchFamily="18" charset="0"/>
              </a:rPr>
              <a:t> </a:t>
            </a:r>
            <a:r>
              <a:rPr lang="en-US" sz="5400" dirty="0" smtClean="0">
                <a:solidFill>
                  <a:srgbClr val="F5E9E9"/>
                </a:solidFill>
                <a:effectLst>
                  <a:outerShdw blurRad="38100" dist="38100" dir="2700000" algn="tl">
                    <a:srgbClr val="000000"/>
                  </a:outerShdw>
                </a:effectLst>
                <a:latin typeface="Georgia" pitchFamily="18" charset="0"/>
              </a:rPr>
              <a:t>Down</a:t>
            </a:r>
            <a:endParaRPr lang="en-US" sz="5400" dirty="0">
              <a:solidFill>
                <a:srgbClr val="F5E9E9"/>
              </a:solidFill>
              <a:effectLst>
                <a:outerShdw blurRad="38100" dist="38100" dir="2700000" algn="tl">
                  <a:srgbClr val="000000"/>
                </a:outerShdw>
              </a:effectLst>
              <a:latin typeface="Georgia" pitchFamily="18" charset="0"/>
            </a:endParaRPr>
          </a:p>
        </p:txBody>
      </p:sp>
      <p:grpSp>
        <p:nvGrpSpPr>
          <p:cNvPr id="35844" name="Group 10"/>
          <p:cNvGrpSpPr>
            <a:grpSpLocks/>
          </p:cNvGrpSpPr>
          <p:nvPr/>
        </p:nvGrpSpPr>
        <p:grpSpPr bwMode="auto">
          <a:xfrm>
            <a:off x="8021" y="2280889"/>
            <a:ext cx="9144000" cy="2209800"/>
            <a:chOff x="0" y="3055"/>
            <a:chExt cx="5640" cy="1265"/>
          </a:xfrm>
        </p:grpSpPr>
        <p:graphicFrame>
          <p:nvGraphicFramePr>
            <p:cNvPr id="35846" name="Object 6"/>
            <p:cNvGraphicFramePr>
              <a:graphicFrameLocks noChangeAspect="1"/>
            </p:cNvGraphicFramePr>
            <p:nvPr/>
          </p:nvGraphicFramePr>
          <p:xfrm>
            <a:off x="0" y="3060"/>
            <a:ext cx="1422" cy="1260"/>
          </p:xfrm>
          <a:graphic>
            <a:graphicData uri="http://schemas.openxmlformats.org/presentationml/2006/ole">
              <mc:AlternateContent xmlns:mc="http://schemas.openxmlformats.org/markup-compatibility/2006">
                <mc:Choice xmlns:v="urn:schemas-microsoft-com:vml" Requires="v">
                  <p:oleObj spid="_x0000_s61466" name="Image" r:id="rId4" imgW="8025397" imgH="7111111" progId="Photoshop.Image.6">
                    <p:embed/>
                  </p:oleObj>
                </mc:Choice>
                <mc:Fallback>
                  <p:oleObj name="Image" r:id="rId4" imgW="8025397" imgH="7111111" progId="Photoshop.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60"/>
                          <a:ext cx="1422" cy="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47" name="Object 7"/>
            <p:cNvGraphicFramePr>
              <a:graphicFrameLocks noChangeAspect="1"/>
            </p:cNvGraphicFramePr>
            <p:nvPr/>
          </p:nvGraphicFramePr>
          <p:xfrm>
            <a:off x="1392" y="3060"/>
            <a:ext cx="1398" cy="1260"/>
          </p:xfrm>
          <a:graphic>
            <a:graphicData uri="http://schemas.openxmlformats.org/presentationml/2006/ole">
              <mc:AlternateContent xmlns:mc="http://schemas.openxmlformats.org/markup-compatibility/2006">
                <mc:Choice xmlns:v="urn:schemas-microsoft-com:vml" Requires="v">
                  <p:oleObj spid="_x0000_s61467" name="Image" r:id="rId6" imgW="7961905" imgH="7073016" progId="Photoshop.Image.6">
                    <p:embed/>
                  </p:oleObj>
                </mc:Choice>
                <mc:Fallback>
                  <p:oleObj name="Image" r:id="rId6" imgW="7961905" imgH="7073016" progId="Photoshop.Image.6">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2" y="3060"/>
                          <a:ext cx="1398" cy="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48" name="Object 8"/>
            <p:cNvGraphicFramePr>
              <a:graphicFrameLocks noChangeAspect="1"/>
            </p:cNvGraphicFramePr>
            <p:nvPr/>
          </p:nvGraphicFramePr>
          <p:xfrm>
            <a:off x="2784" y="3062"/>
            <a:ext cx="1440" cy="1258"/>
          </p:xfrm>
          <a:graphic>
            <a:graphicData uri="http://schemas.openxmlformats.org/presentationml/2006/ole">
              <mc:AlternateContent xmlns:mc="http://schemas.openxmlformats.org/markup-compatibility/2006">
                <mc:Choice xmlns:v="urn:schemas-microsoft-com:vml" Requires="v">
                  <p:oleObj spid="_x0000_s61468" name="Image" r:id="rId8" imgW="7961905" imgH="7022222" progId="Photoshop.Image.6">
                    <p:embed/>
                  </p:oleObj>
                </mc:Choice>
                <mc:Fallback>
                  <p:oleObj name="Image" r:id="rId8" imgW="7961905" imgH="7022222" progId="Photoshop.Image.6">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4" y="3062"/>
                          <a:ext cx="1440" cy="1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849" name="Object 9"/>
            <p:cNvGraphicFramePr>
              <a:graphicFrameLocks noChangeAspect="1"/>
            </p:cNvGraphicFramePr>
            <p:nvPr/>
          </p:nvGraphicFramePr>
          <p:xfrm>
            <a:off x="4214" y="3055"/>
            <a:ext cx="1426" cy="1265"/>
          </p:xfrm>
          <a:graphic>
            <a:graphicData uri="http://schemas.openxmlformats.org/presentationml/2006/ole">
              <mc:AlternateContent xmlns:mc="http://schemas.openxmlformats.org/markup-compatibility/2006">
                <mc:Choice xmlns:v="urn:schemas-microsoft-com:vml" Requires="v">
                  <p:oleObj spid="_x0000_s61469" name="Image" r:id="rId10" imgW="7885714" imgH="6996825" progId="Photoshop.Image.6">
                    <p:embed/>
                  </p:oleObj>
                </mc:Choice>
                <mc:Fallback>
                  <p:oleObj name="Image" r:id="rId10" imgW="7885714" imgH="6996825" progId="Photoshop.Image.6">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14" y="3055"/>
                          <a:ext cx="1426" cy="1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9" name="Text Box 3"/>
          <p:cNvSpPr txBox="1">
            <a:spLocks noChangeArrowheads="1"/>
          </p:cNvSpPr>
          <p:nvPr/>
        </p:nvSpPr>
        <p:spPr bwMode="auto">
          <a:xfrm>
            <a:off x="796858" y="1113566"/>
            <a:ext cx="7543800" cy="107632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79400" indent="-27940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lgn="ctr">
              <a:spcAft>
                <a:spcPct val="30000"/>
              </a:spcAft>
              <a:defRPr/>
            </a:pPr>
            <a:r>
              <a:rPr lang="en-US" dirty="0" smtClean="0">
                <a:solidFill>
                  <a:srgbClr val="F5E9E9"/>
                </a:solidFill>
                <a:effectLst>
                  <a:outerShdw blurRad="38100" dist="38100" dir="2700000" algn="tl">
                    <a:srgbClr val="000000"/>
                  </a:outerShdw>
                </a:effectLst>
                <a:latin typeface="Georgia" pitchFamily="18" charset="0"/>
              </a:rPr>
              <a:t>“Top down” model: similar to how </a:t>
            </a:r>
            <a:r>
              <a:rPr lang="en-US" dirty="0" err="1" smtClean="0">
                <a:solidFill>
                  <a:srgbClr val="F5E9E9"/>
                </a:solidFill>
                <a:effectLst>
                  <a:outerShdw blurRad="38100" dist="38100" dir="2700000" algn="tl">
                    <a:srgbClr val="000000"/>
                  </a:outerShdw>
                </a:effectLst>
                <a:latin typeface="Georgia" pitchFamily="18" charset="0"/>
              </a:rPr>
              <a:t>protoplanetary</a:t>
            </a:r>
            <a:r>
              <a:rPr lang="en-US" dirty="0" smtClean="0">
                <a:solidFill>
                  <a:srgbClr val="F5E9E9"/>
                </a:solidFill>
                <a:effectLst>
                  <a:outerShdw blurRad="38100" dist="38100" dir="2700000" algn="tl">
                    <a:srgbClr val="000000"/>
                  </a:outerShdw>
                </a:effectLst>
                <a:latin typeface="Georgia" pitchFamily="18" charset="0"/>
              </a:rPr>
              <a:t> disks form</a:t>
            </a:r>
          </a:p>
        </p:txBody>
      </p:sp>
      <p:sp>
        <p:nvSpPr>
          <p:cNvPr id="11" name="Text Box 3"/>
          <p:cNvSpPr txBox="1">
            <a:spLocks noChangeArrowheads="1"/>
          </p:cNvSpPr>
          <p:nvPr/>
        </p:nvSpPr>
        <p:spPr bwMode="auto">
          <a:xfrm>
            <a:off x="796858" y="4581687"/>
            <a:ext cx="7543800" cy="2062103"/>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79400" indent="-27940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r>
              <a:rPr lang="en-US" dirty="0">
                <a:solidFill>
                  <a:srgbClr val="FFFFFF"/>
                </a:solidFill>
                <a:effectLst>
                  <a:outerShdw blurRad="38100" dist="38100" dir="2700000" algn="tl">
                    <a:srgbClr val="000000"/>
                  </a:outerShdw>
                </a:effectLst>
              </a:rPr>
              <a:t>Denser regions contracted, forming </a:t>
            </a:r>
            <a:r>
              <a:rPr lang="en-US" i="1" dirty="0" err="1">
                <a:solidFill>
                  <a:srgbClr val="FFFFFF"/>
                </a:solidFill>
                <a:effectLst>
                  <a:outerShdw blurRad="38100" dist="38100" dir="2700000" algn="tl">
                    <a:srgbClr val="000000"/>
                  </a:outerShdw>
                </a:effectLst>
              </a:rPr>
              <a:t>protogalactic</a:t>
            </a:r>
            <a:r>
              <a:rPr lang="en-US" i="1" dirty="0">
                <a:solidFill>
                  <a:srgbClr val="FFFFFF"/>
                </a:solidFill>
                <a:effectLst>
                  <a:outerShdw blurRad="38100" dist="38100" dir="2700000" algn="tl">
                    <a:srgbClr val="000000"/>
                  </a:outerShdw>
                </a:effectLst>
              </a:rPr>
              <a:t> clouds</a:t>
            </a:r>
            <a:r>
              <a:rPr lang="en-US" dirty="0">
                <a:solidFill>
                  <a:srgbClr val="FFFFFF"/>
                </a:solidFill>
                <a:effectLst>
                  <a:outerShdw blurRad="38100" dist="38100" dir="2700000" algn="tl">
                    <a:srgbClr val="000000"/>
                  </a:outerShdw>
                </a:effectLst>
              </a:rPr>
              <a:t>.</a:t>
            </a:r>
          </a:p>
          <a:p>
            <a:r>
              <a:rPr lang="en-US" dirty="0" smtClean="0">
                <a:solidFill>
                  <a:srgbClr val="FFFFFF"/>
                </a:solidFill>
                <a:effectLst>
                  <a:outerShdw blurRad="38100" dist="38100" dir="2700000" algn="tl">
                    <a:srgbClr val="000000"/>
                  </a:outerShdw>
                </a:effectLst>
              </a:rPr>
              <a:t>Hydrogen </a:t>
            </a:r>
            <a:r>
              <a:rPr lang="en-US" dirty="0">
                <a:solidFill>
                  <a:srgbClr val="FFFFFF"/>
                </a:solidFill>
                <a:effectLst>
                  <a:outerShdw blurRad="38100" dist="38100" dir="2700000" algn="tl">
                    <a:srgbClr val="000000"/>
                  </a:outerShdw>
                </a:effectLst>
              </a:rPr>
              <a:t>and helium gas in these clouds formed the first stars.</a:t>
            </a:r>
          </a:p>
        </p:txBody>
      </p:sp>
    </p:spTree>
    <p:extLst>
      <p:ext uri="{BB962C8B-B14F-4D97-AF65-F5344CB8AC3E}">
        <p14:creationId xmlns:p14="http://schemas.microsoft.com/office/powerpoint/2010/main" val="3835962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22" name="Rectangle 2"/>
          <p:cNvSpPr>
            <a:spLocks noGrp="1" noChangeArrowheads="1"/>
          </p:cNvSpPr>
          <p:nvPr>
            <p:ph type="body" idx="1"/>
          </p:nvPr>
        </p:nvSpPr>
        <p:spPr>
          <a:xfrm>
            <a:off x="685800" y="4267200"/>
            <a:ext cx="7772400" cy="1295400"/>
          </a:xfrm>
        </p:spPr>
        <p:txBody>
          <a:bodyPr vert="horz" wrap="square" lIns="91440" tIns="45720" rIns="91440" bIns="45720" numCol="1" anchor="t" anchorCtr="0" compatLnSpc="1">
            <a:prstTxWarp prst="textNoShape">
              <a:avLst/>
            </a:prstTxWarp>
          </a:bodyPr>
          <a:lstStyle/>
          <a:p>
            <a:pPr>
              <a:lnSpc>
                <a:spcPct val="90000"/>
              </a:lnSpc>
              <a:buFontTx/>
              <a:buNone/>
            </a:pPr>
            <a:r>
              <a:rPr lang="en-US" sz="2400" i="1" dirty="0" smtClean="0">
                <a:solidFill>
                  <a:srgbClr val="FFFFFF"/>
                </a:solidFill>
                <a:effectLst>
                  <a:outerShdw blurRad="38100" dist="38100" dir="2700000" algn="tl">
                    <a:srgbClr val="000000"/>
                  </a:outerShdw>
                </a:effectLst>
                <a:ea typeface="ＭＳ Ｐゴシック" panose="020B0600070205080204" pitchFamily="34" charset="-128"/>
              </a:rPr>
              <a:t>Spin:</a:t>
            </a:r>
            <a:r>
              <a:rPr lang="en-US" sz="2400" dirty="0" smtClean="0">
                <a:solidFill>
                  <a:srgbClr val="FFFFFF"/>
                </a:solidFill>
                <a:effectLst>
                  <a:outerShdw blurRad="38100" dist="38100" dir="2700000" algn="tl">
                    <a:srgbClr val="000000"/>
                  </a:outerShdw>
                </a:effectLst>
                <a:ea typeface="ＭＳ Ｐゴシック" panose="020B0600070205080204" pitchFamily="34" charset="-128"/>
              </a:rPr>
              <a:t>  The initial angular momentum of the </a:t>
            </a:r>
            <a:r>
              <a:rPr lang="en-US" sz="2400" dirty="0" err="1" smtClean="0">
                <a:solidFill>
                  <a:srgbClr val="FFFFFF"/>
                </a:solidFill>
                <a:effectLst>
                  <a:outerShdw blurRad="38100" dist="38100" dir="2700000" algn="tl">
                    <a:srgbClr val="000000"/>
                  </a:outerShdw>
                </a:effectLst>
                <a:ea typeface="ＭＳ Ｐゴシック" panose="020B0600070205080204" pitchFamily="34" charset="-128"/>
              </a:rPr>
              <a:t>protogalactic</a:t>
            </a:r>
            <a:r>
              <a:rPr lang="en-US" sz="2400" dirty="0" smtClean="0">
                <a:solidFill>
                  <a:srgbClr val="FFFFFF"/>
                </a:solidFill>
                <a:effectLst>
                  <a:outerShdw blurRad="38100" dist="38100" dir="2700000" algn="tl">
                    <a:srgbClr val="000000"/>
                  </a:outerShdw>
                </a:effectLst>
                <a:ea typeface="ＭＳ Ｐゴシック" panose="020B0600070205080204" pitchFamily="34" charset="-128"/>
              </a:rPr>
              <a:t> cloud could determine the size of the resulting disk.</a:t>
            </a:r>
          </a:p>
        </p:txBody>
      </p:sp>
      <p:pic>
        <p:nvPicPr>
          <p:cNvPr id="21507" name="Picture 12" descr="21_03_FigureA-Unanno"/>
          <p:cNvPicPr>
            <a:picLocks noChangeAspect="1" noChangeArrowheads="1"/>
          </p:cNvPicPr>
          <p:nvPr/>
        </p:nvPicPr>
        <p:blipFill>
          <a:blip r:embed="rId3">
            <a:extLst>
              <a:ext uri="{28A0092B-C50C-407E-A947-70E740481C1C}">
                <a14:useLocalDpi xmlns:a14="http://schemas.microsoft.com/office/drawing/2010/main" val="0"/>
              </a:ext>
            </a:extLst>
          </a:blip>
          <a:srcRect b="13690"/>
          <a:stretch>
            <a:fillRect/>
          </a:stretch>
        </p:blipFill>
        <p:spPr bwMode="auto">
          <a:xfrm>
            <a:off x="296863" y="1176338"/>
            <a:ext cx="854868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3" descr="InteractiveFi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3988" y="4016375"/>
            <a:ext cx="11303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0" y="130175"/>
            <a:ext cx="9144000" cy="708025"/>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4000">
                <a:solidFill>
                  <a:srgbClr val="F5E9E9"/>
                </a:solidFill>
                <a:effectLst>
                  <a:outerShdw blurRad="38100" dist="38100" dir="2700000" algn="tl">
                    <a:srgbClr val="000000"/>
                  </a:outerShdw>
                </a:effectLst>
                <a:latin typeface="Georgia" panose="02040502050405020303" pitchFamily="18" charset="0"/>
              </a:rPr>
              <a:t>Conditions in the Protogalactic Cloud?</a:t>
            </a:r>
          </a:p>
        </p:txBody>
      </p:sp>
      <p:sp>
        <p:nvSpPr>
          <p:cNvPr id="7" name="Rectangle 2"/>
          <p:cNvSpPr txBox="1">
            <a:spLocks noChangeArrowheads="1"/>
          </p:cNvSpPr>
          <p:nvPr/>
        </p:nvSpPr>
        <p:spPr>
          <a:xfrm>
            <a:off x="685800" y="5334000"/>
            <a:ext cx="7772400" cy="1524000"/>
          </a:xfrm>
          <a:prstGeom prst="rect">
            <a:avLst/>
          </a:prstGeom>
        </p:spPr>
        <p:txBody>
          <a:bodyPr/>
          <a:lstStyle>
            <a:lvl1pPr marL="342900" indent="-342900">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pPr algn="l">
              <a:spcBef>
                <a:spcPct val="20000"/>
              </a:spcBef>
            </a:pPr>
            <a:r>
              <a:rPr lang="en-US" sz="2400" i="1" dirty="0">
                <a:solidFill>
                  <a:srgbClr val="FFFFFF"/>
                </a:solidFill>
                <a:effectLst>
                  <a:outerShdw blurRad="38100" dist="38100" dir="2700000" algn="tl">
                    <a:srgbClr val="000000"/>
                  </a:outerShdw>
                </a:effectLst>
                <a:latin typeface="Arial" panose="020B0604020202020204" pitchFamily="34" charset="0"/>
              </a:rPr>
              <a:t>Density:</a:t>
            </a:r>
            <a:r>
              <a:rPr lang="en-US" sz="2400" dirty="0">
                <a:solidFill>
                  <a:srgbClr val="FFFFFF"/>
                </a:solidFill>
                <a:effectLst>
                  <a:outerShdw blurRad="38100" dist="38100" dir="2700000" algn="tl">
                    <a:srgbClr val="000000"/>
                  </a:outerShdw>
                </a:effectLst>
                <a:latin typeface="Arial" panose="020B0604020202020204" pitchFamily="34" charset="0"/>
              </a:rPr>
              <a:t>   Elliptical galaxies could come from dense </a:t>
            </a:r>
            <a:r>
              <a:rPr lang="en-US" sz="2400" dirty="0" err="1">
                <a:solidFill>
                  <a:srgbClr val="FFFFFF"/>
                </a:solidFill>
                <a:effectLst>
                  <a:outerShdw blurRad="38100" dist="38100" dir="2700000" algn="tl">
                    <a:srgbClr val="000000"/>
                  </a:outerShdw>
                </a:effectLst>
                <a:latin typeface="Arial" panose="020B0604020202020204" pitchFamily="34" charset="0"/>
              </a:rPr>
              <a:t>protogalactic</a:t>
            </a:r>
            <a:r>
              <a:rPr lang="en-US" sz="2400" dirty="0">
                <a:solidFill>
                  <a:srgbClr val="FFFFFF"/>
                </a:solidFill>
                <a:effectLst>
                  <a:outerShdw blurRad="38100" dist="38100" dir="2700000" algn="tl">
                    <a:srgbClr val="000000"/>
                  </a:outerShdw>
                </a:effectLst>
                <a:latin typeface="Arial" panose="020B0604020202020204" pitchFamily="34" charset="0"/>
              </a:rPr>
              <a:t> clouds that were able to cool and form stars before gas settled into a disk.</a:t>
            </a:r>
          </a:p>
        </p:txBody>
      </p:sp>
    </p:spTree>
  </p:cSld>
  <p:clrMapOvr>
    <a:masterClrMapping/>
  </p:clrMapOvr>
  <p:transition>
    <p:sndAc>
      <p:end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5400">
                <a:solidFill>
                  <a:srgbClr val="F5E9E9"/>
                </a:solidFill>
                <a:effectLst>
                  <a:outerShdw blurRad="38100" dist="38100" dir="2700000" algn="tl">
                    <a:srgbClr val="000000"/>
                  </a:outerShdw>
                </a:effectLst>
                <a:latin typeface="Georgia" panose="02040502050405020303" pitchFamily="18" charset="0"/>
              </a:rPr>
              <a:t>Supporting Evidence</a:t>
            </a:r>
          </a:p>
        </p:txBody>
      </p:sp>
      <p:sp>
        <p:nvSpPr>
          <p:cNvPr id="475139" name="Text Box 3"/>
          <p:cNvSpPr txBox="1">
            <a:spLocks noChangeArrowheads="1"/>
          </p:cNvSpPr>
          <p:nvPr/>
        </p:nvSpPr>
        <p:spPr bwMode="auto">
          <a:xfrm>
            <a:off x="914400" y="4327525"/>
            <a:ext cx="3124200" cy="701675"/>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4000">
                <a:solidFill>
                  <a:srgbClr val="F5E9E9"/>
                </a:solidFill>
                <a:effectLst>
                  <a:outerShdw blurRad="38100" dist="38100" dir="2700000" algn="tl">
                    <a:srgbClr val="000000"/>
                  </a:outerShdw>
                </a:effectLst>
                <a:latin typeface="Georgia" panose="02040502050405020303" pitchFamily="18" charset="0"/>
              </a:rPr>
              <a:t>Colors</a:t>
            </a:r>
          </a:p>
        </p:txBody>
      </p:sp>
      <p:graphicFrame>
        <p:nvGraphicFramePr>
          <p:cNvPr id="26626" name="Object 4"/>
          <p:cNvGraphicFramePr>
            <a:graphicFrameLocks noChangeAspect="1"/>
          </p:cNvGraphicFramePr>
          <p:nvPr/>
        </p:nvGraphicFramePr>
        <p:xfrm>
          <a:off x="838200" y="1127125"/>
          <a:ext cx="3286125" cy="3171825"/>
        </p:xfrm>
        <a:graphic>
          <a:graphicData uri="http://schemas.openxmlformats.org/presentationml/2006/ole">
            <mc:AlternateContent xmlns:mc="http://schemas.openxmlformats.org/markup-compatibility/2006">
              <mc:Choice xmlns:v="urn:schemas-microsoft-com:vml" Requires="v">
                <p:oleObj spid="_x0000_s26646" name="Image" r:id="rId4" imgW="7339683" imgH="7085714" progId="Photoshop.Image.6">
                  <p:embed/>
                </p:oleObj>
              </mc:Choice>
              <mc:Fallback>
                <p:oleObj name="Image" r:id="rId4" imgW="7339683" imgH="7085714" progId="Photoshop.Image.6">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127125"/>
                        <a:ext cx="3286125"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5143" name="Text Box 7"/>
          <p:cNvSpPr txBox="1">
            <a:spLocks noChangeArrowheads="1"/>
          </p:cNvSpPr>
          <p:nvPr/>
        </p:nvSpPr>
        <p:spPr bwMode="auto">
          <a:xfrm>
            <a:off x="5257800" y="1371600"/>
            <a:ext cx="3124200" cy="701675"/>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4000">
                <a:solidFill>
                  <a:srgbClr val="F5E9E9"/>
                </a:solidFill>
                <a:effectLst>
                  <a:outerShdw blurRad="38100" dist="38100" dir="2700000" algn="tl">
                    <a:srgbClr val="000000"/>
                  </a:outerShdw>
                </a:effectLst>
                <a:latin typeface="Georgia" panose="02040502050405020303" pitchFamily="18" charset="0"/>
              </a:rPr>
              <a:t>Orbits</a:t>
            </a:r>
          </a:p>
        </p:txBody>
      </p:sp>
      <p:pic>
        <p:nvPicPr>
          <p:cNvPr id="26630" name="Picture 9" descr="halo_orb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4267200"/>
            <a:ext cx="24860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0" descr="disk_orbi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2209800"/>
            <a:ext cx="29908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5147" name="Text Box 11"/>
          <p:cNvSpPr txBox="1">
            <a:spLocks noChangeArrowheads="1"/>
          </p:cNvSpPr>
          <p:nvPr/>
        </p:nvSpPr>
        <p:spPr bwMode="auto">
          <a:xfrm>
            <a:off x="914400" y="5562600"/>
            <a:ext cx="3124200" cy="701675"/>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4000">
                <a:solidFill>
                  <a:srgbClr val="F5E9E9"/>
                </a:solidFill>
                <a:effectLst>
                  <a:outerShdw blurRad="38100" dist="38100" dir="2700000" algn="tl">
                    <a:srgbClr val="000000"/>
                  </a:outerShdw>
                </a:effectLst>
                <a:latin typeface="Georgia" panose="02040502050405020303" pitchFamily="18" charset="0"/>
              </a:rPr>
              <a:t>Metallicity?</a:t>
            </a:r>
          </a:p>
        </p:txBody>
      </p:sp>
      <p:sp>
        <p:nvSpPr>
          <p:cNvPr id="26633" name="TextBox 5"/>
          <p:cNvSpPr txBox="1">
            <a:spLocks noChangeArrowheads="1"/>
          </p:cNvSpPr>
          <p:nvPr/>
        </p:nvSpPr>
        <p:spPr bwMode="auto">
          <a:xfrm>
            <a:off x="8451850" y="6273800"/>
            <a:ext cx="673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a:solidFill>
                  <a:schemeClr val="bg1"/>
                </a:solidFill>
                <a:latin typeface="Georgia" panose="02040502050405020303" pitchFamily="18" charset="0"/>
              </a:rPr>
              <a:t>C3</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0" descr="21_14_Figure"/>
          <p:cNvPicPr>
            <a:picLocks noChangeAspect="1" noChangeArrowheads="1"/>
          </p:cNvPicPr>
          <p:nvPr/>
        </p:nvPicPr>
        <p:blipFill>
          <a:blip r:embed="rId3">
            <a:extLst>
              <a:ext uri="{28A0092B-C50C-407E-A947-70E740481C1C}">
                <a14:useLocalDpi xmlns:a14="http://schemas.microsoft.com/office/drawing/2010/main" val="0"/>
              </a:ext>
            </a:extLst>
          </a:blip>
          <a:srcRect b="2745"/>
          <a:stretch>
            <a:fillRect/>
          </a:stretch>
        </p:blipFill>
        <p:spPr bwMode="auto">
          <a:xfrm>
            <a:off x="304800" y="1176338"/>
            <a:ext cx="5114925"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62" name="Rectangle 2"/>
          <p:cNvSpPr>
            <a:spLocks noGrp="1" noChangeArrowheads="1"/>
          </p:cNvSpPr>
          <p:nvPr>
            <p:ph type="title"/>
          </p:nvPr>
        </p:nvSpPr>
        <p:spPr>
          <a:xfrm>
            <a:off x="609600" y="22225"/>
            <a:ext cx="7772400" cy="830263"/>
          </a:xfrm>
        </p:spPr>
        <p:txBody>
          <a:bodyPr/>
          <a:lstStyle/>
          <a:p>
            <a:r>
              <a:rPr lang="en-US" sz="4800" b="0" smtClean="0">
                <a:solidFill>
                  <a:srgbClr val="FFFFFF"/>
                </a:solidFill>
                <a:ea typeface="ＭＳ Ｐゴシック" panose="020B0600070205080204" pitchFamily="34" charset="-128"/>
              </a:rPr>
              <a:t>Distant Red Ellipticals</a:t>
            </a:r>
          </a:p>
        </p:txBody>
      </p:sp>
      <p:sp>
        <p:nvSpPr>
          <p:cNvPr id="2140163" name="Rectangle 3"/>
          <p:cNvSpPr>
            <a:spLocks noGrp="1" noChangeArrowheads="1"/>
          </p:cNvSpPr>
          <p:nvPr>
            <p:ph type="body" sz="half" idx="2"/>
          </p:nvPr>
        </p:nvSpPr>
        <p:spPr>
          <a:xfrm>
            <a:off x="5486400" y="1447800"/>
            <a:ext cx="3352800" cy="4800600"/>
          </a:xfrm>
        </p:spPr>
        <p:txBody>
          <a:bodyPr vert="horz" wrap="square" lIns="91440" tIns="45720" rIns="91440" bIns="45720" numCol="1" anchor="t" anchorCtr="0" compatLnSpc="1">
            <a:prstTxWarp prst="textNoShape">
              <a:avLst/>
            </a:prstTxWarp>
          </a:bodyPr>
          <a:lstStyle/>
          <a:p>
            <a:pPr>
              <a:lnSpc>
                <a:spcPct val="90000"/>
              </a:lnSpc>
            </a:pPr>
            <a:r>
              <a:rPr lang="en-US" sz="2400" smtClean="0">
                <a:solidFill>
                  <a:srgbClr val="FFFFFF"/>
                </a:solidFill>
                <a:effectLst>
                  <a:outerShdw blurRad="38100" dist="38100" dir="2700000" algn="tl">
                    <a:srgbClr val="000000"/>
                  </a:outerShdw>
                </a:effectLst>
                <a:ea typeface="ＭＳ Ｐゴシック" panose="020B0600070205080204" pitchFamily="34" charset="-128"/>
              </a:rPr>
              <a:t>Observations of some distant red elliptical galaxies support the idea that most of their stars formed very early in the history of the universe.</a:t>
            </a:r>
          </a:p>
        </p:txBody>
      </p:sp>
    </p:spTree>
  </p:cSld>
  <p:clrMapOvr>
    <a:masterClrMapping/>
  </p:clrMapOvr>
  <p:transition>
    <p:sndAc>
      <p:end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9" name="Text Box 3"/>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smtClean="0">
                <a:solidFill>
                  <a:srgbClr val="F5E9E9"/>
                </a:solidFill>
                <a:effectLst>
                  <a:outerShdw blurRad="38100" dist="38100" dir="2700000" algn="tl">
                    <a:srgbClr val="000000"/>
                  </a:outerShdw>
                </a:effectLst>
                <a:latin typeface="Georgia" pitchFamily="18" charset="0"/>
              </a:rPr>
              <a:t>Formation Scenarios</a:t>
            </a:r>
            <a:endParaRPr lang="en-US" sz="5400" dirty="0">
              <a:solidFill>
                <a:srgbClr val="F5E9E9"/>
              </a:solidFill>
              <a:effectLst>
                <a:outerShdw blurRad="38100" dist="38100" dir="2700000" algn="tl">
                  <a:srgbClr val="000000"/>
                </a:outerShdw>
              </a:effectLst>
              <a:latin typeface="Georgia" pitchFamily="18" charset="0"/>
            </a:endParaRPr>
          </a:p>
        </p:txBody>
      </p:sp>
      <p:sp>
        <p:nvSpPr>
          <p:cNvPr id="526340" name="Text Box 4"/>
          <p:cNvSpPr txBox="1">
            <a:spLocks noChangeArrowheads="1"/>
          </p:cNvSpPr>
          <p:nvPr/>
        </p:nvSpPr>
        <p:spPr bwMode="auto">
          <a:xfrm>
            <a:off x="1257300" y="2971800"/>
            <a:ext cx="66294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3600" dirty="0" smtClean="0">
                <a:solidFill>
                  <a:srgbClr val="F5E9E9"/>
                </a:solidFill>
                <a:effectLst>
                  <a:outerShdw blurRad="38100" dist="38100" dir="2700000" algn="tl">
                    <a:srgbClr val="000000"/>
                  </a:outerShdw>
                </a:effectLst>
                <a:latin typeface="Georgia" pitchFamily="18" charset="0"/>
              </a:rPr>
              <a:t>Or…..</a:t>
            </a:r>
            <a:endParaRPr lang="en-US" sz="36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2705727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305" name="Text Box 17"/>
          <p:cNvSpPr txBox="1">
            <a:spLocks noChangeArrowheads="1"/>
          </p:cNvSpPr>
          <p:nvPr/>
        </p:nvSpPr>
        <p:spPr bwMode="auto">
          <a:xfrm>
            <a:off x="208547" y="5753183"/>
            <a:ext cx="5305425" cy="579438"/>
          </a:xfrm>
          <a:prstGeom prst="rect">
            <a:avLst/>
          </a:prstGeom>
          <a:solidFill>
            <a:schemeClr val="bg2">
              <a:alpha val="39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dirty="0">
                <a:solidFill>
                  <a:schemeClr val="bg1"/>
                </a:solidFill>
                <a:effectLst>
                  <a:outerShdw blurRad="38100" dist="38100" dir="2700000" algn="tl">
                    <a:srgbClr val="000000"/>
                  </a:outerShdw>
                </a:effectLst>
                <a:latin typeface="Georgia" pitchFamily="18" charset="0"/>
              </a:rPr>
              <a:t>Irregulars merge into spirals</a:t>
            </a:r>
          </a:p>
        </p:txBody>
      </p:sp>
      <p:sp>
        <p:nvSpPr>
          <p:cNvPr id="524290" name="Text Box 2"/>
          <p:cNvSpPr txBox="1">
            <a:spLocks noChangeArrowheads="1"/>
          </p:cNvSpPr>
          <p:nvPr/>
        </p:nvSpPr>
        <p:spPr bwMode="auto">
          <a:xfrm>
            <a:off x="0" y="0"/>
            <a:ext cx="9144000" cy="830997"/>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4800" dirty="0">
                <a:solidFill>
                  <a:srgbClr val="F5E9E9"/>
                </a:solidFill>
                <a:effectLst>
                  <a:outerShdw blurRad="38100" dist="38100" dir="2700000" algn="tl">
                    <a:srgbClr val="000000"/>
                  </a:outerShdw>
                </a:effectLst>
                <a:latin typeface="Georgia" pitchFamily="18" charset="0"/>
              </a:rPr>
              <a:t>Galaxy </a:t>
            </a:r>
            <a:r>
              <a:rPr lang="en-US" sz="4800" dirty="0" smtClean="0">
                <a:solidFill>
                  <a:srgbClr val="F5E9E9"/>
                </a:solidFill>
                <a:effectLst>
                  <a:outerShdw blurRad="38100" dist="38100" dir="2700000" algn="tl">
                    <a:srgbClr val="000000"/>
                  </a:outerShdw>
                </a:effectLst>
                <a:latin typeface="Georgia" pitchFamily="18" charset="0"/>
              </a:rPr>
              <a:t>Formation: Bottom Up</a:t>
            </a:r>
            <a:endParaRPr lang="en-US" sz="4800" dirty="0">
              <a:solidFill>
                <a:srgbClr val="F5E9E9"/>
              </a:solidFill>
              <a:effectLst>
                <a:outerShdw blurRad="38100" dist="38100" dir="2700000" algn="tl">
                  <a:srgbClr val="000000"/>
                </a:outerShdw>
              </a:effectLst>
              <a:latin typeface="Georgia" pitchFamily="18" charset="0"/>
            </a:endParaRPr>
          </a:p>
        </p:txBody>
      </p:sp>
      <p:grpSp>
        <p:nvGrpSpPr>
          <p:cNvPr id="2" name="Group 1"/>
          <p:cNvGrpSpPr/>
          <p:nvPr/>
        </p:nvGrpSpPr>
        <p:grpSpPr>
          <a:xfrm>
            <a:off x="208547" y="1329898"/>
            <a:ext cx="8420100" cy="4267200"/>
            <a:chOff x="228600" y="1905000"/>
            <a:chExt cx="8420100" cy="4267200"/>
          </a:xfrm>
        </p:grpSpPr>
        <p:pic>
          <p:nvPicPr>
            <p:cNvPr id="3686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l="6061" r="15152"/>
            <a:stretch>
              <a:fillRect/>
            </a:stretch>
          </p:blipFill>
          <p:spPr bwMode="auto">
            <a:xfrm>
              <a:off x="228600" y="1905000"/>
              <a:ext cx="19812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0" name="Picture 9" descr="elliptical-m8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209800"/>
              <a:ext cx="27051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0" descr="NGC1427A-irregulargalaxy"/>
            <p:cNvPicPr>
              <a:picLocks noChangeAspect="1" noChangeArrowheads="1"/>
            </p:cNvPicPr>
            <p:nvPr/>
          </p:nvPicPr>
          <p:blipFill>
            <a:blip r:embed="rId5">
              <a:extLst>
                <a:ext uri="{28A0092B-C50C-407E-A947-70E740481C1C}">
                  <a14:useLocalDpi xmlns:a14="http://schemas.microsoft.com/office/drawing/2010/main" val="0"/>
                </a:ext>
              </a:extLst>
            </a:blip>
            <a:srcRect l="3334" t="5911" r="6667" b="5418"/>
            <a:stretch>
              <a:fillRect/>
            </a:stretch>
          </p:blipFill>
          <p:spPr bwMode="auto">
            <a:xfrm>
              <a:off x="228600" y="3886200"/>
              <a:ext cx="2057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1" descr="http://www.universetoday.com/am/uploads/2005-0117hubble-wal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905000"/>
              <a:ext cx="256540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12" descr="http://www.ing.iac.es/PR/science/m100_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4038600"/>
              <a:ext cx="20653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Line 13"/>
            <p:cNvSpPr>
              <a:spLocks noChangeShapeType="1"/>
            </p:cNvSpPr>
            <p:nvPr/>
          </p:nvSpPr>
          <p:spPr bwMode="auto">
            <a:xfrm flipV="1">
              <a:off x="2133600" y="3657600"/>
              <a:ext cx="762000" cy="762000"/>
            </a:xfrm>
            <a:prstGeom prst="line">
              <a:avLst/>
            </a:prstGeom>
            <a:noFill/>
            <a:ln w="38100">
              <a:solidFill>
                <a:schemeClr val="bg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5" name="Line 14"/>
            <p:cNvSpPr>
              <a:spLocks noChangeShapeType="1"/>
            </p:cNvSpPr>
            <p:nvPr/>
          </p:nvSpPr>
          <p:spPr bwMode="auto">
            <a:xfrm>
              <a:off x="5181600" y="3124200"/>
              <a:ext cx="1066800" cy="228600"/>
            </a:xfrm>
            <a:prstGeom prst="line">
              <a:avLst/>
            </a:prstGeom>
            <a:noFill/>
            <a:ln w="38100">
              <a:solidFill>
                <a:schemeClr val="bg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6" name="Line 15"/>
            <p:cNvSpPr>
              <a:spLocks noChangeShapeType="1"/>
            </p:cNvSpPr>
            <p:nvPr/>
          </p:nvSpPr>
          <p:spPr bwMode="auto">
            <a:xfrm flipV="1">
              <a:off x="5334000" y="4343400"/>
              <a:ext cx="762000" cy="685800"/>
            </a:xfrm>
            <a:prstGeom prst="line">
              <a:avLst/>
            </a:prstGeom>
            <a:noFill/>
            <a:ln w="38100">
              <a:solidFill>
                <a:schemeClr val="bg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877" name="Line 16"/>
            <p:cNvSpPr>
              <a:spLocks noChangeShapeType="1"/>
            </p:cNvSpPr>
            <p:nvPr/>
          </p:nvSpPr>
          <p:spPr bwMode="auto">
            <a:xfrm flipV="1">
              <a:off x="1981200" y="3124200"/>
              <a:ext cx="914400" cy="0"/>
            </a:xfrm>
            <a:prstGeom prst="line">
              <a:avLst/>
            </a:prstGeom>
            <a:noFill/>
            <a:ln w="38100">
              <a:solidFill>
                <a:schemeClr val="bg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4306" name="Text Box 18"/>
          <p:cNvSpPr txBox="1">
            <a:spLocks noChangeArrowheads="1"/>
          </p:cNvSpPr>
          <p:nvPr/>
        </p:nvSpPr>
        <p:spPr bwMode="auto">
          <a:xfrm>
            <a:off x="5839409" y="4796998"/>
            <a:ext cx="2873375" cy="1066800"/>
          </a:xfrm>
          <a:prstGeom prst="rect">
            <a:avLst/>
          </a:prstGeom>
          <a:solidFill>
            <a:schemeClr val="bg2">
              <a:alpha val="39999"/>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dirty="0">
                <a:solidFill>
                  <a:schemeClr val="bg1"/>
                </a:solidFill>
                <a:effectLst>
                  <a:outerShdw blurRad="38100" dist="38100" dir="2700000" algn="tl">
                    <a:srgbClr val="000000"/>
                  </a:outerShdw>
                </a:effectLst>
                <a:latin typeface="Georgia" pitchFamily="18" charset="0"/>
              </a:rPr>
              <a:t>Spirals merge into </a:t>
            </a:r>
            <a:r>
              <a:rPr lang="en-US" dirty="0" err="1">
                <a:solidFill>
                  <a:schemeClr val="bg1"/>
                </a:solidFill>
                <a:effectLst>
                  <a:outerShdw blurRad="38100" dist="38100" dir="2700000" algn="tl">
                    <a:srgbClr val="000000"/>
                  </a:outerShdw>
                </a:effectLst>
                <a:latin typeface="Georgia" pitchFamily="18" charset="0"/>
              </a:rPr>
              <a:t>ellipticals</a:t>
            </a:r>
            <a:endParaRPr lang="en-US" dirty="0">
              <a:solidFill>
                <a:schemeClr val="bg1"/>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1694521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Text Box 2"/>
          <p:cNvSpPr txBox="1">
            <a:spLocks noChangeArrowheads="1"/>
          </p:cNvSpPr>
          <p:nvPr/>
        </p:nvSpPr>
        <p:spPr bwMode="auto">
          <a:xfrm>
            <a:off x="0" y="0"/>
            <a:ext cx="9144000" cy="769938"/>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4400">
                <a:solidFill>
                  <a:srgbClr val="F5E9E9"/>
                </a:solidFill>
                <a:effectLst>
                  <a:outerShdw blurRad="38100" dist="38100" dir="2700000" algn="tl">
                    <a:srgbClr val="000000"/>
                  </a:outerShdw>
                </a:effectLst>
                <a:latin typeface="Georgia" panose="02040502050405020303" pitchFamily="18" charset="0"/>
              </a:rPr>
              <a:t>Heirarchical Formation- Bottom Up</a:t>
            </a:r>
          </a:p>
        </p:txBody>
      </p:sp>
      <p:sp>
        <p:nvSpPr>
          <p:cNvPr id="477187" name="Text Box 3"/>
          <p:cNvSpPr txBox="1">
            <a:spLocks noChangeArrowheads="1"/>
          </p:cNvSpPr>
          <p:nvPr/>
        </p:nvSpPr>
        <p:spPr bwMode="auto">
          <a:xfrm>
            <a:off x="1219200" y="1219200"/>
            <a:ext cx="6629400" cy="946150"/>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2800">
                <a:solidFill>
                  <a:srgbClr val="F5E9E9"/>
                </a:solidFill>
                <a:effectLst>
                  <a:outerShdw blurRad="38100" dist="38100" dir="2700000" algn="tl">
                    <a:srgbClr val="000000"/>
                  </a:outerShdw>
                </a:effectLst>
                <a:latin typeface="Georgia" panose="02040502050405020303" pitchFamily="18" charset="0"/>
              </a:rPr>
              <a:t>Our halo does not appear to have formed from a single proto-galactic cloud</a:t>
            </a:r>
          </a:p>
        </p:txBody>
      </p:sp>
      <p:pic>
        <p:nvPicPr>
          <p:cNvPr id="24580" name="Picture 5" descr="http://www.solstation.com/x-objects/sag2cann.jpg">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590800"/>
            <a:ext cx="4886325"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895600"/>
            <a:ext cx="38100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5"/>
          <p:cNvSpPr txBox="1">
            <a:spLocks noChangeArrowheads="1"/>
          </p:cNvSpPr>
          <p:nvPr/>
        </p:nvSpPr>
        <p:spPr bwMode="auto">
          <a:xfrm>
            <a:off x="7867650" y="6273800"/>
            <a:ext cx="1276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a:solidFill>
                  <a:schemeClr val="bg1"/>
                </a:solidFill>
                <a:latin typeface="Georgia" panose="02040502050405020303" pitchFamily="18" charset="0"/>
              </a:rPr>
              <a:t>C2,C3</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5" descr="HUD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50"/>
            <a:ext cx="9076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7"/>
          <p:cNvSpPr txBox="1">
            <a:spLocks noChangeArrowheads="1"/>
          </p:cNvSpPr>
          <p:nvPr/>
        </p:nvSpPr>
        <p:spPr bwMode="auto">
          <a:xfrm>
            <a:off x="7086600" y="457200"/>
            <a:ext cx="187225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2800" dirty="0">
                <a:latin typeface="+mj-lt"/>
              </a:rPr>
              <a:t>Hubble Ultra Deep Field</a:t>
            </a:r>
            <a:endParaRPr lang="en-US" dirty="0">
              <a:latin typeface="+mj-lt"/>
            </a:endParaRPr>
          </a:p>
        </p:txBody>
      </p:sp>
    </p:spTree>
    <p:extLst>
      <p:ext uri="{BB962C8B-B14F-4D97-AF65-F5344CB8AC3E}">
        <p14:creationId xmlns:p14="http://schemas.microsoft.com/office/powerpoint/2010/main" val="1991968515"/>
      </p:ext>
    </p:extLst>
  </p:cSld>
  <p:clrMapOvr>
    <a:masterClrMapping/>
  </p:clrMapOvr>
  <p:transition>
    <p:sndAc>
      <p:end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1187" name="Text Box 3"/>
          <p:cNvSpPr txBox="1">
            <a:spLocks noChangeArrowheads="1"/>
          </p:cNvSpPr>
          <p:nvPr/>
        </p:nvSpPr>
        <p:spPr bwMode="auto">
          <a:xfrm>
            <a:off x="381000" y="5640388"/>
            <a:ext cx="8474075" cy="946150"/>
          </a:xfrm>
          <a:prstGeom prst="rect">
            <a:avLst/>
          </a:prstGeom>
          <a:no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2800">
                <a:solidFill>
                  <a:srgbClr val="FFFFFF"/>
                </a:solidFill>
                <a:effectLst>
                  <a:outerShdw blurRad="38100" dist="38100" dir="2700000" algn="tl">
                    <a:srgbClr val="000000"/>
                  </a:outerShdw>
                </a:effectLst>
              </a:rPr>
              <a:t>Many of the galaxies we see at great distances </a:t>
            </a:r>
            <a:br>
              <a:rPr lang="en-US" sz="2800">
                <a:solidFill>
                  <a:srgbClr val="FFFFFF"/>
                </a:solidFill>
                <a:effectLst>
                  <a:outerShdw blurRad="38100" dist="38100" dir="2700000" algn="tl">
                    <a:srgbClr val="000000"/>
                  </a:outerShdw>
                </a:effectLst>
              </a:rPr>
            </a:br>
            <a:r>
              <a:rPr lang="en-US" sz="2800">
                <a:solidFill>
                  <a:srgbClr val="FFFFFF"/>
                </a:solidFill>
                <a:effectLst>
                  <a:outerShdw blurRad="38100" dist="38100" dir="2700000" algn="tl">
                    <a:srgbClr val="000000"/>
                  </a:outerShdw>
                </a:effectLst>
              </a:rPr>
              <a:t>(and early times) do look violently disturbed.</a:t>
            </a:r>
            <a:endParaRPr lang="en-US">
              <a:solidFill>
                <a:srgbClr val="FFFFFF"/>
              </a:solidFill>
              <a:effectLst>
                <a:outerShdw blurRad="38100" dist="38100" dir="2700000" algn="tl">
                  <a:srgbClr val="000000"/>
                </a:outerShdw>
              </a:effectLst>
            </a:endParaRPr>
          </a:p>
        </p:txBody>
      </p:sp>
      <p:pic>
        <p:nvPicPr>
          <p:cNvPr id="30723" name="Picture 9" descr="21_06_Figure"/>
          <p:cNvPicPr>
            <a:picLocks noChangeAspect="1" noChangeArrowheads="1"/>
          </p:cNvPicPr>
          <p:nvPr/>
        </p:nvPicPr>
        <p:blipFill>
          <a:blip r:embed="rId3">
            <a:extLst>
              <a:ext uri="{28A0092B-C50C-407E-A947-70E740481C1C}">
                <a14:useLocalDpi xmlns:a14="http://schemas.microsoft.com/office/drawing/2010/main" val="0"/>
              </a:ext>
            </a:extLst>
          </a:blip>
          <a:srcRect b="3885"/>
          <a:stretch>
            <a:fillRect/>
          </a:stretch>
        </p:blipFill>
        <p:spPr bwMode="auto">
          <a:xfrm>
            <a:off x="758825" y="384175"/>
            <a:ext cx="7623175"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end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5400">
                <a:solidFill>
                  <a:srgbClr val="F5E9E9"/>
                </a:solidFill>
                <a:effectLst>
                  <a:outerShdw blurRad="38100" dist="38100" dir="2700000" algn="tl">
                    <a:srgbClr val="000000"/>
                  </a:outerShdw>
                </a:effectLst>
                <a:latin typeface="Georgia" panose="02040502050405020303" pitchFamily="18" charset="0"/>
              </a:rPr>
              <a:t>Collisions</a:t>
            </a:r>
          </a:p>
        </p:txBody>
      </p:sp>
      <p:sp>
        <p:nvSpPr>
          <p:cNvPr id="483331" name="Text Box 3"/>
          <p:cNvSpPr txBox="1">
            <a:spLocks noChangeArrowheads="1"/>
          </p:cNvSpPr>
          <p:nvPr/>
        </p:nvSpPr>
        <p:spPr bwMode="auto">
          <a:xfrm>
            <a:off x="1371600" y="1111250"/>
            <a:ext cx="6629400" cy="641350"/>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3600">
                <a:solidFill>
                  <a:srgbClr val="F5E9E9"/>
                </a:solidFill>
                <a:effectLst>
                  <a:outerShdw blurRad="38100" dist="38100" dir="2700000" algn="tl">
                    <a:srgbClr val="000000"/>
                  </a:outerShdw>
                </a:effectLst>
                <a:latin typeface="Georgia" panose="02040502050405020303" pitchFamily="18" charset="0"/>
              </a:rPr>
              <a:t>When Spirals Collide</a:t>
            </a:r>
          </a:p>
        </p:txBody>
      </p:sp>
      <p:pic>
        <p:nvPicPr>
          <p:cNvPr id="32772" name="Picture 6" descr="http://www.etacarinae.net/Spaceart/antenna_1024.jpg">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419350"/>
            <a:ext cx="4953000"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0" descr="http://www.universetoday.com/am/uploads/2005-0331hubble-fu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343150"/>
            <a:ext cx="38481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5"/>
          <p:cNvSpPr txBox="1">
            <a:spLocks noChangeArrowheads="1"/>
          </p:cNvSpPr>
          <p:nvPr/>
        </p:nvSpPr>
        <p:spPr bwMode="auto">
          <a:xfrm>
            <a:off x="8451850" y="6273800"/>
            <a:ext cx="673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a:solidFill>
                  <a:schemeClr val="bg1"/>
                </a:solidFill>
                <a:latin typeface="Georgia" panose="02040502050405020303" pitchFamily="18" charset="0"/>
              </a:rPr>
              <a:t>C3</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8611" name="Rectangle 3"/>
          <p:cNvSpPr>
            <a:spLocks noChangeArrowheads="1"/>
          </p:cNvSpPr>
          <p:nvPr/>
        </p:nvSpPr>
        <p:spPr bwMode="auto">
          <a:xfrm>
            <a:off x="6189663" y="1287463"/>
            <a:ext cx="2420937" cy="3970337"/>
          </a:xfrm>
          <a:prstGeom prst="rect">
            <a:avLst/>
          </a:prstGeom>
          <a:no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pPr algn="l"/>
            <a:r>
              <a:rPr lang="en-US" sz="2800">
                <a:solidFill>
                  <a:srgbClr val="FFFFFF"/>
                </a:solidFill>
                <a:effectLst>
                  <a:outerShdw blurRad="38100" dist="38100" dir="2700000" algn="tl">
                    <a:srgbClr val="000000"/>
                  </a:outerShdw>
                </a:effectLst>
              </a:rPr>
              <a:t>Shells of stars observed around some elliptical galaxies are probably the remains of past collisions.</a:t>
            </a:r>
          </a:p>
        </p:txBody>
      </p:sp>
      <p:pic>
        <p:nvPicPr>
          <p:cNvPr id="34819" name="Picture 8" descr="21_08_FigureA-Unanno"/>
          <p:cNvPicPr>
            <a:picLocks noChangeAspect="1" noChangeArrowheads="1"/>
          </p:cNvPicPr>
          <p:nvPr/>
        </p:nvPicPr>
        <p:blipFill>
          <a:blip r:embed="rId3">
            <a:extLst>
              <a:ext uri="{28A0092B-C50C-407E-A947-70E740481C1C}">
                <a14:useLocalDpi xmlns:a14="http://schemas.microsoft.com/office/drawing/2010/main" val="0"/>
              </a:ext>
            </a:extLst>
          </a:blip>
          <a:srcRect b="18878"/>
          <a:stretch>
            <a:fillRect/>
          </a:stretch>
        </p:blipFill>
        <p:spPr bwMode="auto">
          <a:xfrm>
            <a:off x="533400" y="674688"/>
            <a:ext cx="5230813" cy="516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end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9" name="Text Box 3"/>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smtClean="0">
                <a:solidFill>
                  <a:srgbClr val="F5E9E9"/>
                </a:solidFill>
                <a:effectLst>
                  <a:outerShdw blurRad="38100" dist="38100" dir="2700000" algn="tl">
                    <a:srgbClr val="000000"/>
                  </a:outerShdw>
                </a:effectLst>
                <a:latin typeface="Georgia" pitchFamily="18" charset="0"/>
              </a:rPr>
              <a:t>Formation Differences</a:t>
            </a:r>
            <a:endParaRPr lang="en-US" sz="5400" dirty="0">
              <a:solidFill>
                <a:srgbClr val="F5E9E9"/>
              </a:solidFill>
              <a:effectLst>
                <a:outerShdw blurRad="38100" dist="38100" dir="2700000" algn="tl">
                  <a:srgbClr val="000000"/>
                </a:outerShdw>
              </a:effectLst>
              <a:latin typeface="Georgia" pitchFamily="18" charset="0"/>
            </a:endParaRPr>
          </a:p>
        </p:txBody>
      </p:sp>
      <p:sp>
        <p:nvSpPr>
          <p:cNvPr id="526340" name="Text Box 4"/>
          <p:cNvSpPr txBox="1">
            <a:spLocks noChangeArrowheads="1"/>
          </p:cNvSpPr>
          <p:nvPr/>
        </p:nvSpPr>
        <p:spPr bwMode="auto">
          <a:xfrm>
            <a:off x="1219200" y="1828800"/>
            <a:ext cx="66294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3600">
                <a:solidFill>
                  <a:srgbClr val="F5E9E9"/>
                </a:solidFill>
                <a:effectLst>
                  <a:outerShdw blurRad="38100" dist="38100" dir="2700000" algn="tl">
                    <a:srgbClr val="000000"/>
                  </a:outerShdw>
                </a:effectLst>
                <a:latin typeface="Georgia" pitchFamily="18" charset="0"/>
              </a:rPr>
              <a:t>Which is correct?</a:t>
            </a:r>
          </a:p>
        </p:txBody>
      </p:sp>
      <p:sp>
        <p:nvSpPr>
          <p:cNvPr id="526351" name="Text Box 15"/>
          <p:cNvSpPr txBox="1">
            <a:spLocks noChangeArrowheads="1"/>
          </p:cNvSpPr>
          <p:nvPr/>
        </p:nvSpPr>
        <p:spPr bwMode="auto">
          <a:xfrm>
            <a:off x="1219200" y="2971800"/>
            <a:ext cx="6629400" cy="119062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3600">
                <a:solidFill>
                  <a:srgbClr val="F5E9E9"/>
                </a:solidFill>
                <a:effectLst>
                  <a:outerShdw blurRad="38100" dist="38100" dir="2700000" algn="tl">
                    <a:srgbClr val="000000"/>
                  </a:outerShdw>
                </a:effectLst>
                <a:latin typeface="Georgia" pitchFamily="18" charset="0"/>
              </a:rPr>
              <a:t>The “bottom up” model?</a:t>
            </a:r>
          </a:p>
          <a:p>
            <a:pPr>
              <a:defRPr/>
            </a:pPr>
            <a:r>
              <a:rPr lang="en-US" sz="3600">
                <a:solidFill>
                  <a:srgbClr val="F5E9E9"/>
                </a:solidFill>
                <a:effectLst>
                  <a:outerShdw blurRad="38100" dist="38100" dir="2700000" algn="tl">
                    <a:srgbClr val="000000"/>
                  </a:outerShdw>
                </a:effectLst>
                <a:latin typeface="Georgia" pitchFamily="18" charset="0"/>
              </a:rPr>
              <a:t>The “top down” model?</a:t>
            </a:r>
          </a:p>
        </p:txBody>
      </p:sp>
      <p:sp>
        <p:nvSpPr>
          <p:cNvPr id="526352" name="Text Box 16"/>
          <p:cNvSpPr txBox="1">
            <a:spLocks noChangeArrowheads="1"/>
          </p:cNvSpPr>
          <p:nvPr/>
        </p:nvSpPr>
        <p:spPr bwMode="auto">
          <a:xfrm>
            <a:off x="1295400" y="4648200"/>
            <a:ext cx="6629400" cy="1190625"/>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3600" dirty="0">
                <a:solidFill>
                  <a:srgbClr val="F5E9E9"/>
                </a:solidFill>
                <a:effectLst>
                  <a:outerShdw blurRad="38100" dist="38100" dir="2700000" algn="tl">
                    <a:srgbClr val="000000"/>
                  </a:outerShdw>
                </a:effectLst>
                <a:latin typeface="Georgia" pitchFamily="18" charset="0"/>
              </a:rPr>
              <a:t>To some extent,</a:t>
            </a:r>
          </a:p>
          <a:p>
            <a:pPr>
              <a:defRPr/>
            </a:pPr>
            <a:r>
              <a:rPr lang="en-US" sz="3600" dirty="0">
                <a:solidFill>
                  <a:srgbClr val="F5E9E9"/>
                </a:solidFill>
                <a:effectLst>
                  <a:outerShdw blurRad="38100" dist="38100" dir="2700000" algn="tl">
                    <a:srgbClr val="000000"/>
                  </a:outerShdw>
                </a:effectLst>
                <a:latin typeface="Georgia" pitchFamily="18" charset="0"/>
              </a:rPr>
              <a:t>probably both!!</a:t>
            </a:r>
          </a:p>
        </p:txBody>
      </p:sp>
    </p:spTree>
    <p:extLst>
      <p:ext uri="{BB962C8B-B14F-4D97-AF65-F5344CB8AC3E}">
        <p14:creationId xmlns:p14="http://schemas.microsoft.com/office/powerpoint/2010/main" val="4066775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6352"/>
                                        </p:tgtEl>
                                        <p:attrNameLst>
                                          <p:attrName>style.visibility</p:attrName>
                                        </p:attrNameLst>
                                      </p:cBhvr>
                                      <p:to>
                                        <p:strVal val="visible"/>
                                      </p:to>
                                    </p:set>
                                    <p:animEffect transition="in" filter="fade">
                                      <p:cBhvr>
                                        <p:cTn id="7" dur="500"/>
                                        <p:tgtEl>
                                          <p:spTgt spid="526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5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9" name="Text Box 3"/>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smtClean="0">
                <a:solidFill>
                  <a:srgbClr val="F5E9E9"/>
                </a:solidFill>
                <a:effectLst>
                  <a:outerShdw blurRad="38100" dist="38100" dir="2700000" algn="tl">
                    <a:srgbClr val="000000"/>
                  </a:outerShdw>
                </a:effectLst>
                <a:latin typeface="Georgia" pitchFamily="18" charset="0"/>
              </a:rPr>
              <a:t>Top-Down model</a:t>
            </a:r>
            <a:endParaRPr lang="en-US" sz="5400" dirty="0">
              <a:solidFill>
                <a:srgbClr val="F5E9E9"/>
              </a:solidFill>
              <a:effectLst>
                <a:outerShdw blurRad="38100" dist="38100" dir="2700000" algn="tl">
                  <a:srgbClr val="000000"/>
                </a:outerShdw>
              </a:effectLst>
              <a:latin typeface="Georgia" pitchFamily="18" charset="0"/>
            </a:endParaRPr>
          </a:p>
        </p:txBody>
      </p:sp>
      <p:sp>
        <p:nvSpPr>
          <p:cNvPr id="526340" name="Text Box 4"/>
          <p:cNvSpPr txBox="1">
            <a:spLocks noChangeArrowheads="1"/>
          </p:cNvSpPr>
          <p:nvPr/>
        </p:nvSpPr>
        <p:spPr bwMode="auto">
          <a:xfrm>
            <a:off x="457200" y="1321599"/>
            <a:ext cx="8229600" cy="1200329"/>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600" dirty="0" smtClean="0">
                <a:solidFill>
                  <a:srgbClr val="F5E9E9"/>
                </a:solidFill>
                <a:effectLst>
                  <a:outerShdw blurRad="38100" dist="38100" dir="2700000" algn="tl">
                    <a:srgbClr val="000000"/>
                  </a:outerShdw>
                </a:effectLst>
                <a:latin typeface="Georgia" pitchFamily="18" charset="0"/>
              </a:rPr>
              <a:t>According to the top-down model, an Elliptical Galaxy would form if it had:</a:t>
            </a:r>
            <a:endParaRPr lang="en-US" sz="3600" dirty="0">
              <a:solidFill>
                <a:srgbClr val="F5E9E9"/>
              </a:solidFill>
              <a:effectLst>
                <a:outerShdw blurRad="38100" dist="38100" dir="2700000" algn="tl">
                  <a:srgbClr val="000000"/>
                </a:outerShdw>
              </a:effectLst>
              <a:latin typeface="Georgia" pitchFamily="18" charset="0"/>
            </a:endParaRPr>
          </a:p>
        </p:txBody>
      </p:sp>
      <p:sp>
        <p:nvSpPr>
          <p:cNvPr id="526351" name="Text Box 15"/>
          <p:cNvSpPr txBox="1">
            <a:spLocks noChangeArrowheads="1"/>
          </p:cNvSpPr>
          <p:nvPr/>
        </p:nvSpPr>
        <p:spPr bwMode="auto">
          <a:xfrm>
            <a:off x="0" y="2971800"/>
            <a:ext cx="9144000" cy="2308324"/>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defRPr/>
            </a:pPr>
            <a:r>
              <a:rPr lang="en-US" sz="3600" dirty="0" smtClean="0">
                <a:solidFill>
                  <a:srgbClr val="F5E9E9"/>
                </a:solidFill>
                <a:effectLst>
                  <a:outerShdw blurRad="38100" dist="38100" dir="2700000" algn="tl">
                    <a:srgbClr val="000000"/>
                  </a:outerShdw>
                </a:effectLst>
                <a:latin typeface="Georgia" pitchFamily="18" charset="0"/>
              </a:rPr>
              <a:t>A) High Angular Momentum, Low Density</a:t>
            </a:r>
          </a:p>
          <a:p>
            <a:pPr algn="l">
              <a:defRPr/>
            </a:pPr>
            <a:r>
              <a:rPr lang="en-US" sz="3600" dirty="0" smtClean="0">
                <a:solidFill>
                  <a:srgbClr val="F5E9E9"/>
                </a:solidFill>
                <a:effectLst>
                  <a:outerShdw blurRad="38100" dist="38100" dir="2700000" algn="tl">
                    <a:srgbClr val="000000"/>
                  </a:outerShdw>
                </a:effectLst>
                <a:latin typeface="Georgia" pitchFamily="18" charset="0"/>
              </a:rPr>
              <a:t>B)</a:t>
            </a:r>
            <a:r>
              <a:rPr lang="en-US" sz="3600" dirty="0">
                <a:solidFill>
                  <a:srgbClr val="F5E9E9"/>
                </a:solidFill>
                <a:effectLst>
                  <a:outerShdw blurRad="38100" dist="38100" dir="2700000" algn="tl">
                    <a:srgbClr val="000000"/>
                  </a:outerShdw>
                </a:effectLst>
                <a:latin typeface="Georgia" pitchFamily="18" charset="0"/>
              </a:rPr>
              <a:t> High Angular Momentum, </a:t>
            </a:r>
            <a:r>
              <a:rPr lang="en-US" sz="3600" dirty="0" smtClean="0">
                <a:solidFill>
                  <a:srgbClr val="F5E9E9"/>
                </a:solidFill>
                <a:effectLst>
                  <a:outerShdw blurRad="38100" dist="38100" dir="2700000" algn="tl">
                    <a:srgbClr val="000000"/>
                  </a:outerShdw>
                </a:effectLst>
                <a:latin typeface="Georgia" pitchFamily="18" charset="0"/>
              </a:rPr>
              <a:t>High Density</a:t>
            </a:r>
          </a:p>
          <a:p>
            <a:pPr algn="l">
              <a:defRPr/>
            </a:pPr>
            <a:r>
              <a:rPr lang="en-US" sz="3600" dirty="0">
                <a:solidFill>
                  <a:srgbClr val="F5E9E9"/>
                </a:solidFill>
                <a:effectLst>
                  <a:outerShdw blurRad="38100" dist="38100" dir="2700000" algn="tl">
                    <a:srgbClr val="000000"/>
                  </a:outerShdw>
                </a:effectLst>
                <a:latin typeface="Georgia" pitchFamily="18" charset="0"/>
              </a:rPr>
              <a:t>C) </a:t>
            </a:r>
            <a:r>
              <a:rPr lang="en-US" sz="3600" dirty="0" smtClean="0">
                <a:solidFill>
                  <a:srgbClr val="F5E9E9"/>
                </a:solidFill>
                <a:effectLst>
                  <a:outerShdw blurRad="38100" dist="38100" dir="2700000" algn="tl">
                    <a:srgbClr val="000000"/>
                  </a:outerShdw>
                </a:effectLst>
                <a:latin typeface="Georgia" pitchFamily="18" charset="0"/>
              </a:rPr>
              <a:t>Low Angular </a:t>
            </a:r>
            <a:r>
              <a:rPr lang="en-US" sz="3600" dirty="0">
                <a:solidFill>
                  <a:srgbClr val="F5E9E9"/>
                </a:solidFill>
                <a:effectLst>
                  <a:outerShdw blurRad="38100" dist="38100" dir="2700000" algn="tl">
                    <a:srgbClr val="000000"/>
                  </a:outerShdw>
                </a:effectLst>
                <a:latin typeface="Georgia" pitchFamily="18" charset="0"/>
              </a:rPr>
              <a:t>Momentum, Low Density</a:t>
            </a:r>
            <a:endParaRPr lang="en-US" sz="3600" dirty="0" smtClean="0">
              <a:solidFill>
                <a:srgbClr val="F5E9E9"/>
              </a:solidFill>
              <a:effectLst>
                <a:outerShdw blurRad="38100" dist="38100" dir="2700000" algn="tl">
                  <a:srgbClr val="000000"/>
                </a:outerShdw>
              </a:effectLst>
              <a:latin typeface="Georgia" pitchFamily="18" charset="0"/>
            </a:endParaRPr>
          </a:p>
          <a:p>
            <a:pPr algn="l">
              <a:defRPr/>
            </a:pPr>
            <a:r>
              <a:rPr lang="en-US" sz="3600" dirty="0" smtClean="0">
                <a:solidFill>
                  <a:srgbClr val="F5E9E9"/>
                </a:solidFill>
                <a:effectLst>
                  <a:outerShdw blurRad="38100" dist="38100" dir="2700000" algn="tl">
                    <a:srgbClr val="000000"/>
                  </a:outerShdw>
                </a:effectLst>
                <a:latin typeface="Georgia" pitchFamily="18" charset="0"/>
              </a:rPr>
              <a:t>D)</a:t>
            </a:r>
            <a:r>
              <a:rPr lang="en-US" sz="3600" dirty="0">
                <a:solidFill>
                  <a:srgbClr val="F5E9E9"/>
                </a:solidFill>
                <a:effectLst>
                  <a:outerShdw blurRad="38100" dist="38100" dir="2700000" algn="tl">
                    <a:srgbClr val="000000"/>
                  </a:outerShdw>
                </a:effectLst>
                <a:latin typeface="Georgia" pitchFamily="18" charset="0"/>
              </a:rPr>
              <a:t> </a:t>
            </a:r>
            <a:r>
              <a:rPr lang="en-US" sz="3600" dirty="0" smtClean="0">
                <a:solidFill>
                  <a:srgbClr val="F5E9E9"/>
                </a:solidFill>
                <a:effectLst>
                  <a:outerShdw blurRad="38100" dist="38100" dir="2700000" algn="tl">
                    <a:srgbClr val="000000"/>
                  </a:outerShdw>
                </a:effectLst>
                <a:latin typeface="Georgia" pitchFamily="18" charset="0"/>
              </a:rPr>
              <a:t>Low Angular </a:t>
            </a:r>
            <a:r>
              <a:rPr lang="en-US" sz="3600" dirty="0">
                <a:solidFill>
                  <a:srgbClr val="F5E9E9"/>
                </a:solidFill>
                <a:effectLst>
                  <a:outerShdw blurRad="38100" dist="38100" dir="2700000" algn="tl">
                    <a:srgbClr val="000000"/>
                  </a:outerShdw>
                </a:effectLst>
                <a:latin typeface="Georgia" pitchFamily="18" charset="0"/>
              </a:rPr>
              <a:t>Momentum, </a:t>
            </a:r>
            <a:r>
              <a:rPr lang="en-US" sz="3600" dirty="0" smtClean="0">
                <a:solidFill>
                  <a:srgbClr val="F5E9E9"/>
                </a:solidFill>
                <a:effectLst>
                  <a:outerShdw blurRad="38100" dist="38100" dir="2700000" algn="tl">
                    <a:srgbClr val="000000"/>
                  </a:outerShdw>
                </a:effectLst>
                <a:latin typeface="Georgia" pitchFamily="18" charset="0"/>
              </a:rPr>
              <a:t>High Density</a:t>
            </a:r>
            <a:endParaRPr lang="en-US" sz="36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825471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9" name="Text Box 3"/>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smtClean="0">
                <a:solidFill>
                  <a:srgbClr val="F5E9E9"/>
                </a:solidFill>
                <a:effectLst>
                  <a:outerShdw blurRad="38100" dist="38100" dir="2700000" algn="tl">
                    <a:srgbClr val="000000"/>
                  </a:outerShdw>
                </a:effectLst>
                <a:latin typeface="Georgia" pitchFamily="18" charset="0"/>
              </a:rPr>
              <a:t>Top-Down model</a:t>
            </a:r>
            <a:endParaRPr lang="en-US" sz="5400" dirty="0">
              <a:solidFill>
                <a:srgbClr val="F5E9E9"/>
              </a:solidFill>
              <a:effectLst>
                <a:outerShdw blurRad="38100" dist="38100" dir="2700000" algn="tl">
                  <a:srgbClr val="000000"/>
                </a:outerShdw>
              </a:effectLst>
              <a:latin typeface="Georgia" pitchFamily="18" charset="0"/>
            </a:endParaRPr>
          </a:p>
        </p:txBody>
      </p:sp>
      <p:sp>
        <p:nvSpPr>
          <p:cNvPr id="526340" name="Text Box 4"/>
          <p:cNvSpPr txBox="1">
            <a:spLocks noChangeArrowheads="1"/>
          </p:cNvSpPr>
          <p:nvPr/>
        </p:nvSpPr>
        <p:spPr bwMode="auto">
          <a:xfrm>
            <a:off x="457200" y="1321599"/>
            <a:ext cx="8229600" cy="1200329"/>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600" dirty="0" smtClean="0">
                <a:solidFill>
                  <a:srgbClr val="F5E9E9"/>
                </a:solidFill>
                <a:effectLst>
                  <a:outerShdw blurRad="38100" dist="38100" dir="2700000" algn="tl">
                    <a:srgbClr val="000000"/>
                  </a:outerShdw>
                </a:effectLst>
                <a:latin typeface="Georgia" pitchFamily="18" charset="0"/>
              </a:rPr>
              <a:t>According to the top-down model, a Spiral Galaxy would form if it had:</a:t>
            </a:r>
            <a:endParaRPr lang="en-US" sz="3600" dirty="0">
              <a:solidFill>
                <a:srgbClr val="F5E9E9"/>
              </a:solidFill>
              <a:effectLst>
                <a:outerShdw blurRad="38100" dist="38100" dir="2700000" algn="tl">
                  <a:srgbClr val="000000"/>
                </a:outerShdw>
              </a:effectLst>
              <a:latin typeface="Georgia" pitchFamily="18" charset="0"/>
            </a:endParaRPr>
          </a:p>
        </p:txBody>
      </p:sp>
      <p:sp>
        <p:nvSpPr>
          <p:cNvPr id="526351" name="Text Box 15"/>
          <p:cNvSpPr txBox="1">
            <a:spLocks noChangeArrowheads="1"/>
          </p:cNvSpPr>
          <p:nvPr/>
        </p:nvSpPr>
        <p:spPr bwMode="auto">
          <a:xfrm>
            <a:off x="0" y="2971800"/>
            <a:ext cx="9144000" cy="2308324"/>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defRPr/>
            </a:pPr>
            <a:r>
              <a:rPr lang="en-US" sz="3600" dirty="0" smtClean="0">
                <a:solidFill>
                  <a:srgbClr val="F5E9E9"/>
                </a:solidFill>
                <a:effectLst>
                  <a:outerShdw blurRad="38100" dist="38100" dir="2700000" algn="tl">
                    <a:srgbClr val="000000"/>
                  </a:outerShdw>
                </a:effectLst>
                <a:latin typeface="Georgia" pitchFamily="18" charset="0"/>
              </a:rPr>
              <a:t>A) High Angular Momentum, Low Density</a:t>
            </a:r>
          </a:p>
          <a:p>
            <a:pPr algn="l">
              <a:defRPr/>
            </a:pPr>
            <a:r>
              <a:rPr lang="en-US" sz="3600" dirty="0" smtClean="0">
                <a:solidFill>
                  <a:srgbClr val="F5E9E9"/>
                </a:solidFill>
                <a:effectLst>
                  <a:outerShdw blurRad="38100" dist="38100" dir="2700000" algn="tl">
                    <a:srgbClr val="000000"/>
                  </a:outerShdw>
                </a:effectLst>
                <a:latin typeface="Georgia" pitchFamily="18" charset="0"/>
              </a:rPr>
              <a:t>B)</a:t>
            </a:r>
            <a:r>
              <a:rPr lang="en-US" sz="3600" dirty="0">
                <a:solidFill>
                  <a:srgbClr val="F5E9E9"/>
                </a:solidFill>
                <a:effectLst>
                  <a:outerShdw blurRad="38100" dist="38100" dir="2700000" algn="tl">
                    <a:srgbClr val="000000"/>
                  </a:outerShdw>
                </a:effectLst>
                <a:latin typeface="Georgia" pitchFamily="18" charset="0"/>
              </a:rPr>
              <a:t> High Angular Momentum, </a:t>
            </a:r>
            <a:r>
              <a:rPr lang="en-US" sz="3600" dirty="0" smtClean="0">
                <a:solidFill>
                  <a:srgbClr val="F5E9E9"/>
                </a:solidFill>
                <a:effectLst>
                  <a:outerShdw blurRad="38100" dist="38100" dir="2700000" algn="tl">
                    <a:srgbClr val="000000"/>
                  </a:outerShdw>
                </a:effectLst>
                <a:latin typeface="Georgia" pitchFamily="18" charset="0"/>
              </a:rPr>
              <a:t>High Density</a:t>
            </a:r>
          </a:p>
          <a:p>
            <a:pPr algn="l">
              <a:defRPr/>
            </a:pPr>
            <a:r>
              <a:rPr lang="en-US" sz="3600" dirty="0">
                <a:solidFill>
                  <a:srgbClr val="F5E9E9"/>
                </a:solidFill>
                <a:effectLst>
                  <a:outerShdw blurRad="38100" dist="38100" dir="2700000" algn="tl">
                    <a:srgbClr val="000000"/>
                  </a:outerShdw>
                </a:effectLst>
                <a:latin typeface="Georgia" pitchFamily="18" charset="0"/>
              </a:rPr>
              <a:t>C) </a:t>
            </a:r>
            <a:r>
              <a:rPr lang="en-US" sz="3600" dirty="0" smtClean="0">
                <a:solidFill>
                  <a:srgbClr val="F5E9E9"/>
                </a:solidFill>
                <a:effectLst>
                  <a:outerShdw blurRad="38100" dist="38100" dir="2700000" algn="tl">
                    <a:srgbClr val="000000"/>
                  </a:outerShdw>
                </a:effectLst>
                <a:latin typeface="Georgia" pitchFamily="18" charset="0"/>
              </a:rPr>
              <a:t>Low Angular </a:t>
            </a:r>
            <a:r>
              <a:rPr lang="en-US" sz="3600" dirty="0">
                <a:solidFill>
                  <a:srgbClr val="F5E9E9"/>
                </a:solidFill>
                <a:effectLst>
                  <a:outerShdw blurRad="38100" dist="38100" dir="2700000" algn="tl">
                    <a:srgbClr val="000000"/>
                  </a:outerShdw>
                </a:effectLst>
                <a:latin typeface="Georgia" pitchFamily="18" charset="0"/>
              </a:rPr>
              <a:t>Momentum, Low Density</a:t>
            </a:r>
            <a:endParaRPr lang="en-US" sz="3600" dirty="0" smtClean="0">
              <a:solidFill>
                <a:srgbClr val="F5E9E9"/>
              </a:solidFill>
              <a:effectLst>
                <a:outerShdw blurRad="38100" dist="38100" dir="2700000" algn="tl">
                  <a:srgbClr val="000000"/>
                </a:outerShdw>
              </a:effectLst>
              <a:latin typeface="Georgia" pitchFamily="18" charset="0"/>
            </a:endParaRPr>
          </a:p>
          <a:p>
            <a:pPr algn="l">
              <a:defRPr/>
            </a:pPr>
            <a:r>
              <a:rPr lang="en-US" sz="3600" dirty="0" smtClean="0">
                <a:solidFill>
                  <a:srgbClr val="F5E9E9"/>
                </a:solidFill>
                <a:effectLst>
                  <a:outerShdw blurRad="38100" dist="38100" dir="2700000" algn="tl">
                    <a:srgbClr val="000000"/>
                  </a:outerShdw>
                </a:effectLst>
                <a:latin typeface="Georgia" pitchFamily="18" charset="0"/>
              </a:rPr>
              <a:t>D)</a:t>
            </a:r>
            <a:r>
              <a:rPr lang="en-US" sz="3600" dirty="0">
                <a:solidFill>
                  <a:srgbClr val="F5E9E9"/>
                </a:solidFill>
                <a:effectLst>
                  <a:outerShdw blurRad="38100" dist="38100" dir="2700000" algn="tl">
                    <a:srgbClr val="000000"/>
                  </a:outerShdw>
                </a:effectLst>
                <a:latin typeface="Georgia" pitchFamily="18" charset="0"/>
              </a:rPr>
              <a:t> </a:t>
            </a:r>
            <a:r>
              <a:rPr lang="en-US" sz="3600" dirty="0" smtClean="0">
                <a:solidFill>
                  <a:srgbClr val="F5E9E9"/>
                </a:solidFill>
                <a:effectLst>
                  <a:outerShdw blurRad="38100" dist="38100" dir="2700000" algn="tl">
                    <a:srgbClr val="000000"/>
                  </a:outerShdw>
                </a:effectLst>
                <a:latin typeface="Georgia" pitchFamily="18" charset="0"/>
              </a:rPr>
              <a:t>Low Angular </a:t>
            </a:r>
            <a:r>
              <a:rPr lang="en-US" sz="3600" dirty="0">
                <a:solidFill>
                  <a:srgbClr val="F5E9E9"/>
                </a:solidFill>
                <a:effectLst>
                  <a:outerShdw blurRad="38100" dist="38100" dir="2700000" algn="tl">
                    <a:srgbClr val="000000"/>
                  </a:outerShdw>
                </a:effectLst>
                <a:latin typeface="Georgia" pitchFamily="18" charset="0"/>
              </a:rPr>
              <a:t>Momentum, </a:t>
            </a:r>
            <a:r>
              <a:rPr lang="en-US" sz="3600" dirty="0" smtClean="0">
                <a:solidFill>
                  <a:srgbClr val="F5E9E9"/>
                </a:solidFill>
                <a:effectLst>
                  <a:outerShdw blurRad="38100" dist="38100" dir="2700000" algn="tl">
                    <a:srgbClr val="000000"/>
                  </a:outerShdw>
                </a:effectLst>
                <a:latin typeface="Georgia" pitchFamily="18" charset="0"/>
              </a:rPr>
              <a:t>High Density</a:t>
            </a:r>
            <a:endParaRPr lang="en-US" sz="36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4272857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9" name="Text Box 3"/>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smtClean="0">
                <a:solidFill>
                  <a:srgbClr val="F5E9E9"/>
                </a:solidFill>
                <a:effectLst>
                  <a:outerShdw blurRad="38100" dist="38100" dir="2700000" algn="tl">
                    <a:srgbClr val="000000"/>
                  </a:outerShdw>
                </a:effectLst>
                <a:latin typeface="Georgia" pitchFamily="18" charset="0"/>
              </a:rPr>
              <a:t>Bottom-Up model</a:t>
            </a:r>
            <a:endParaRPr lang="en-US" sz="5400" dirty="0">
              <a:solidFill>
                <a:srgbClr val="F5E9E9"/>
              </a:solidFill>
              <a:effectLst>
                <a:outerShdw blurRad="38100" dist="38100" dir="2700000" algn="tl">
                  <a:srgbClr val="000000"/>
                </a:outerShdw>
              </a:effectLst>
              <a:latin typeface="Georgia" pitchFamily="18" charset="0"/>
            </a:endParaRPr>
          </a:p>
        </p:txBody>
      </p:sp>
      <p:sp>
        <p:nvSpPr>
          <p:cNvPr id="526340" name="Text Box 4"/>
          <p:cNvSpPr txBox="1">
            <a:spLocks noChangeArrowheads="1"/>
          </p:cNvSpPr>
          <p:nvPr/>
        </p:nvSpPr>
        <p:spPr bwMode="auto">
          <a:xfrm>
            <a:off x="457200" y="1485037"/>
            <a:ext cx="8229600" cy="1754326"/>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600" dirty="0" smtClean="0">
                <a:solidFill>
                  <a:srgbClr val="F5E9E9"/>
                </a:solidFill>
                <a:effectLst>
                  <a:outerShdw blurRad="38100" dist="38100" dir="2700000" algn="tl">
                    <a:srgbClr val="000000"/>
                  </a:outerShdw>
                </a:effectLst>
                <a:latin typeface="Georgia" pitchFamily="18" charset="0"/>
              </a:rPr>
              <a:t>According to the bottom-up model, a Spiral Galaxy would form if galaxy collisions had little gas</a:t>
            </a:r>
            <a:endParaRPr lang="en-US" sz="3600" dirty="0">
              <a:solidFill>
                <a:srgbClr val="F5E9E9"/>
              </a:solidFill>
              <a:effectLst>
                <a:outerShdw blurRad="38100" dist="38100" dir="2700000" algn="tl">
                  <a:srgbClr val="000000"/>
                </a:outerShdw>
              </a:effectLst>
              <a:latin typeface="Georgia" pitchFamily="18" charset="0"/>
            </a:endParaRPr>
          </a:p>
        </p:txBody>
      </p:sp>
      <p:sp>
        <p:nvSpPr>
          <p:cNvPr id="526351" name="Text Box 15"/>
          <p:cNvSpPr txBox="1">
            <a:spLocks noChangeArrowheads="1"/>
          </p:cNvSpPr>
          <p:nvPr/>
        </p:nvSpPr>
        <p:spPr bwMode="auto">
          <a:xfrm>
            <a:off x="3543300" y="3810000"/>
            <a:ext cx="2057400" cy="1200329"/>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defRPr/>
            </a:pPr>
            <a:r>
              <a:rPr lang="en-US" sz="3600" dirty="0" smtClean="0">
                <a:solidFill>
                  <a:srgbClr val="F5E9E9"/>
                </a:solidFill>
                <a:effectLst>
                  <a:outerShdw blurRad="38100" dist="38100" dir="2700000" algn="tl">
                    <a:srgbClr val="000000"/>
                  </a:outerShdw>
                </a:effectLst>
                <a:latin typeface="Georgia" pitchFamily="18" charset="0"/>
              </a:rPr>
              <a:t>A) True</a:t>
            </a:r>
          </a:p>
          <a:p>
            <a:pPr algn="l">
              <a:defRPr/>
            </a:pPr>
            <a:r>
              <a:rPr lang="en-US" sz="3600" dirty="0" smtClean="0">
                <a:solidFill>
                  <a:srgbClr val="F5E9E9"/>
                </a:solidFill>
                <a:effectLst>
                  <a:outerShdw blurRad="38100" dist="38100" dir="2700000" algn="tl">
                    <a:srgbClr val="000000"/>
                  </a:outerShdw>
                </a:effectLst>
                <a:latin typeface="Georgia" pitchFamily="18" charset="0"/>
              </a:rPr>
              <a:t>B)</a:t>
            </a:r>
            <a:r>
              <a:rPr lang="en-US" sz="3600" dirty="0">
                <a:solidFill>
                  <a:srgbClr val="F5E9E9"/>
                </a:solidFill>
                <a:effectLst>
                  <a:outerShdw blurRad="38100" dist="38100" dir="2700000" algn="tl">
                    <a:srgbClr val="000000"/>
                  </a:outerShdw>
                </a:effectLst>
                <a:latin typeface="Georgia" pitchFamily="18" charset="0"/>
              </a:rPr>
              <a:t> </a:t>
            </a:r>
            <a:r>
              <a:rPr lang="en-US" sz="3600" dirty="0" smtClean="0">
                <a:solidFill>
                  <a:srgbClr val="F5E9E9"/>
                </a:solidFill>
                <a:effectLst>
                  <a:outerShdw blurRad="38100" dist="38100" dir="2700000" algn="tl">
                    <a:srgbClr val="000000"/>
                  </a:outerShdw>
                </a:effectLst>
                <a:latin typeface="Georgia" pitchFamily="18" charset="0"/>
              </a:rPr>
              <a:t>False</a:t>
            </a:r>
            <a:endParaRPr lang="en-US" sz="3600"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521454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9" name="Text Box 3"/>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dirty="0" smtClean="0">
                <a:solidFill>
                  <a:srgbClr val="F5E9E9"/>
                </a:solidFill>
                <a:effectLst>
                  <a:outerShdw blurRad="38100" dist="38100" dir="2700000" algn="tl">
                    <a:srgbClr val="000000"/>
                  </a:outerShdw>
                </a:effectLst>
                <a:latin typeface="Georgia" pitchFamily="18" charset="0"/>
              </a:rPr>
              <a:t>Bottom-Up model</a:t>
            </a:r>
            <a:endParaRPr lang="en-US" sz="5400" dirty="0">
              <a:solidFill>
                <a:srgbClr val="F5E9E9"/>
              </a:solidFill>
              <a:effectLst>
                <a:outerShdw blurRad="38100" dist="38100" dir="2700000" algn="tl">
                  <a:srgbClr val="000000"/>
                </a:outerShdw>
              </a:effectLst>
              <a:latin typeface="Georgia" pitchFamily="18" charset="0"/>
            </a:endParaRPr>
          </a:p>
        </p:txBody>
      </p:sp>
      <p:sp>
        <p:nvSpPr>
          <p:cNvPr id="526340" name="Text Box 4"/>
          <p:cNvSpPr txBox="1">
            <a:spLocks noChangeArrowheads="1"/>
          </p:cNvSpPr>
          <p:nvPr/>
        </p:nvSpPr>
        <p:spPr bwMode="auto">
          <a:xfrm>
            <a:off x="457200" y="1485037"/>
            <a:ext cx="8229600" cy="1754326"/>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600" dirty="0" smtClean="0">
                <a:solidFill>
                  <a:srgbClr val="F5E9E9"/>
                </a:solidFill>
                <a:effectLst>
                  <a:outerShdw blurRad="38100" dist="38100" dir="2700000" algn="tl">
                    <a:srgbClr val="000000"/>
                  </a:outerShdw>
                </a:effectLst>
                <a:latin typeface="Georgia" pitchFamily="18" charset="0"/>
              </a:rPr>
              <a:t>According to the bottom-up model, an Elliptical Galaxy could form if two spiral galaxies collided</a:t>
            </a:r>
            <a:endParaRPr lang="en-US" sz="3600" dirty="0">
              <a:solidFill>
                <a:srgbClr val="F5E9E9"/>
              </a:solidFill>
              <a:effectLst>
                <a:outerShdw blurRad="38100" dist="38100" dir="2700000" algn="tl">
                  <a:srgbClr val="000000"/>
                </a:outerShdw>
              </a:effectLst>
              <a:latin typeface="Georgia" pitchFamily="18" charset="0"/>
            </a:endParaRPr>
          </a:p>
        </p:txBody>
      </p:sp>
      <p:sp>
        <p:nvSpPr>
          <p:cNvPr id="526351" name="Text Box 15"/>
          <p:cNvSpPr txBox="1">
            <a:spLocks noChangeArrowheads="1"/>
          </p:cNvSpPr>
          <p:nvPr/>
        </p:nvSpPr>
        <p:spPr bwMode="auto">
          <a:xfrm>
            <a:off x="3543300" y="3810000"/>
            <a:ext cx="2057400" cy="1200329"/>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defRPr/>
            </a:pPr>
            <a:r>
              <a:rPr lang="en-US" sz="3600" dirty="0" smtClean="0">
                <a:solidFill>
                  <a:srgbClr val="F5E9E9"/>
                </a:solidFill>
                <a:effectLst>
                  <a:outerShdw blurRad="38100" dist="38100" dir="2700000" algn="tl">
                    <a:srgbClr val="000000"/>
                  </a:outerShdw>
                </a:effectLst>
                <a:latin typeface="Georgia" pitchFamily="18" charset="0"/>
              </a:rPr>
              <a:t>A) True</a:t>
            </a:r>
          </a:p>
          <a:p>
            <a:pPr algn="l">
              <a:defRPr/>
            </a:pPr>
            <a:r>
              <a:rPr lang="en-US" sz="3600" dirty="0" smtClean="0">
                <a:solidFill>
                  <a:srgbClr val="F5E9E9"/>
                </a:solidFill>
                <a:effectLst>
                  <a:outerShdw blurRad="38100" dist="38100" dir="2700000" algn="tl">
                    <a:srgbClr val="000000"/>
                  </a:outerShdw>
                </a:effectLst>
                <a:latin typeface="Georgia" pitchFamily="18" charset="0"/>
              </a:rPr>
              <a:t>B)</a:t>
            </a:r>
            <a:r>
              <a:rPr lang="en-US" sz="3600" dirty="0">
                <a:solidFill>
                  <a:srgbClr val="F5E9E9"/>
                </a:solidFill>
                <a:effectLst>
                  <a:outerShdw blurRad="38100" dist="38100" dir="2700000" algn="tl">
                    <a:srgbClr val="000000"/>
                  </a:outerShdw>
                </a:effectLst>
                <a:latin typeface="Georgia" pitchFamily="18" charset="0"/>
              </a:rPr>
              <a:t> </a:t>
            </a:r>
            <a:r>
              <a:rPr lang="en-US" sz="3600" dirty="0" smtClean="0">
                <a:solidFill>
                  <a:srgbClr val="F5E9E9"/>
                </a:solidFill>
                <a:effectLst>
                  <a:outerShdw blurRad="38100" dist="38100" dir="2700000" algn="tl">
                    <a:srgbClr val="000000"/>
                  </a:outerShdw>
                </a:effectLst>
                <a:latin typeface="Georgia" pitchFamily="18" charset="0"/>
              </a:rPr>
              <a:t>False</a:t>
            </a:r>
            <a:endParaRPr lang="en-US" sz="3600" dirty="0">
              <a:solidFill>
                <a:srgbClr val="F5E9E9"/>
              </a:solidFill>
              <a:effectLst>
                <a:outerShdw blurRad="38100" dist="38100" dir="2700000" algn="tl">
                  <a:srgbClr val="000000"/>
                </a:outerShdw>
              </a:effectLst>
              <a:latin typeface="Georgia" pitchFamily="18" charset="0"/>
            </a:endParaRPr>
          </a:p>
        </p:txBody>
      </p:sp>
      <p:sp>
        <p:nvSpPr>
          <p:cNvPr id="5" name="Text Box 4"/>
          <p:cNvSpPr txBox="1">
            <a:spLocks noChangeArrowheads="1"/>
          </p:cNvSpPr>
          <p:nvPr/>
        </p:nvSpPr>
        <p:spPr bwMode="auto">
          <a:xfrm>
            <a:off x="457200" y="5580966"/>
            <a:ext cx="8229600" cy="646331"/>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sz="3600" i="1" dirty="0" smtClean="0">
                <a:solidFill>
                  <a:srgbClr val="F5E9E9"/>
                </a:solidFill>
                <a:effectLst>
                  <a:outerShdw blurRad="38100" dist="38100" dir="2700000" algn="tl">
                    <a:srgbClr val="000000"/>
                  </a:outerShdw>
                </a:effectLst>
                <a:latin typeface="Georgia" pitchFamily="18" charset="0"/>
              </a:rPr>
              <a:t>Q: Where would the gas go?</a:t>
            </a:r>
            <a:endParaRPr lang="en-US" sz="3600" i="1" dirty="0">
              <a:solidFill>
                <a:srgbClr val="F5E9E9"/>
              </a:solidFill>
              <a:effectLst>
                <a:outerShdw blurRad="38100" dist="38100" dir="2700000" algn="tl">
                  <a:srgbClr val="000000"/>
                </a:outerShdw>
              </a:effectLst>
              <a:latin typeface="Georgia" pitchFamily="18" charset="0"/>
            </a:endParaRPr>
          </a:p>
        </p:txBody>
      </p:sp>
    </p:spTree>
    <p:extLst>
      <p:ext uri="{BB962C8B-B14F-4D97-AF65-F5344CB8AC3E}">
        <p14:creationId xmlns:p14="http://schemas.microsoft.com/office/powerpoint/2010/main" val="4291400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7" descr="21_05_FigureA-Unanno"/>
          <p:cNvPicPr>
            <a:picLocks noChangeAspect="1" noChangeArrowheads="1"/>
          </p:cNvPicPr>
          <p:nvPr/>
        </p:nvPicPr>
        <p:blipFill>
          <a:blip r:embed="rId3">
            <a:extLst>
              <a:ext uri="{28A0092B-C50C-407E-A947-70E740481C1C}">
                <a14:useLocalDpi xmlns:a14="http://schemas.microsoft.com/office/drawing/2010/main" val="0"/>
              </a:ext>
            </a:extLst>
          </a:blip>
          <a:srcRect b="25136"/>
          <a:stretch>
            <a:fillRect/>
          </a:stretch>
        </p:blipFill>
        <p:spPr bwMode="auto">
          <a:xfrm>
            <a:off x="1371600" y="1003300"/>
            <a:ext cx="64008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2467" name="Text Box 3"/>
          <p:cNvSpPr txBox="1">
            <a:spLocks noChangeArrowheads="1"/>
          </p:cNvSpPr>
          <p:nvPr/>
        </p:nvSpPr>
        <p:spPr bwMode="auto">
          <a:xfrm>
            <a:off x="762000" y="5640388"/>
            <a:ext cx="7620000" cy="946150"/>
          </a:xfrm>
          <a:prstGeom prst="rect">
            <a:avLst/>
          </a:prstGeom>
          <a:no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2800">
                <a:solidFill>
                  <a:srgbClr val="FFFFFF"/>
                </a:solidFill>
                <a:effectLst>
                  <a:outerShdw blurRad="38100" dist="38100" dir="2700000" algn="tl">
                    <a:srgbClr val="000000"/>
                  </a:outerShdw>
                </a:effectLst>
              </a:rPr>
              <a:t>The collisions we observe nearby trigger bursts of star formation.</a:t>
            </a:r>
          </a:p>
        </p:txBody>
      </p:sp>
      <p:sp>
        <p:nvSpPr>
          <p:cNvPr id="4" name="Rectangle 2"/>
          <p:cNvSpPr txBox="1">
            <a:spLocks noChangeArrowheads="1"/>
          </p:cNvSpPr>
          <p:nvPr/>
        </p:nvSpPr>
        <p:spPr bwMode="auto">
          <a:xfrm>
            <a:off x="685800" y="87313"/>
            <a:ext cx="7772400" cy="854075"/>
          </a:xfrm>
          <a:prstGeom prst="rect">
            <a:avLst/>
          </a:prstGeom>
          <a:solidFill>
            <a:schemeClr val="bg2">
              <a:alpha val="41000"/>
            </a:schemeClr>
          </a:solidFill>
          <a:ln w="9525">
            <a:noFill/>
            <a:miter lim="800000"/>
            <a:headEnd/>
            <a:tailEnd/>
          </a:ln>
          <a:effectLst/>
        </p:spPr>
        <p:txBody>
          <a:bodyPr anchor="ct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pPr>
              <a:lnSpc>
                <a:spcPct val="90000"/>
              </a:lnSpc>
            </a:pPr>
            <a:r>
              <a:rPr lang="en-US" sz="5400">
                <a:solidFill>
                  <a:srgbClr val="FFFFFF"/>
                </a:solidFill>
                <a:effectLst>
                  <a:outerShdw blurRad="38100" dist="38100" dir="2700000" algn="tl">
                    <a:srgbClr val="000000"/>
                  </a:outerShdw>
                </a:effectLst>
                <a:latin typeface="Georgia" panose="02040502050405020303" pitchFamily="18" charset="0"/>
              </a:rPr>
              <a:t>Starbursts</a:t>
            </a:r>
          </a:p>
        </p:txBody>
      </p:sp>
    </p:spTree>
  </p:cSld>
  <p:clrMapOvr>
    <a:masterClrMapping/>
  </p:clrMapOvr>
  <p:transition>
    <p:sndAc>
      <p:endSnd/>
    </p:sndAc>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8" descr="21_09_Figure-Unanno"/>
          <p:cNvPicPr>
            <a:picLocks noChangeAspect="1" noChangeArrowheads="1"/>
          </p:cNvPicPr>
          <p:nvPr/>
        </p:nvPicPr>
        <p:blipFill>
          <a:blip r:embed="rId3">
            <a:extLst>
              <a:ext uri="{28A0092B-C50C-407E-A947-70E740481C1C}">
                <a14:useLocalDpi xmlns:a14="http://schemas.microsoft.com/office/drawing/2010/main" val="0"/>
              </a:ext>
            </a:extLst>
          </a:blip>
          <a:srcRect b="2667"/>
          <a:stretch>
            <a:fillRect/>
          </a:stretch>
        </p:blipFill>
        <p:spPr bwMode="auto">
          <a:xfrm>
            <a:off x="304800" y="547688"/>
            <a:ext cx="60960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3235" name="Rectangle 3"/>
          <p:cNvSpPr>
            <a:spLocks noChangeArrowheads="1"/>
          </p:cNvSpPr>
          <p:nvPr/>
        </p:nvSpPr>
        <p:spPr bwMode="auto">
          <a:xfrm>
            <a:off x="6705600" y="730250"/>
            <a:ext cx="2149475" cy="4832350"/>
          </a:xfrm>
          <a:prstGeom prst="rect">
            <a:avLst/>
          </a:prstGeom>
          <a:no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pPr algn="l"/>
            <a:r>
              <a:rPr lang="en-US" sz="2800">
                <a:solidFill>
                  <a:srgbClr val="FFFFFF"/>
                </a:solidFill>
                <a:effectLst>
                  <a:outerShdw blurRad="38100" dist="38100" dir="2700000" algn="tl">
                    <a:srgbClr val="000000"/>
                  </a:outerShdw>
                </a:effectLst>
              </a:rPr>
              <a:t>Starburst galaxies are forming stars so quickly that they would use up all their gas in less than a billion years.</a:t>
            </a:r>
            <a:endParaRPr lang="en-US">
              <a:solidFill>
                <a:srgbClr val="FFFFFF"/>
              </a:solidFill>
              <a:effectLst>
                <a:outerShdw blurRad="38100" dist="38100" dir="2700000" algn="tl">
                  <a:srgbClr val="000000"/>
                </a:outerShdw>
              </a:effectLst>
            </a:endParaRPr>
          </a:p>
        </p:txBody>
      </p:sp>
    </p:spTree>
  </p:cSld>
  <p:clrMapOvr>
    <a:masterClrMapping/>
  </p:clrMapOvr>
  <p:transition>
    <p:sndAc>
      <p:end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Spirals</a:t>
            </a:r>
          </a:p>
        </p:txBody>
      </p:sp>
      <p:pic>
        <p:nvPicPr>
          <p:cNvPr id="32771" name="Picture 5" descr="http://www.universetoday.com/am/uploads/2005-0117hubble-w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066800"/>
            <a:ext cx="3276600" cy="261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7" descr="http://www.ing.iac.es/PR/science/m100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810000"/>
            <a:ext cx="28765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1" descr="http://ipac.jpl.nasa.gov/media_images/ssc2005-11a_smal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470025"/>
            <a:ext cx="5257800" cy="473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69666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3491" name="Rectangle 3"/>
          <p:cNvSpPr>
            <a:spLocks noChangeArrowheads="1"/>
          </p:cNvSpPr>
          <p:nvPr/>
        </p:nvSpPr>
        <p:spPr bwMode="auto">
          <a:xfrm>
            <a:off x="409575" y="5640388"/>
            <a:ext cx="8353425" cy="954087"/>
          </a:xfrm>
          <a:prstGeom prst="rect">
            <a:avLst/>
          </a:prstGeom>
          <a:no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2800">
                <a:solidFill>
                  <a:srgbClr val="FFFFFF"/>
                </a:solidFill>
                <a:effectLst>
                  <a:outerShdw blurRad="38100" dist="38100" dir="2700000" algn="tl">
                    <a:srgbClr val="000000"/>
                  </a:outerShdw>
                </a:effectLst>
              </a:rPr>
              <a:t>Intensity of supernova explosions in starburst galaxies can drive galactic winds.</a:t>
            </a:r>
          </a:p>
        </p:txBody>
      </p:sp>
      <p:sp>
        <p:nvSpPr>
          <p:cNvPr id="1983496" name="Rectangle 8"/>
          <p:cNvSpPr>
            <a:spLocks noChangeArrowheads="1"/>
          </p:cNvSpPr>
          <p:nvPr/>
        </p:nvSpPr>
        <p:spPr bwMode="auto">
          <a:xfrm>
            <a:off x="7239000" y="411163"/>
            <a:ext cx="1676400" cy="1570037"/>
          </a:xfrm>
          <a:prstGeom prst="rect">
            <a:avLst/>
          </a:prstGeom>
          <a:no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a:solidFill>
                  <a:srgbClr val="FFFFFF"/>
                </a:solidFill>
                <a:effectLst>
                  <a:outerShdw blurRad="38100" dist="38100" dir="2700000" algn="tl">
                    <a:srgbClr val="000000"/>
                  </a:outerShdw>
                </a:effectLst>
              </a:rPr>
              <a:t>Visible-light</a:t>
            </a:r>
          </a:p>
          <a:p>
            <a:r>
              <a:rPr lang="en-US">
                <a:solidFill>
                  <a:srgbClr val="FFFFFF"/>
                </a:solidFill>
                <a:effectLst>
                  <a:outerShdw blurRad="38100" dist="38100" dir="2700000" algn="tl">
                    <a:srgbClr val="000000"/>
                  </a:outerShdw>
                </a:effectLst>
              </a:rPr>
              <a:t>image</a:t>
            </a:r>
          </a:p>
        </p:txBody>
      </p:sp>
      <p:pic>
        <p:nvPicPr>
          <p:cNvPr id="43012" name="Picture 9" descr="21_10_FigureA"/>
          <p:cNvPicPr>
            <a:picLocks noChangeAspect="1" noChangeArrowheads="1"/>
          </p:cNvPicPr>
          <p:nvPr/>
        </p:nvPicPr>
        <p:blipFill>
          <a:blip r:embed="rId3">
            <a:extLst>
              <a:ext uri="{28A0092B-C50C-407E-A947-70E740481C1C}">
                <a14:useLocalDpi xmlns:a14="http://schemas.microsoft.com/office/drawing/2010/main" val="0"/>
              </a:ext>
            </a:extLst>
          </a:blip>
          <a:srcRect b="14581"/>
          <a:stretch>
            <a:fillRect/>
          </a:stretch>
        </p:blipFill>
        <p:spPr bwMode="auto">
          <a:xfrm>
            <a:off x="2017713" y="457200"/>
            <a:ext cx="487680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0" descr="InteractiveFi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3900" y="5280025"/>
            <a:ext cx="11303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endSnd/>
    </p:sndAc>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9" descr="21_11_Figure-Unanno"/>
          <p:cNvPicPr>
            <a:picLocks noChangeAspect="1" noChangeArrowheads="1"/>
          </p:cNvPicPr>
          <p:nvPr/>
        </p:nvPicPr>
        <p:blipFill>
          <a:blip r:embed="rId3">
            <a:extLst>
              <a:ext uri="{28A0092B-C50C-407E-A947-70E740481C1C}">
                <a14:useLocalDpi xmlns:a14="http://schemas.microsoft.com/office/drawing/2010/main" val="0"/>
              </a:ext>
            </a:extLst>
          </a:blip>
          <a:srcRect b="2718"/>
          <a:stretch>
            <a:fillRect/>
          </a:stretch>
        </p:blipFill>
        <p:spPr bwMode="auto">
          <a:xfrm>
            <a:off x="279400" y="501650"/>
            <a:ext cx="5845175" cy="582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4259" name="Rectangle 3"/>
          <p:cNvSpPr>
            <a:spLocks noChangeArrowheads="1"/>
          </p:cNvSpPr>
          <p:nvPr/>
        </p:nvSpPr>
        <p:spPr bwMode="auto">
          <a:xfrm>
            <a:off x="6400800" y="1600200"/>
            <a:ext cx="2420938" cy="2678113"/>
          </a:xfrm>
          <a:prstGeom prst="rect">
            <a:avLst/>
          </a:prstGeom>
          <a:no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2800">
                <a:solidFill>
                  <a:srgbClr val="FFFFFF"/>
                </a:solidFill>
                <a:effectLst>
                  <a:outerShdw blurRad="38100" dist="38100" dir="2700000" algn="tl">
                    <a:srgbClr val="000000"/>
                  </a:outerShdw>
                </a:effectLst>
              </a:rPr>
              <a:t>A galactic wind in a small galaxy can drive away most of its gas.</a:t>
            </a:r>
          </a:p>
        </p:txBody>
      </p:sp>
    </p:spTree>
  </p:cSld>
  <p:clrMapOvr>
    <a:masterClrMapping/>
  </p:clrMapOvr>
  <p:transition>
    <p:sndAc>
      <p:end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1732" name="Text Box 4"/>
          <p:cNvSpPr txBox="1">
            <a:spLocks noChangeArrowheads="1"/>
          </p:cNvSpPr>
          <p:nvPr/>
        </p:nvSpPr>
        <p:spPr bwMode="auto">
          <a:xfrm>
            <a:off x="0" y="0"/>
            <a:ext cx="9144000" cy="830997"/>
          </a:xfrm>
          <a:prstGeom prst="rect">
            <a:avLst/>
          </a:prstGeom>
          <a:solidFill>
            <a:schemeClr val="bg2">
              <a:alpha val="41000"/>
            </a:schemeClr>
          </a:solidFill>
          <a:ln w="9525">
            <a:noFill/>
            <a:miter lim="800000"/>
            <a:headEnd/>
            <a:tailEnd/>
          </a:ln>
          <a:effectLst/>
        </p:spPr>
        <p:txBody>
          <a:bodyPr>
            <a:spAutoFit/>
          </a:bodyPr>
          <a:lstStyle/>
          <a:p>
            <a:pPr>
              <a:defRPr/>
            </a:pPr>
            <a:r>
              <a:rPr lang="en-US" sz="4800" dirty="0" smtClean="0">
                <a:solidFill>
                  <a:srgbClr val="F5E9E9"/>
                </a:solidFill>
                <a:effectLst>
                  <a:outerShdw blurRad="38100" dist="38100" dir="2700000" algn="tl">
                    <a:srgbClr val="000000"/>
                  </a:outerShdw>
                </a:effectLst>
                <a:latin typeface="Georgia" pitchFamily="18" charset="0"/>
              </a:rPr>
              <a:t>Exam Information</a:t>
            </a:r>
            <a:endParaRPr lang="en-US" sz="4800" dirty="0">
              <a:solidFill>
                <a:srgbClr val="F5E9E9"/>
              </a:solidFill>
              <a:effectLst>
                <a:outerShdw blurRad="38100" dist="38100" dir="2700000" algn="tl">
                  <a:srgbClr val="000000"/>
                </a:outerShdw>
              </a:effectLst>
              <a:latin typeface="Georgia" pitchFamily="18" charset="0"/>
            </a:endParaRPr>
          </a:p>
        </p:txBody>
      </p:sp>
      <p:sp>
        <p:nvSpPr>
          <p:cNvPr id="4" name="Text Box 10"/>
          <p:cNvSpPr txBox="1">
            <a:spLocks noChangeArrowheads="1"/>
          </p:cNvSpPr>
          <p:nvPr/>
        </p:nvSpPr>
        <p:spPr bwMode="auto">
          <a:xfrm>
            <a:off x="571500" y="1066800"/>
            <a:ext cx="8001000" cy="5509200"/>
          </a:xfrm>
          <a:prstGeom prst="rect">
            <a:avLst/>
          </a:prstGeom>
          <a:solidFill>
            <a:schemeClr val="bg2">
              <a:alpha val="41000"/>
            </a:schemeClr>
          </a:solidFill>
          <a:ln w="9525">
            <a:noFill/>
            <a:miter lim="800000"/>
            <a:headEnd/>
            <a:tailEnd/>
          </a:ln>
          <a:effectLst/>
        </p:spPr>
        <p:txBody>
          <a:bodyPr wrap="square">
            <a:spAutoFit/>
          </a:bodyPr>
          <a:lstStyle/>
          <a:p>
            <a:pPr marL="971550" lvl="1" indent="-514350" algn="l">
              <a:buFont typeface="+mj-lt"/>
              <a:buAutoNum type="arabicPeriod"/>
            </a:pPr>
            <a:r>
              <a:rPr lang="en-US" dirty="0" smtClean="0">
                <a:solidFill>
                  <a:schemeClr val="bg1"/>
                </a:solidFill>
                <a:latin typeface="Georgia" panose="02040502050405020303" pitchFamily="18" charset="0"/>
              </a:rPr>
              <a:t>Where do I find the exam?  </a:t>
            </a:r>
          </a:p>
          <a:p>
            <a:pPr marL="1371600" lvl="2" indent="-457200" algn="l">
              <a:buFont typeface="Wingdings" panose="05000000000000000000" pitchFamily="2" charset="2"/>
              <a:buChar char="Ø"/>
            </a:pPr>
            <a:r>
              <a:rPr lang="en-US" dirty="0" smtClean="0">
                <a:solidFill>
                  <a:schemeClr val="bg1"/>
                </a:solidFill>
                <a:latin typeface="Georgia" panose="02040502050405020303" pitchFamily="18" charset="0"/>
              </a:rPr>
              <a:t>Mastering Astronomy</a:t>
            </a:r>
          </a:p>
          <a:p>
            <a:pPr marL="971550" lvl="1" indent="-514350" algn="l">
              <a:buFont typeface="+mj-lt"/>
              <a:buAutoNum type="arabicPeriod"/>
            </a:pPr>
            <a:r>
              <a:rPr lang="en-US" dirty="0" smtClean="0">
                <a:solidFill>
                  <a:schemeClr val="bg1"/>
                </a:solidFill>
                <a:latin typeface="Georgia" panose="02040502050405020303" pitchFamily="18" charset="0"/>
              </a:rPr>
              <a:t>When will it be available?  </a:t>
            </a:r>
          </a:p>
          <a:p>
            <a:pPr marL="1428750" lvl="2" indent="-514350" algn="l">
              <a:buFont typeface="Wingdings" panose="05000000000000000000" pitchFamily="2" charset="2"/>
              <a:buChar char="Ø"/>
            </a:pPr>
            <a:r>
              <a:rPr lang="en-US" dirty="0" smtClean="0">
                <a:solidFill>
                  <a:schemeClr val="bg1"/>
                </a:solidFill>
                <a:latin typeface="Georgia" panose="02040502050405020303" pitchFamily="18" charset="0"/>
              </a:rPr>
              <a:t>Thursday 12/17 from 8am to Tuesday 12/22 12pm (</a:t>
            </a:r>
            <a:r>
              <a:rPr lang="en-US" b="1" dirty="0" smtClean="0">
                <a:solidFill>
                  <a:schemeClr val="bg1"/>
                </a:solidFill>
                <a:latin typeface="Georgia" panose="02040502050405020303" pitchFamily="18" charset="0"/>
              </a:rPr>
              <a:t>start</a:t>
            </a:r>
            <a:r>
              <a:rPr lang="en-US" dirty="0" smtClean="0">
                <a:solidFill>
                  <a:schemeClr val="bg1"/>
                </a:solidFill>
                <a:latin typeface="Georgia" panose="02040502050405020303" pitchFamily="18" charset="0"/>
              </a:rPr>
              <a:t> time)</a:t>
            </a:r>
          </a:p>
          <a:p>
            <a:pPr marL="971550" lvl="1" indent="-514350" algn="l">
              <a:buFont typeface="+mj-lt"/>
              <a:buAutoNum type="arabicPeriod"/>
            </a:pPr>
            <a:r>
              <a:rPr lang="en-US" dirty="0" smtClean="0">
                <a:solidFill>
                  <a:schemeClr val="bg1"/>
                </a:solidFill>
                <a:latin typeface="Georgia" panose="02040502050405020303" pitchFamily="18" charset="0"/>
              </a:rPr>
              <a:t>How long do I have to take it?  </a:t>
            </a:r>
          </a:p>
          <a:p>
            <a:pPr marL="1428750" lvl="2" indent="-514350" algn="l">
              <a:buFont typeface="Wingdings" panose="05000000000000000000" pitchFamily="2" charset="2"/>
              <a:buChar char="Ø"/>
            </a:pPr>
            <a:r>
              <a:rPr lang="en-US" dirty="0" smtClean="0">
                <a:solidFill>
                  <a:schemeClr val="bg1"/>
                </a:solidFill>
                <a:latin typeface="Georgia" panose="02040502050405020303" pitchFamily="18" charset="0"/>
              </a:rPr>
              <a:t>2 hours</a:t>
            </a:r>
          </a:p>
          <a:p>
            <a:pPr marL="971550" lvl="1" indent="-514350" algn="l">
              <a:buFont typeface="+mj-lt"/>
              <a:buAutoNum type="arabicPeriod"/>
            </a:pPr>
            <a:r>
              <a:rPr lang="en-US" dirty="0" smtClean="0">
                <a:solidFill>
                  <a:schemeClr val="bg1"/>
                </a:solidFill>
                <a:latin typeface="Georgia" panose="02040502050405020303" pitchFamily="18" charset="0"/>
              </a:rPr>
              <a:t>How many questions?  </a:t>
            </a:r>
          </a:p>
          <a:p>
            <a:pPr marL="1428750" lvl="2" indent="-514350" algn="l">
              <a:buFont typeface="Wingdings" panose="05000000000000000000" pitchFamily="2" charset="2"/>
              <a:buChar char="Ø"/>
            </a:pPr>
            <a:r>
              <a:rPr lang="en-US" dirty="0" smtClean="0">
                <a:solidFill>
                  <a:schemeClr val="bg1"/>
                </a:solidFill>
                <a:latin typeface="Georgia" panose="02040502050405020303" pitchFamily="18" charset="0"/>
              </a:rPr>
              <a:t>Approximately 60</a:t>
            </a:r>
          </a:p>
          <a:p>
            <a:pPr marL="1428750" lvl="2" indent="-514350" algn="l">
              <a:buFont typeface="Wingdings" panose="05000000000000000000" pitchFamily="2" charset="2"/>
              <a:buChar char="Ø"/>
            </a:pPr>
            <a:r>
              <a:rPr lang="en-US" dirty="0" smtClean="0">
                <a:solidFill>
                  <a:schemeClr val="bg1"/>
                </a:solidFill>
                <a:latin typeface="Georgia" panose="02040502050405020303" pitchFamily="18" charset="0"/>
              </a:rPr>
              <a:t>Half </a:t>
            </a:r>
            <a:r>
              <a:rPr lang="en-US" i="1" dirty="0" smtClean="0">
                <a:solidFill>
                  <a:schemeClr val="bg1"/>
                </a:solidFill>
                <a:latin typeface="Georgia" panose="02040502050405020303" pitchFamily="18" charset="0"/>
              </a:rPr>
              <a:t>similar to </a:t>
            </a:r>
            <a:r>
              <a:rPr lang="en-US" dirty="0" smtClean="0">
                <a:solidFill>
                  <a:schemeClr val="bg1"/>
                </a:solidFill>
                <a:latin typeface="Georgia" panose="02040502050405020303" pitchFamily="18" charset="0"/>
              </a:rPr>
              <a:t>previous exams, half from this unit</a:t>
            </a:r>
            <a:endParaRPr lang="en-US" dirty="0">
              <a:solidFill>
                <a:schemeClr val="bg1"/>
              </a:solidFill>
              <a:latin typeface="Georgia" panose="02040502050405020303" pitchFamily="18" charset="0"/>
            </a:endParaRPr>
          </a:p>
        </p:txBody>
      </p:sp>
    </p:spTree>
    <p:extLst>
      <p:ext uri="{BB962C8B-B14F-4D97-AF65-F5344CB8AC3E}">
        <p14:creationId xmlns:p14="http://schemas.microsoft.com/office/powerpoint/2010/main" val="20813390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1732" name="Text Box 4"/>
          <p:cNvSpPr txBox="1">
            <a:spLocks noChangeArrowheads="1"/>
          </p:cNvSpPr>
          <p:nvPr/>
        </p:nvSpPr>
        <p:spPr bwMode="auto">
          <a:xfrm>
            <a:off x="0" y="0"/>
            <a:ext cx="9144000" cy="830997"/>
          </a:xfrm>
          <a:prstGeom prst="rect">
            <a:avLst/>
          </a:prstGeom>
          <a:solidFill>
            <a:schemeClr val="bg2">
              <a:alpha val="41000"/>
            </a:schemeClr>
          </a:solidFill>
          <a:ln w="9525">
            <a:noFill/>
            <a:miter lim="800000"/>
            <a:headEnd/>
            <a:tailEnd/>
          </a:ln>
          <a:effectLst/>
        </p:spPr>
        <p:txBody>
          <a:bodyPr>
            <a:spAutoFit/>
          </a:bodyPr>
          <a:lstStyle/>
          <a:p>
            <a:pPr>
              <a:defRPr/>
            </a:pPr>
            <a:r>
              <a:rPr lang="en-US" sz="4800" dirty="0" smtClean="0">
                <a:solidFill>
                  <a:srgbClr val="F5E9E9"/>
                </a:solidFill>
                <a:effectLst>
                  <a:outerShdw blurRad="38100" dist="38100" dir="2700000" algn="tl">
                    <a:srgbClr val="000000"/>
                  </a:outerShdw>
                </a:effectLst>
                <a:latin typeface="Georgia" pitchFamily="18" charset="0"/>
              </a:rPr>
              <a:t>Exam Information</a:t>
            </a:r>
            <a:endParaRPr lang="en-US" sz="4800" dirty="0">
              <a:solidFill>
                <a:srgbClr val="F5E9E9"/>
              </a:solidFill>
              <a:effectLst>
                <a:outerShdw blurRad="38100" dist="38100" dir="2700000" algn="tl">
                  <a:srgbClr val="000000"/>
                </a:outerShdw>
              </a:effectLst>
              <a:latin typeface="Georgia" pitchFamily="18" charset="0"/>
            </a:endParaRPr>
          </a:p>
        </p:txBody>
      </p:sp>
      <p:sp>
        <p:nvSpPr>
          <p:cNvPr id="4" name="Text Box 10"/>
          <p:cNvSpPr txBox="1">
            <a:spLocks noChangeArrowheads="1"/>
          </p:cNvSpPr>
          <p:nvPr/>
        </p:nvSpPr>
        <p:spPr bwMode="auto">
          <a:xfrm>
            <a:off x="571500" y="1295400"/>
            <a:ext cx="8001000" cy="5016758"/>
          </a:xfrm>
          <a:prstGeom prst="rect">
            <a:avLst/>
          </a:prstGeom>
          <a:solidFill>
            <a:schemeClr val="bg2">
              <a:alpha val="41000"/>
            </a:schemeClr>
          </a:solidFill>
          <a:ln w="9525">
            <a:noFill/>
            <a:miter lim="800000"/>
            <a:headEnd/>
            <a:tailEnd/>
          </a:ln>
          <a:effectLst/>
        </p:spPr>
        <p:txBody>
          <a:bodyPr wrap="square">
            <a:spAutoFit/>
          </a:bodyPr>
          <a:lstStyle/>
          <a:p>
            <a:pPr marL="971550" lvl="1" indent="-514350" algn="l">
              <a:buFont typeface="+mj-lt"/>
              <a:buAutoNum type="arabicPeriod" startAt="5"/>
            </a:pPr>
            <a:r>
              <a:rPr lang="en-US" dirty="0" smtClean="0">
                <a:solidFill>
                  <a:schemeClr val="bg1"/>
                </a:solidFill>
                <a:latin typeface="Georgia" panose="02040502050405020303" pitchFamily="18" charset="0"/>
              </a:rPr>
              <a:t>What type of questions?  </a:t>
            </a:r>
          </a:p>
          <a:p>
            <a:pPr marL="1371600" lvl="2" indent="-457200" algn="l">
              <a:buFont typeface="Wingdings" panose="05000000000000000000" pitchFamily="2" charset="2"/>
              <a:buChar char="Ø"/>
            </a:pPr>
            <a:r>
              <a:rPr lang="en-US" dirty="0" smtClean="0">
                <a:solidFill>
                  <a:schemeClr val="bg1"/>
                </a:solidFill>
                <a:latin typeface="Georgia" panose="02040502050405020303" pitchFamily="18" charset="0"/>
              </a:rPr>
              <a:t>All Multiple choice</a:t>
            </a:r>
          </a:p>
          <a:p>
            <a:pPr marL="1371600" lvl="2" indent="-457200" algn="l">
              <a:buFont typeface="Wingdings" panose="05000000000000000000" pitchFamily="2" charset="2"/>
              <a:buChar char="Ø"/>
            </a:pPr>
            <a:r>
              <a:rPr lang="en-US" dirty="0" smtClean="0">
                <a:solidFill>
                  <a:schemeClr val="bg1"/>
                </a:solidFill>
                <a:latin typeface="Georgia" panose="02040502050405020303" pitchFamily="18" charset="0"/>
              </a:rPr>
              <a:t>No sorting/etc.</a:t>
            </a:r>
          </a:p>
          <a:p>
            <a:pPr marL="971550" lvl="1" indent="-514350" algn="l">
              <a:buFont typeface="+mj-lt"/>
              <a:buAutoNum type="arabicPeriod" startAt="5"/>
            </a:pPr>
            <a:r>
              <a:rPr lang="en-US" dirty="0" smtClean="0">
                <a:solidFill>
                  <a:schemeClr val="bg1"/>
                </a:solidFill>
                <a:latin typeface="Georgia" panose="02040502050405020303" pitchFamily="18" charset="0"/>
              </a:rPr>
              <a:t>What about notes? Can I use those?  </a:t>
            </a:r>
          </a:p>
          <a:p>
            <a:pPr marL="1428750" lvl="2" indent="-514350" algn="l">
              <a:buFont typeface="Wingdings" panose="05000000000000000000" pitchFamily="2" charset="2"/>
              <a:buChar char="Ø"/>
            </a:pPr>
            <a:r>
              <a:rPr lang="en-US" dirty="0" smtClean="0">
                <a:solidFill>
                  <a:schemeClr val="bg1"/>
                </a:solidFill>
                <a:latin typeface="Georgia" panose="02040502050405020303" pitchFamily="18" charset="0"/>
              </a:rPr>
              <a:t>You may use:  Notes, book</a:t>
            </a:r>
          </a:p>
          <a:p>
            <a:pPr marL="1428750" lvl="2" indent="-514350" algn="l">
              <a:buFont typeface="Wingdings" panose="05000000000000000000" pitchFamily="2" charset="2"/>
              <a:buChar char="Ø"/>
            </a:pPr>
            <a:r>
              <a:rPr lang="en-US" dirty="0" smtClean="0">
                <a:solidFill>
                  <a:schemeClr val="bg1"/>
                </a:solidFill>
                <a:latin typeface="Georgia" panose="02040502050405020303" pitchFamily="18" charset="0"/>
              </a:rPr>
              <a:t>You may NOT use: other people </a:t>
            </a:r>
          </a:p>
          <a:p>
            <a:pPr marL="1428750" lvl="2" indent="-514350" algn="l">
              <a:buFont typeface="Wingdings" panose="05000000000000000000" pitchFamily="2" charset="2"/>
              <a:buChar char="Ø"/>
            </a:pPr>
            <a:r>
              <a:rPr lang="en-US" dirty="0" smtClean="0">
                <a:solidFill>
                  <a:schemeClr val="bg1"/>
                </a:solidFill>
                <a:latin typeface="Georgia" panose="02040502050405020303" pitchFamily="18" charset="0"/>
              </a:rPr>
              <a:t>*bear in mind time limit!*</a:t>
            </a:r>
          </a:p>
          <a:p>
            <a:pPr marL="1428750" lvl="2" indent="-514350" algn="l">
              <a:buFont typeface="Wingdings" panose="05000000000000000000" pitchFamily="2" charset="2"/>
              <a:buChar char="Ø"/>
            </a:pPr>
            <a:endParaRPr lang="en-US" dirty="0" smtClean="0">
              <a:solidFill>
                <a:schemeClr val="bg1"/>
              </a:solidFill>
              <a:latin typeface="Georgia" panose="02040502050405020303" pitchFamily="18" charset="0"/>
            </a:endParaRPr>
          </a:p>
          <a:p>
            <a:pPr lvl="1"/>
            <a:r>
              <a:rPr lang="en-US" b="1" dirty="0" smtClean="0">
                <a:solidFill>
                  <a:schemeClr val="bg1"/>
                </a:solidFill>
                <a:latin typeface="Georgia" panose="02040502050405020303" pitchFamily="18" charset="0"/>
              </a:rPr>
              <a:t>Make sure you have a stable internet connection!!!</a:t>
            </a:r>
          </a:p>
        </p:txBody>
      </p:sp>
    </p:spTree>
    <p:extLst>
      <p:ext uri="{BB962C8B-B14F-4D97-AF65-F5344CB8AC3E}">
        <p14:creationId xmlns:p14="http://schemas.microsoft.com/office/powerpoint/2010/main" val="2016273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5400">
                <a:solidFill>
                  <a:srgbClr val="F5E9E9"/>
                </a:solidFill>
                <a:effectLst>
                  <a:outerShdw blurRad="38100" dist="38100" dir="2700000" algn="tl">
                    <a:srgbClr val="000000"/>
                  </a:outerShdw>
                </a:effectLst>
                <a:latin typeface="Georgia" panose="02040502050405020303" pitchFamily="18" charset="0"/>
              </a:rPr>
              <a:t>Groups and Clusters</a:t>
            </a:r>
          </a:p>
        </p:txBody>
      </p:sp>
      <p:sp>
        <p:nvSpPr>
          <p:cNvPr id="440323" name="Text Box 3"/>
          <p:cNvSpPr txBox="1">
            <a:spLocks noChangeArrowheads="1"/>
          </p:cNvSpPr>
          <p:nvPr/>
        </p:nvSpPr>
        <p:spPr bwMode="auto">
          <a:xfrm>
            <a:off x="1257300" y="1371600"/>
            <a:ext cx="6629400" cy="641350"/>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3600">
                <a:solidFill>
                  <a:srgbClr val="F5E9E9"/>
                </a:solidFill>
                <a:effectLst>
                  <a:outerShdw blurRad="38100" dist="38100" dir="2700000" algn="tl">
                    <a:srgbClr val="000000"/>
                  </a:outerShdw>
                </a:effectLst>
                <a:latin typeface="Georgia" panose="02040502050405020303" pitchFamily="18" charset="0"/>
              </a:rPr>
              <a:t>Galaxies like company</a:t>
            </a:r>
          </a:p>
        </p:txBody>
      </p:sp>
      <p:pic>
        <p:nvPicPr>
          <p:cNvPr id="28676" name="Picture 4" descr="f1905"/>
          <p:cNvPicPr>
            <a:picLocks noChangeAspect="1" noChangeArrowheads="1"/>
          </p:cNvPicPr>
          <p:nvPr/>
        </p:nvPicPr>
        <p:blipFill>
          <a:blip r:embed="rId3">
            <a:extLst>
              <a:ext uri="{28A0092B-C50C-407E-A947-70E740481C1C}">
                <a14:useLocalDpi xmlns:a14="http://schemas.microsoft.com/office/drawing/2010/main" val="0"/>
              </a:ext>
            </a:extLst>
          </a:blip>
          <a:srcRect l="3334" t="3281" r="3334" b="6560"/>
          <a:stretch>
            <a:fillRect/>
          </a:stretch>
        </p:blipFill>
        <p:spPr bwMode="auto">
          <a:xfrm>
            <a:off x="606425" y="2362200"/>
            <a:ext cx="4114800" cy="404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f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1225" y="2362200"/>
            <a:ext cx="38893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Box 5"/>
          <p:cNvSpPr txBox="1">
            <a:spLocks noChangeArrowheads="1"/>
          </p:cNvSpPr>
          <p:nvPr/>
        </p:nvSpPr>
        <p:spPr bwMode="auto">
          <a:xfrm>
            <a:off x="8451850" y="6273800"/>
            <a:ext cx="6683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a:solidFill>
                  <a:schemeClr val="bg1"/>
                </a:solidFill>
                <a:latin typeface="Georgia" panose="02040502050405020303" pitchFamily="18" charset="0"/>
              </a:rPr>
              <a:t>B5</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7587" name="Rectangle 3"/>
          <p:cNvSpPr>
            <a:spLocks noChangeArrowheads="1"/>
          </p:cNvSpPr>
          <p:nvPr/>
        </p:nvSpPr>
        <p:spPr bwMode="auto">
          <a:xfrm>
            <a:off x="6324600" y="1295400"/>
            <a:ext cx="2378075" cy="3970338"/>
          </a:xfrm>
          <a:prstGeom prst="rect">
            <a:avLst/>
          </a:prstGeom>
          <a:no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pPr algn="l"/>
            <a:r>
              <a:rPr lang="en-US" sz="2800">
                <a:solidFill>
                  <a:srgbClr val="FFFFFF"/>
                </a:solidFill>
                <a:effectLst>
                  <a:outerShdw blurRad="38100" dist="38100" dir="2700000" algn="tl">
                    <a:srgbClr val="000000"/>
                  </a:outerShdw>
                </a:effectLst>
              </a:rPr>
              <a:t>Collisions may explain why elliptical galaxies tend to be found where galaxies are closer together.</a:t>
            </a:r>
            <a:endParaRPr lang="en-US">
              <a:solidFill>
                <a:srgbClr val="FFFFFF"/>
              </a:solidFill>
              <a:effectLst>
                <a:outerShdw blurRad="38100" dist="38100" dir="2700000" algn="tl">
                  <a:srgbClr val="000000"/>
                </a:outerShdw>
              </a:effectLst>
            </a:endParaRPr>
          </a:p>
        </p:txBody>
      </p:sp>
      <p:pic>
        <p:nvPicPr>
          <p:cNvPr id="36867" name="Picture 7" descr="20_10_Figure"/>
          <p:cNvPicPr>
            <a:picLocks noChangeAspect="1" noChangeArrowheads="1"/>
          </p:cNvPicPr>
          <p:nvPr/>
        </p:nvPicPr>
        <p:blipFill>
          <a:blip r:embed="rId3">
            <a:extLst>
              <a:ext uri="{28A0092B-C50C-407E-A947-70E740481C1C}">
                <a14:useLocalDpi xmlns:a14="http://schemas.microsoft.com/office/drawing/2010/main" val="0"/>
              </a:ext>
            </a:extLst>
          </a:blip>
          <a:srcRect b="2580"/>
          <a:stretch>
            <a:fillRect/>
          </a:stretch>
        </p:blipFill>
        <p:spPr bwMode="auto">
          <a:xfrm>
            <a:off x="271463" y="481013"/>
            <a:ext cx="5737225" cy="588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endSnd/>
    </p:sndAc>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Text Box 2"/>
          <p:cNvSpPr txBox="1">
            <a:spLocks noChangeArrowheads="1"/>
          </p:cNvSpPr>
          <p:nvPr/>
        </p:nvSpPr>
        <p:spPr bwMode="auto">
          <a:xfrm>
            <a:off x="0" y="0"/>
            <a:ext cx="9144000" cy="923925"/>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5400">
                <a:solidFill>
                  <a:srgbClr val="F5E9E9"/>
                </a:solidFill>
                <a:effectLst>
                  <a:outerShdw blurRad="38100" dist="38100" dir="2700000" algn="tl">
                    <a:srgbClr val="000000"/>
                  </a:outerShdw>
                </a:effectLst>
                <a:latin typeface="Georgia" panose="02040502050405020303" pitchFamily="18" charset="0"/>
              </a:rPr>
              <a:t>Active Galactic Nuclei (AGN)</a:t>
            </a:r>
          </a:p>
        </p:txBody>
      </p:sp>
      <p:pic>
        <p:nvPicPr>
          <p:cNvPr id="62466" name="Picture 2" descr="http://xmm.esac.esa.int/external/xmm_science/gallery/images/Herschel_XMM-Newton_CentaurusA_panel_med.jpg"/>
          <p:cNvPicPr>
            <a:picLocks noChangeAspect="1" noChangeArrowheads="1"/>
          </p:cNvPicPr>
          <p:nvPr/>
        </p:nvPicPr>
        <p:blipFill rotWithShape="1">
          <a:blip r:embed="rId3">
            <a:extLst>
              <a:ext uri="{28A0092B-C50C-407E-A947-70E740481C1C}">
                <a14:useLocalDpi xmlns:a14="http://schemas.microsoft.com/office/drawing/2010/main" val="0"/>
              </a:ext>
            </a:extLst>
          </a:blip>
          <a:srcRect l="3402" r="3402" b="3802"/>
          <a:stretch/>
        </p:blipFill>
        <p:spPr bwMode="auto">
          <a:xfrm>
            <a:off x="-9144" y="1066800"/>
            <a:ext cx="9144000" cy="555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1034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Text Box 2"/>
          <p:cNvSpPr txBox="1">
            <a:spLocks noChangeArrowheads="1"/>
          </p:cNvSpPr>
          <p:nvPr/>
        </p:nvSpPr>
        <p:spPr bwMode="auto">
          <a:xfrm>
            <a:off x="0" y="0"/>
            <a:ext cx="9144000" cy="923925"/>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5400">
                <a:solidFill>
                  <a:srgbClr val="F5E9E9"/>
                </a:solidFill>
                <a:effectLst>
                  <a:outerShdw blurRad="38100" dist="38100" dir="2700000" algn="tl">
                    <a:srgbClr val="000000"/>
                  </a:outerShdw>
                </a:effectLst>
                <a:latin typeface="Georgia" panose="02040502050405020303" pitchFamily="18" charset="0"/>
              </a:rPr>
              <a:t>New Kind of Galaxy? 3C273</a:t>
            </a:r>
          </a:p>
        </p:txBody>
      </p:sp>
      <p:sp>
        <p:nvSpPr>
          <p:cNvPr id="489475" name="Text Box 3"/>
          <p:cNvSpPr txBox="1">
            <a:spLocks noChangeArrowheads="1"/>
          </p:cNvSpPr>
          <p:nvPr/>
        </p:nvSpPr>
        <p:spPr bwMode="auto">
          <a:xfrm>
            <a:off x="1219200" y="1066800"/>
            <a:ext cx="6629400" cy="1190625"/>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3600">
                <a:solidFill>
                  <a:srgbClr val="F5E9E9"/>
                </a:solidFill>
                <a:effectLst>
                  <a:outerShdw blurRad="38100" dist="38100" dir="2700000" algn="tl">
                    <a:srgbClr val="000000"/>
                  </a:outerShdw>
                </a:effectLst>
                <a:latin typeface="Georgia" panose="02040502050405020303" pitchFamily="18" charset="0"/>
              </a:rPr>
              <a:t>A radio source with unusual optical emission lines</a:t>
            </a:r>
          </a:p>
        </p:txBody>
      </p:sp>
      <p:pic>
        <p:nvPicPr>
          <p:cNvPr id="46085" name="Picture 5" descr="http://chandra.harvard.edu/photo/2000/0131/0131_radi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366963"/>
            <a:ext cx="266700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7" descr="Quasar-3c27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563" y="2366963"/>
            <a:ext cx="3233737"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89480" name="Object 8"/>
          <p:cNvGraphicFramePr>
            <a:graphicFrameLocks noChangeAspect="1"/>
          </p:cNvGraphicFramePr>
          <p:nvPr/>
        </p:nvGraphicFramePr>
        <p:xfrm>
          <a:off x="2171700" y="5057775"/>
          <a:ext cx="4800600" cy="1800225"/>
        </p:xfrm>
        <a:graphic>
          <a:graphicData uri="http://schemas.openxmlformats.org/presentationml/2006/ole">
            <mc:AlternateContent xmlns:mc="http://schemas.openxmlformats.org/markup-compatibility/2006">
              <mc:Choice xmlns:v="urn:schemas-microsoft-com:vml" Requires="v">
                <p:oleObj spid="_x0000_s46099" name="Image" r:id="rId6" imgW="10158730" imgH="5333333" progId="Photoshop.Image.6">
                  <p:embed/>
                </p:oleObj>
              </mc:Choice>
              <mc:Fallback>
                <p:oleObj name="Image" r:id="rId6" imgW="10158730" imgH="5333333" progId="Photoshop.Image.6">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1700" y="5057775"/>
                        <a:ext cx="48006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489480"/>
                                        </p:tgtEl>
                                        <p:attrNameLst>
                                          <p:attrName>style.visibility</p:attrName>
                                        </p:attrNameLst>
                                      </p:cBhvr>
                                      <p:to>
                                        <p:strVal val="visible"/>
                                      </p:to>
                                    </p:set>
                                    <p:animEffect transition="in" filter="fade">
                                      <p:cBhvr>
                                        <p:cTn id="7" dur="192" decel="100000"/>
                                        <p:tgtEl>
                                          <p:spTgt spid="489480"/>
                                        </p:tgtEl>
                                      </p:cBhvr>
                                    </p:animEffect>
                                    <p:animScale>
                                      <p:cBhvr>
                                        <p:cTn id="8" dur="192" decel="100000"/>
                                        <p:tgtEl>
                                          <p:spTgt spid="489480"/>
                                        </p:tgtEl>
                                      </p:cBhvr>
                                      <p:from x="10000" y="10000"/>
                                      <p:to x="200000" y="450000"/>
                                    </p:animScale>
                                    <p:animScale>
                                      <p:cBhvr>
                                        <p:cTn id="9" dur="308" accel="100000" fill="hold">
                                          <p:stCondLst>
                                            <p:cond delay="192"/>
                                          </p:stCondLst>
                                        </p:cTn>
                                        <p:tgtEl>
                                          <p:spTgt spid="489480"/>
                                        </p:tgtEl>
                                      </p:cBhvr>
                                      <p:from x="200000" y="450000"/>
                                      <p:to x="100000" y="100000"/>
                                    </p:animScale>
                                    <p:set>
                                      <p:cBhvr>
                                        <p:cTn id="10" dur="192" fill="hold"/>
                                        <p:tgtEl>
                                          <p:spTgt spid="489480"/>
                                        </p:tgtEl>
                                        <p:attrNameLst>
                                          <p:attrName>ppt_x</p:attrName>
                                        </p:attrNameLst>
                                      </p:cBhvr>
                                      <p:to>
                                        <p:strVal val="(0.5)"/>
                                      </p:to>
                                    </p:set>
                                    <p:anim from="(0.5)" to="(#ppt_x)" calcmode="lin" valueType="num">
                                      <p:cBhvr>
                                        <p:cTn id="11" dur="308" accel="100000" fill="hold">
                                          <p:stCondLst>
                                            <p:cond delay="192"/>
                                          </p:stCondLst>
                                        </p:cTn>
                                        <p:tgtEl>
                                          <p:spTgt spid="489480"/>
                                        </p:tgtEl>
                                        <p:attrNameLst>
                                          <p:attrName>ppt_x</p:attrName>
                                        </p:attrNameLst>
                                      </p:cBhvr>
                                    </p:anim>
                                    <p:set>
                                      <p:cBhvr>
                                        <p:cTn id="12" dur="192" fill="hold"/>
                                        <p:tgtEl>
                                          <p:spTgt spid="489480"/>
                                        </p:tgtEl>
                                        <p:attrNameLst>
                                          <p:attrName>ppt_y</p:attrName>
                                        </p:attrNameLst>
                                      </p:cBhvr>
                                      <p:to>
                                        <p:strVal val="(#ppt_y+0.4)"/>
                                      </p:to>
                                    </p:set>
                                    <p:anim from="(#ppt_y+0.4)" to="(#ppt_y)" calcmode="lin" valueType="num">
                                      <p:cBhvr>
                                        <p:cTn id="13" dur="308" accel="100000" fill="hold">
                                          <p:stCondLst>
                                            <p:cond delay="192"/>
                                          </p:stCondLst>
                                        </p:cTn>
                                        <p:tgtEl>
                                          <p:spTgt spid="48948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0" descr="21_17_FigureB"/>
          <p:cNvPicPr>
            <a:picLocks noChangeAspect="1" noChangeArrowheads="1"/>
          </p:cNvPicPr>
          <p:nvPr/>
        </p:nvPicPr>
        <p:blipFill>
          <a:blip r:embed="rId3">
            <a:extLst>
              <a:ext uri="{28A0092B-C50C-407E-A947-70E740481C1C}">
                <a14:useLocalDpi xmlns:a14="http://schemas.microsoft.com/office/drawing/2010/main" val="0"/>
              </a:ext>
            </a:extLst>
          </a:blip>
          <a:srcRect b="12878"/>
          <a:stretch>
            <a:fillRect/>
          </a:stretch>
        </p:blipFill>
        <p:spPr bwMode="auto">
          <a:xfrm>
            <a:off x="838200" y="515938"/>
            <a:ext cx="74676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6306" name="Text Box 2"/>
          <p:cNvSpPr txBox="1">
            <a:spLocks noChangeArrowheads="1"/>
          </p:cNvSpPr>
          <p:nvPr/>
        </p:nvSpPr>
        <p:spPr bwMode="auto">
          <a:xfrm>
            <a:off x="152400" y="5213350"/>
            <a:ext cx="8778875" cy="1016000"/>
          </a:xfrm>
          <a:prstGeom prst="rect">
            <a:avLst/>
          </a:prstGeom>
          <a:no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i="1">
                <a:solidFill>
                  <a:srgbClr val="FFFFFF"/>
                </a:solidFill>
                <a:effectLst>
                  <a:outerShdw blurRad="38100" dist="38100" dir="2700000" algn="tl">
                    <a:srgbClr val="000000"/>
                  </a:outerShdw>
                </a:effectLst>
              </a:rPr>
              <a:t> </a:t>
            </a:r>
            <a:r>
              <a:rPr lang="en-US" sz="2800">
                <a:solidFill>
                  <a:srgbClr val="FFFFFF"/>
                </a:solidFill>
                <a:effectLst>
                  <a:outerShdw blurRad="38100" dist="38100" dir="2700000" algn="tl">
                    <a:srgbClr val="000000"/>
                  </a:outerShdw>
                </a:effectLst>
              </a:rPr>
              <a:t>The lobes of radio galaxies can extend over hundreds of thousands of light-years.</a:t>
            </a:r>
            <a:endParaRPr lang="en-US" i="1">
              <a:solidFill>
                <a:srgbClr val="FFFFFF"/>
              </a:solidFill>
              <a:effectLst>
                <a:outerShdw blurRad="38100" dist="38100" dir="2700000" algn="tl">
                  <a:srgbClr val="000000"/>
                </a:outerShdw>
              </a:effectLst>
            </a:endParaRPr>
          </a:p>
        </p:txBody>
      </p:sp>
    </p:spTree>
  </p:cSld>
  <p:clrMapOvr>
    <a:masterClrMapping/>
  </p:clrMapOvr>
  <p:transition>
    <p:sndAc>
      <p:endSnd/>
    </p:sndAc>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Text Box 2"/>
          <p:cNvSpPr txBox="1">
            <a:spLocks noChangeArrowheads="1"/>
          </p:cNvSpPr>
          <p:nvPr/>
        </p:nvSpPr>
        <p:spPr bwMode="auto">
          <a:xfrm>
            <a:off x="0" y="0"/>
            <a:ext cx="9144000" cy="923925"/>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5400">
                <a:solidFill>
                  <a:srgbClr val="F5E9E9"/>
                </a:solidFill>
                <a:effectLst>
                  <a:outerShdw blurRad="38100" dist="38100" dir="2700000" algn="tl">
                    <a:srgbClr val="000000"/>
                  </a:outerShdw>
                </a:effectLst>
                <a:latin typeface="Georgia" panose="02040502050405020303" pitchFamily="18" charset="0"/>
              </a:rPr>
              <a:t>Active Galactic Nuclei (AGN)</a:t>
            </a:r>
          </a:p>
        </p:txBody>
      </p:sp>
      <p:sp>
        <p:nvSpPr>
          <p:cNvPr id="493571" name="Text Box 3"/>
          <p:cNvSpPr txBox="1">
            <a:spLocks noChangeArrowheads="1"/>
          </p:cNvSpPr>
          <p:nvPr/>
        </p:nvSpPr>
        <p:spPr bwMode="auto">
          <a:xfrm>
            <a:off x="3810000" y="1905000"/>
            <a:ext cx="4572000" cy="1311275"/>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4000">
                <a:solidFill>
                  <a:srgbClr val="F5E9E9"/>
                </a:solidFill>
                <a:effectLst>
                  <a:outerShdw blurRad="38100" dist="38100" dir="2700000" algn="tl">
                    <a:srgbClr val="000000"/>
                  </a:outerShdw>
                </a:effectLst>
                <a:latin typeface="Georgia" panose="02040502050405020303" pitchFamily="18" charset="0"/>
              </a:rPr>
              <a:t>The radio emission comes from jets</a:t>
            </a:r>
          </a:p>
        </p:txBody>
      </p:sp>
      <p:pic>
        <p:nvPicPr>
          <p:cNvPr id="50182" name="Picture 5" descr="f2018"/>
          <p:cNvPicPr>
            <a:picLocks noChangeAspect="1" noChangeArrowheads="1"/>
          </p:cNvPicPr>
          <p:nvPr/>
        </p:nvPicPr>
        <p:blipFill>
          <a:blip r:embed="rId4">
            <a:extLst>
              <a:ext uri="{28A0092B-C50C-407E-A947-70E740481C1C}">
                <a14:useLocalDpi xmlns:a14="http://schemas.microsoft.com/office/drawing/2010/main" val="0"/>
              </a:ext>
            </a:extLst>
          </a:blip>
          <a:srcRect l="2060" t="4114" r="2060" b="10286"/>
          <a:stretch>
            <a:fillRect/>
          </a:stretch>
        </p:blipFill>
        <p:spPr bwMode="auto">
          <a:xfrm>
            <a:off x="1981200" y="3827463"/>
            <a:ext cx="6781800"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178" name="Object 9"/>
          <p:cNvGraphicFramePr>
            <a:graphicFrameLocks noChangeAspect="1"/>
          </p:cNvGraphicFramePr>
          <p:nvPr/>
        </p:nvGraphicFramePr>
        <p:xfrm>
          <a:off x="457200" y="1143000"/>
          <a:ext cx="3176588" cy="3657600"/>
        </p:xfrm>
        <a:graphic>
          <a:graphicData uri="http://schemas.openxmlformats.org/presentationml/2006/ole">
            <mc:AlternateContent xmlns:mc="http://schemas.openxmlformats.org/markup-compatibility/2006">
              <mc:Choice xmlns:v="urn:schemas-microsoft-com:vml" Requires="v">
                <p:oleObj spid="_x0000_s50207" name="Image" r:id="rId5" imgW="4444444" imgH="5117460" progId="Photoshop.Image.6">
                  <p:embed/>
                </p:oleObj>
              </mc:Choice>
              <mc:Fallback>
                <p:oleObj name="Image" r:id="rId5" imgW="4444444" imgH="5117460" progId="Photoshop.Image.6">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143000"/>
                        <a:ext cx="317658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0179" name="Object 10"/>
          <p:cNvGraphicFramePr>
            <a:graphicFrameLocks noChangeAspect="1"/>
          </p:cNvGraphicFramePr>
          <p:nvPr/>
        </p:nvGraphicFramePr>
        <p:xfrm>
          <a:off x="4876800" y="4953000"/>
          <a:ext cx="265113" cy="304800"/>
        </p:xfrm>
        <a:graphic>
          <a:graphicData uri="http://schemas.openxmlformats.org/presentationml/2006/ole">
            <mc:AlternateContent xmlns:mc="http://schemas.openxmlformats.org/markup-compatibility/2006">
              <mc:Choice xmlns:v="urn:schemas-microsoft-com:vml" Requires="v">
                <p:oleObj spid="_x0000_s50208" name="Image" r:id="rId7" imgW="4444444" imgH="5117460" progId="Photoshop.Image.6">
                  <p:embed/>
                </p:oleObj>
              </mc:Choice>
              <mc:Fallback>
                <p:oleObj name="Image" r:id="rId7" imgW="4444444" imgH="5117460" progId="Photoshop.Image.6">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4953000"/>
                        <a:ext cx="265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Spirals: Basic Structure</a:t>
            </a:r>
          </a:p>
        </p:txBody>
      </p:sp>
      <p:sp>
        <p:nvSpPr>
          <p:cNvPr id="505859" name="Text Box 3"/>
          <p:cNvSpPr txBox="1">
            <a:spLocks noChangeArrowheads="1"/>
          </p:cNvSpPr>
          <p:nvPr/>
        </p:nvSpPr>
        <p:spPr bwMode="auto">
          <a:xfrm>
            <a:off x="3429000" y="1143000"/>
            <a:ext cx="5715000" cy="9461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800">
                <a:solidFill>
                  <a:srgbClr val="F5E9E9"/>
                </a:solidFill>
                <a:effectLst>
                  <a:outerShdw blurRad="38100" dist="38100" dir="2700000" algn="tl">
                    <a:srgbClr val="000000"/>
                  </a:outerShdw>
                </a:effectLst>
                <a:latin typeface="Georgia" pitchFamily="18" charset="0"/>
              </a:rPr>
              <a:t>Bulge: Mix of old and new stars; some gas and dust </a:t>
            </a:r>
          </a:p>
        </p:txBody>
      </p:sp>
      <p:pic>
        <p:nvPicPr>
          <p:cNvPr id="31748" name="Picture 4" descr="19-01A"/>
          <p:cNvPicPr>
            <a:picLocks noChangeAspect="1" noChangeArrowheads="1"/>
          </p:cNvPicPr>
          <p:nvPr/>
        </p:nvPicPr>
        <p:blipFill>
          <a:blip r:embed="rId3">
            <a:extLst>
              <a:ext uri="{28A0092B-C50C-407E-A947-70E740481C1C}">
                <a14:useLocalDpi xmlns:a14="http://schemas.microsoft.com/office/drawing/2010/main" val="0"/>
              </a:ext>
            </a:extLst>
          </a:blip>
          <a:srcRect l="10527" t="10204" r="13684" b="22449"/>
          <a:stretch>
            <a:fillRect/>
          </a:stretch>
        </p:blipFill>
        <p:spPr bwMode="auto">
          <a:xfrm>
            <a:off x="0" y="990600"/>
            <a:ext cx="320040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19-01B"/>
          <p:cNvPicPr>
            <a:picLocks noChangeAspect="1" noChangeArrowheads="1"/>
          </p:cNvPicPr>
          <p:nvPr/>
        </p:nvPicPr>
        <p:blipFill>
          <a:blip r:embed="rId4">
            <a:extLst>
              <a:ext uri="{28A0092B-C50C-407E-A947-70E740481C1C}">
                <a14:useLocalDpi xmlns:a14="http://schemas.microsoft.com/office/drawing/2010/main" val="0"/>
              </a:ext>
            </a:extLst>
          </a:blip>
          <a:srcRect b="18526"/>
          <a:stretch>
            <a:fillRect/>
          </a:stretch>
        </p:blipFill>
        <p:spPr bwMode="auto">
          <a:xfrm>
            <a:off x="1676400" y="3962400"/>
            <a:ext cx="6019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5862" name="Text Box 6"/>
          <p:cNvSpPr txBox="1">
            <a:spLocks noChangeArrowheads="1"/>
          </p:cNvSpPr>
          <p:nvPr/>
        </p:nvSpPr>
        <p:spPr bwMode="auto">
          <a:xfrm>
            <a:off x="3429000" y="2178050"/>
            <a:ext cx="5715000" cy="9461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800">
                <a:solidFill>
                  <a:srgbClr val="F5E9E9"/>
                </a:solidFill>
                <a:effectLst>
                  <a:outerShdw blurRad="38100" dist="38100" dir="2700000" algn="tl">
                    <a:srgbClr val="000000"/>
                  </a:outerShdw>
                </a:effectLst>
                <a:latin typeface="Georgia" pitchFamily="18" charset="0"/>
              </a:rPr>
              <a:t>Disk: Young stars live here; lots of gas and dust </a:t>
            </a:r>
          </a:p>
        </p:txBody>
      </p:sp>
      <p:sp>
        <p:nvSpPr>
          <p:cNvPr id="505863" name="Text Box 7"/>
          <p:cNvSpPr txBox="1">
            <a:spLocks noChangeArrowheads="1"/>
          </p:cNvSpPr>
          <p:nvPr/>
        </p:nvSpPr>
        <p:spPr bwMode="auto">
          <a:xfrm>
            <a:off x="3429000" y="3290888"/>
            <a:ext cx="5715000" cy="519112"/>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800">
                <a:solidFill>
                  <a:srgbClr val="F5E9E9"/>
                </a:solidFill>
                <a:effectLst>
                  <a:outerShdw blurRad="38100" dist="38100" dir="2700000" algn="tl">
                    <a:srgbClr val="000000"/>
                  </a:outerShdw>
                </a:effectLst>
                <a:latin typeface="Georgia" pitchFamily="18" charset="0"/>
              </a:rPr>
              <a:t>Halo: Old stars, globular clusters</a:t>
            </a:r>
          </a:p>
        </p:txBody>
      </p:sp>
    </p:spTree>
    <p:extLst>
      <p:ext uri="{BB962C8B-B14F-4D97-AF65-F5344CB8AC3E}">
        <p14:creationId xmlns:p14="http://schemas.microsoft.com/office/powerpoint/2010/main" val="27683418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5400">
                <a:solidFill>
                  <a:srgbClr val="F5E9E9"/>
                </a:solidFill>
                <a:effectLst>
                  <a:outerShdw blurRad="38100" dist="38100" dir="2700000" algn="tl">
                    <a:srgbClr val="000000"/>
                  </a:outerShdw>
                </a:effectLst>
                <a:latin typeface="Georgia" panose="02040502050405020303" pitchFamily="18" charset="0"/>
              </a:rPr>
              <a:t>Quasars</a:t>
            </a:r>
          </a:p>
        </p:txBody>
      </p:sp>
      <p:sp>
        <p:nvSpPr>
          <p:cNvPr id="487427" name="Text Box 3"/>
          <p:cNvSpPr txBox="1">
            <a:spLocks noChangeArrowheads="1"/>
          </p:cNvSpPr>
          <p:nvPr/>
        </p:nvSpPr>
        <p:spPr bwMode="auto">
          <a:xfrm>
            <a:off x="1219200" y="1219200"/>
            <a:ext cx="6629400" cy="1190625"/>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3600">
                <a:solidFill>
                  <a:srgbClr val="F5E9E9"/>
                </a:solidFill>
                <a:effectLst>
                  <a:outerShdw blurRad="38100" dist="38100" dir="2700000" algn="tl">
                    <a:srgbClr val="000000"/>
                  </a:outerShdw>
                </a:effectLst>
                <a:latin typeface="Georgia" panose="02040502050405020303" pitchFamily="18" charset="0"/>
              </a:rPr>
              <a:t>They are at the centers of extremely distant galaxies</a:t>
            </a:r>
          </a:p>
        </p:txBody>
      </p:sp>
      <p:pic>
        <p:nvPicPr>
          <p:cNvPr id="52228" name="Picture 4" descr="qsohos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514600"/>
            <a:ext cx="56388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5400">
                <a:solidFill>
                  <a:srgbClr val="F5E9E9"/>
                </a:solidFill>
                <a:effectLst>
                  <a:outerShdw blurRad="38100" dist="38100" dir="2700000" algn="tl">
                    <a:srgbClr val="000000"/>
                  </a:outerShdw>
                </a:effectLst>
                <a:latin typeface="Georgia" panose="02040502050405020303" pitchFamily="18" charset="0"/>
              </a:rPr>
              <a:t>Active Galactic Nuclei </a:t>
            </a:r>
          </a:p>
        </p:txBody>
      </p:sp>
      <p:sp>
        <p:nvSpPr>
          <p:cNvPr id="491523" name="Text Box 3"/>
          <p:cNvSpPr txBox="1">
            <a:spLocks noChangeArrowheads="1"/>
          </p:cNvSpPr>
          <p:nvPr/>
        </p:nvSpPr>
        <p:spPr bwMode="auto">
          <a:xfrm>
            <a:off x="1219200" y="1219200"/>
            <a:ext cx="6629400" cy="1190625"/>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3600">
                <a:solidFill>
                  <a:srgbClr val="F5E9E9"/>
                </a:solidFill>
                <a:effectLst>
                  <a:outerShdw blurRad="38100" dist="38100" dir="2700000" algn="tl">
                    <a:srgbClr val="000000"/>
                  </a:outerShdw>
                </a:effectLst>
                <a:latin typeface="Georgia" panose="02040502050405020303" pitchFamily="18" charset="0"/>
              </a:rPr>
              <a:t>Nearby galactic centers with quasar like characteristics</a:t>
            </a:r>
          </a:p>
        </p:txBody>
      </p:sp>
      <p:graphicFrame>
        <p:nvGraphicFramePr>
          <p:cNvPr id="54274" name="Object 4"/>
          <p:cNvGraphicFramePr>
            <a:graphicFrameLocks noChangeAspect="1"/>
          </p:cNvGraphicFramePr>
          <p:nvPr/>
        </p:nvGraphicFramePr>
        <p:xfrm>
          <a:off x="762000" y="2895600"/>
          <a:ext cx="7620000" cy="3381375"/>
        </p:xfrm>
        <a:graphic>
          <a:graphicData uri="http://schemas.openxmlformats.org/presentationml/2006/ole">
            <mc:AlternateContent xmlns:mc="http://schemas.openxmlformats.org/markup-compatibility/2006">
              <mc:Choice xmlns:v="urn:schemas-microsoft-com:vml" Requires="v">
                <p:oleObj spid="_x0000_s54289" name="Image" r:id="rId4" imgW="10158730" imgH="4507937" progId="Photoshop.Image.6">
                  <p:embed/>
                </p:oleObj>
              </mc:Choice>
              <mc:Fallback>
                <p:oleObj name="Image" r:id="rId4" imgW="10158730" imgH="4507937" progId="Photoshop.Image.6">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2895600"/>
                        <a:ext cx="762000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7" descr="21_19_Figure"/>
          <p:cNvPicPr>
            <a:picLocks noChangeAspect="1" noChangeArrowheads="1"/>
          </p:cNvPicPr>
          <p:nvPr/>
        </p:nvPicPr>
        <p:blipFill>
          <a:blip r:embed="rId3">
            <a:extLst>
              <a:ext uri="{28A0092B-C50C-407E-A947-70E740481C1C}">
                <a14:useLocalDpi xmlns:a14="http://schemas.microsoft.com/office/drawing/2010/main" val="0"/>
              </a:ext>
            </a:extLst>
          </a:blip>
          <a:srcRect b="2748"/>
          <a:stretch>
            <a:fillRect/>
          </a:stretch>
        </p:blipFill>
        <p:spPr bwMode="auto">
          <a:xfrm>
            <a:off x="301625" y="425450"/>
            <a:ext cx="605790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2403" name="Rectangle 3"/>
          <p:cNvSpPr>
            <a:spLocks noChangeArrowheads="1"/>
          </p:cNvSpPr>
          <p:nvPr/>
        </p:nvSpPr>
        <p:spPr bwMode="auto">
          <a:xfrm>
            <a:off x="6629400" y="1219200"/>
            <a:ext cx="2276475" cy="4400550"/>
          </a:xfrm>
          <a:prstGeom prst="rect">
            <a:avLst/>
          </a:prstGeom>
          <a:no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pPr algn="l"/>
            <a:r>
              <a:rPr lang="en-US" sz="2800">
                <a:solidFill>
                  <a:srgbClr val="FFFFFF"/>
                </a:solidFill>
                <a:effectLst>
                  <a:outerShdw blurRad="38100" dist="38100" dir="2700000" algn="tl">
                    <a:srgbClr val="000000"/>
                  </a:outerShdw>
                </a:effectLst>
              </a:rPr>
              <a:t>Radio galaxies don’t appear as quasars because dusty gas clouds block our view of the accretion disk.</a:t>
            </a:r>
          </a:p>
        </p:txBody>
      </p:sp>
    </p:spTree>
  </p:cSld>
  <p:clrMapOvr>
    <a:masterClrMapping/>
  </p:clrMapOvr>
  <p:transition>
    <p:sndAc>
      <p:endSnd/>
    </p:sndAc>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7" descr="21_18_Figure"/>
          <p:cNvPicPr>
            <a:picLocks noChangeAspect="1" noChangeArrowheads="1"/>
          </p:cNvPicPr>
          <p:nvPr/>
        </p:nvPicPr>
        <p:blipFill>
          <a:blip r:embed="rId3">
            <a:extLst>
              <a:ext uri="{28A0092B-C50C-407E-A947-70E740481C1C}">
                <a14:useLocalDpi xmlns:a14="http://schemas.microsoft.com/office/drawing/2010/main" val="0"/>
              </a:ext>
            </a:extLst>
          </a:blip>
          <a:srcRect b="2580"/>
          <a:stretch>
            <a:fillRect/>
          </a:stretch>
        </p:blipFill>
        <p:spPr bwMode="auto">
          <a:xfrm>
            <a:off x="1054100" y="381000"/>
            <a:ext cx="36703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0355" name="Text Box 3"/>
          <p:cNvSpPr txBox="1">
            <a:spLocks noChangeArrowheads="1"/>
          </p:cNvSpPr>
          <p:nvPr/>
        </p:nvSpPr>
        <p:spPr bwMode="auto">
          <a:xfrm>
            <a:off x="5562600" y="428625"/>
            <a:ext cx="2835275" cy="6124575"/>
          </a:xfrm>
          <a:prstGeom prst="rect">
            <a:avLst/>
          </a:prstGeom>
          <a:no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pPr algn="l"/>
            <a:r>
              <a:rPr lang="en-US" sz="2800">
                <a:solidFill>
                  <a:srgbClr val="FFFFFF"/>
                </a:solidFill>
                <a:effectLst>
                  <a:outerShdw blurRad="38100" dist="38100" dir="2700000" algn="tl">
                    <a:srgbClr val="000000"/>
                  </a:outerShdw>
                </a:effectLst>
              </a:rPr>
              <a:t>An active galactic nucleus can shoot out blobs of plasma moving at nearly the speed of light.</a:t>
            </a:r>
          </a:p>
          <a:p>
            <a:pPr algn="l"/>
            <a:endParaRPr lang="en-US" sz="2800">
              <a:solidFill>
                <a:srgbClr val="FFFFFF"/>
              </a:solidFill>
              <a:effectLst>
                <a:outerShdw blurRad="38100" dist="38100" dir="2700000" algn="tl">
                  <a:srgbClr val="000000"/>
                </a:outerShdw>
              </a:effectLst>
            </a:endParaRPr>
          </a:p>
          <a:p>
            <a:pPr algn="l"/>
            <a:endParaRPr lang="en-US" sz="2800">
              <a:solidFill>
                <a:srgbClr val="FFFFFF"/>
              </a:solidFill>
              <a:effectLst>
                <a:outerShdw blurRad="38100" dist="38100" dir="2700000" algn="tl">
                  <a:srgbClr val="000000"/>
                </a:outerShdw>
              </a:effectLst>
            </a:endParaRPr>
          </a:p>
          <a:p>
            <a:pPr algn="l"/>
            <a:r>
              <a:rPr lang="en-US" sz="2800">
                <a:solidFill>
                  <a:srgbClr val="FFFFFF"/>
                </a:solidFill>
                <a:effectLst>
                  <a:outerShdw blurRad="38100" dist="38100" dir="2700000" algn="tl">
                    <a:srgbClr val="000000"/>
                  </a:outerShdw>
                </a:effectLst>
              </a:rPr>
              <a:t>These ejection speeds suggests the presence of a black hole.</a:t>
            </a:r>
          </a:p>
        </p:txBody>
      </p:sp>
    </p:spTree>
  </p:cSld>
  <p:clrMapOvr>
    <a:masterClrMapping/>
  </p:clrMapOvr>
  <p:transition>
    <p:sndAc>
      <p:endSnd/>
    </p:sndAc>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Text Box 2"/>
          <p:cNvSpPr txBox="1">
            <a:spLocks noChangeArrowheads="1"/>
          </p:cNvSpPr>
          <p:nvPr/>
        </p:nvSpPr>
        <p:spPr bwMode="auto">
          <a:xfrm>
            <a:off x="0" y="0"/>
            <a:ext cx="9144000" cy="914400"/>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5400">
                <a:solidFill>
                  <a:srgbClr val="F5E9E9"/>
                </a:solidFill>
                <a:effectLst>
                  <a:outerShdw blurRad="38100" dist="38100" dir="2700000" algn="tl">
                    <a:srgbClr val="000000"/>
                  </a:outerShdw>
                </a:effectLst>
                <a:latin typeface="Georgia" panose="02040502050405020303" pitchFamily="18" charset="0"/>
              </a:rPr>
              <a:t>Super Massive Black Holes</a:t>
            </a:r>
          </a:p>
        </p:txBody>
      </p:sp>
      <p:graphicFrame>
        <p:nvGraphicFramePr>
          <p:cNvPr id="60418" name="Object 5"/>
          <p:cNvGraphicFramePr>
            <a:graphicFrameLocks noChangeAspect="1"/>
          </p:cNvGraphicFramePr>
          <p:nvPr/>
        </p:nvGraphicFramePr>
        <p:xfrm>
          <a:off x="1752600" y="1981200"/>
          <a:ext cx="6049963" cy="4691063"/>
        </p:xfrm>
        <a:graphic>
          <a:graphicData uri="http://schemas.openxmlformats.org/presentationml/2006/ole">
            <mc:AlternateContent xmlns:mc="http://schemas.openxmlformats.org/markup-compatibility/2006">
              <mc:Choice xmlns:v="urn:schemas-microsoft-com:vml" Requires="v">
                <p:oleObj spid="_x0000_s60433" name="Image" r:id="rId4" imgW="8596825" imgH="6666667" progId="Photoshop.Image.6">
                  <p:embed/>
                </p:oleObj>
              </mc:Choice>
              <mc:Fallback>
                <p:oleObj name="Image" r:id="rId4" imgW="8596825" imgH="6666667" progId="Photoshop.Image.6">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981200"/>
                        <a:ext cx="6049963" cy="469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5622" name="Text Box 6"/>
          <p:cNvSpPr txBox="1">
            <a:spLocks noChangeArrowheads="1"/>
          </p:cNvSpPr>
          <p:nvPr/>
        </p:nvSpPr>
        <p:spPr bwMode="auto">
          <a:xfrm>
            <a:off x="571500" y="1143000"/>
            <a:ext cx="8001000" cy="701675"/>
          </a:xfrm>
          <a:prstGeom prst="rect">
            <a:avLst/>
          </a:prstGeom>
          <a:solidFill>
            <a:schemeClr val="bg2">
              <a:alpha val="41000"/>
            </a:schemeClr>
          </a:solid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4000">
                <a:solidFill>
                  <a:srgbClr val="F5E9E9"/>
                </a:solidFill>
                <a:effectLst>
                  <a:outerShdw blurRad="38100" dist="38100" dir="2700000" algn="tl">
                    <a:srgbClr val="000000"/>
                  </a:outerShdw>
                </a:effectLst>
                <a:latin typeface="Georgia" panose="02040502050405020303" pitchFamily="18" charset="0"/>
              </a:rPr>
              <a:t>Gravitational potential into light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2" descr="21_22_Figure-Unanno"/>
          <p:cNvPicPr>
            <a:picLocks noChangeAspect="1" noChangeArrowheads="1"/>
          </p:cNvPicPr>
          <p:nvPr/>
        </p:nvPicPr>
        <p:blipFill>
          <a:blip r:embed="rId3">
            <a:extLst>
              <a:ext uri="{28A0092B-C50C-407E-A947-70E740481C1C}">
                <a14:useLocalDpi xmlns:a14="http://schemas.microsoft.com/office/drawing/2010/main" val="0"/>
              </a:ext>
            </a:extLst>
          </a:blip>
          <a:srcRect b="3014"/>
          <a:stretch>
            <a:fillRect/>
          </a:stretch>
        </p:blipFill>
        <p:spPr bwMode="auto">
          <a:xfrm>
            <a:off x="339725" y="381000"/>
            <a:ext cx="84629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5476" name="Rectangle 4"/>
          <p:cNvSpPr>
            <a:spLocks noChangeArrowheads="1"/>
          </p:cNvSpPr>
          <p:nvPr/>
        </p:nvSpPr>
        <p:spPr bwMode="auto">
          <a:xfrm>
            <a:off x="228600" y="5213350"/>
            <a:ext cx="8382000" cy="1373188"/>
          </a:xfrm>
          <a:prstGeom prst="rect">
            <a:avLst/>
          </a:prstGeom>
          <a:no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2800">
                <a:solidFill>
                  <a:srgbClr val="FFFFFF"/>
                </a:solidFill>
                <a:effectLst>
                  <a:outerShdw blurRad="38100" dist="38100" dir="2700000" algn="tl">
                    <a:srgbClr val="000000"/>
                  </a:outerShdw>
                </a:effectLst>
              </a:rPr>
              <a:t>The orbital speed and distance of gas orbiting the center of Galaxy M87 indicate a black hole with mass of 3 billion </a:t>
            </a:r>
            <a:r>
              <a:rPr lang="en-US" sz="2800" i="1">
                <a:solidFill>
                  <a:srgbClr val="FFFFFF"/>
                </a:solidFill>
                <a:effectLst>
                  <a:outerShdw blurRad="38100" dist="38100" dir="2700000" algn="tl">
                    <a:srgbClr val="000000"/>
                  </a:outerShdw>
                </a:effectLst>
              </a:rPr>
              <a:t>M</a:t>
            </a:r>
            <a:r>
              <a:rPr lang="en-US" sz="2800" baseline="-25000">
                <a:solidFill>
                  <a:srgbClr val="FFFFFF"/>
                </a:solidFill>
                <a:effectLst>
                  <a:outerShdw blurRad="38100" dist="38100" dir="2700000" algn="tl">
                    <a:srgbClr val="000000"/>
                  </a:outerShdw>
                </a:effectLst>
              </a:rPr>
              <a:t>Sun</a:t>
            </a:r>
            <a:r>
              <a:rPr lang="en-US" sz="2800">
                <a:solidFill>
                  <a:srgbClr val="FFFFFF"/>
                </a:solidFill>
                <a:effectLst>
                  <a:outerShdw blurRad="38100" dist="38100" dir="2700000" algn="tl">
                    <a:srgbClr val="000000"/>
                  </a:outerShdw>
                </a:effectLst>
              </a:rPr>
              <a:t>.</a:t>
            </a:r>
            <a:endParaRPr lang="en-US">
              <a:solidFill>
                <a:srgbClr val="FFFFFF"/>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1" descr="HUDF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4" y="457200"/>
            <a:ext cx="8437536" cy="644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4763" name="Text Box 27"/>
          <p:cNvSpPr txBox="1">
            <a:spLocks noChangeArrowheads="1"/>
          </p:cNvSpPr>
          <p:nvPr/>
        </p:nvSpPr>
        <p:spPr bwMode="auto">
          <a:xfrm>
            <a:off x="6497053" y="1600200"/>
            <a:ext cx="1981200" cy="1384995"/>
          </a:xfrm>
          <a:prstGeom prst="rect">
            <a:avLst/>
          </a:prstGeom>
          <a:solidFill>
            <a:schemeClr val="accent6">
              <a:lumMod val="60000"/>
              <a:lumOff val="40000"/>
            </a:schemeClr>
          </a:solidFill>
          <a:ln w="9525">
            <a:noFill/>
            <a:miter lim="800000"/>
            <a:headEnd/>
            <a:tailEnd/>
          </a:ln>
          <a:effectLst/>
        </p:spPr>
        <p:txBody>
          <a:bodyPr wrap="square">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2800" dirty="0">
                <a:latin typeface="+mj-lt"/>
              </a:rPr>
              <a:t>Hubble Ultra Deep Field</a:t>
            </a:r>
          </a:p>
        </p:txBody>
      </p:sp>
    </p:spTree>
    <p:extLst>
      <p:ext uri="{BB962C8B-B14F-4D97-AF65-F5344CB8AC3E}">
        <p14:creationId xmlns:p14="http://schemas.microsoft.com/office/powerpoint/2010/main" val="2942439607"/>
      </p:ext>
    </p:extLst>
  </p:cSld>
  <p:clrMapOvr>
    <a:masterClrMapping/>
  </p:clrMapOvr>
  <p:transition>
    <p:sndAc>
      <p:end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Elliptical</a:t>
            </a:r>
          </a:p>
        </p:txBody>
      </p:sp>
      <p:sp>
        <p:nvSpPr>
          <p:cNvPr id="432131" name="Text Box 3"/>
          <p:cNvSpPr txBox="1">
            <a:spLocks noChangeArrowheads="1"/>
          </p:cNvSpPr>
          <p:nvPr/>
        </p:nvSpPr>
        <p:spPr bwMode="auto">
          <a:xfrm>
            <a:off x="1257300" y="1066800"/>
            <a:ext cx="66294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3600">
                <a:solidFill>
                  <a:srgbClr val="F5E9E9"/>
                </a:solidFill>
                <a:effectLst>
                  <a:outerShdw blurRad="38100" dist="38100" dir="2700000" algn="tl">
                    <a:srgbClr val="000000"/>
                  </a:outerShdw>
                </a:effectLst>
                <a:latin typeface="Georgia" pitchFamily="18" charset="0"/>
              </a:rPr>
              <a:t>Somewhat like diskless bulges</a:t>
            </a:r>
          </a:p>
        </p:txBody>
      </p:sp>
      <p:sp>
        <p:nvSpPr>
          <p:cNvPr id="432136" name="Text Box 8"/>
          <p:cNvSpPr txBox="1">
            <a:spLocks noChangeArrowheads="1"/>
          </p:cNvSpPr>
          <p:nvPr/>
        </p:nvSpPr>
        <p:spPr bwMode="auto">
          <a:xfrm>
            <a:off x="1219200" y="5151438"/>
            <a:ext cx="6629400" cy="1554162"/>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solidFill>
                  <a:srgbClr val="F5E9E9"/>
                </a:solidFill>
                <a:effectLst>
                  <a:outerShdw blurRad="38100" dist="38100" dir="2700000" algn="tl">
                    <a:srgbClr val="000000"/>
                  </a:outerShdw>
                </a:effectLst>
                <a:latin typeface="Georgia" pitchFamily="18" charset="0"/>
              </a:rPr>
              <a:t>Very little interstellar medium (ISM – gas &amp; dust) and thus no star formation</a:t>
            </a:r>
          </a:p>
        </p:txBody>
      </p:sp>
      <p:pic>
        <p:nvPicPr>
          <p:cNvPr id="33797" name="Picture 5" descr="http://csep10.phys.utk.edu/astr162/lect/galaxies/m8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05000"/>
            <a:ext cx="28876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descr="The image “http://www.astr.ua.edu/gifimages/m32.gif”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905000"/>
            <a:ext cx="33528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92293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6" descr="HUDF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3692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6797" name="Text Box 13"/>
          <p:cNvSpPr txBox="1">
            <a:spLocks noChangeArrowheads="1"/>
          </p:cNvSpPr>
          <p:nvPr/>
        </p:nvSpPr>
        <p:spPr bwMode="auto">
          <a:xfrm>
            <a:off x="7315200" y="685800"/>
            <a:ext cx="1447800" cy="1816100"/>
          </a:xfrm>
          <a:prstGeom prst="rect">
            <a:avLst/>
          </a:prstGeom>
          <a:noFill/>
          <a:ln w="9525">
            <a:noFill/>
            <a:miter lim="800000"/>
            <a:headEnd/>
            <a:tailEnd/>
          </a:ln>
          <a:effectLst/>
        </p:spPr>
        <p:txBody>
          <a:bodyPr>
            <a:spAutoFit/>
          </a:bodyPr>
          <a:lstStyle>
            <a:lvl1pPr>
              <a:defRPr sz="3200">
                <a:solidFill>
                  <a:schemeClr val="tx1"/>
                </a:solidFill>
                <a:latin typeface="EmbossedBlackWide" panose="020B0604020202020204"/>
                <a:ea typeface="ＭＳ Ｐゴシック" panose="020B0600070205080204" pitchFamily="34" charset="-128"/>
              </a:defRPr>
            </a:lvl1pPr>
            <a:lvl2pPr marL="37931725" indent="-37474525">
              <a:defRPr sz="3200">
                <a:solidFill>
                  <a:schemeClr val="tx1"/>
                </a:solidFill>
                <a:latin typeface="EmbossedBlackWide" panose="020B0604020202020204"/>
                <a:ea typeface="ＭＳ Ｐゴシック" panose="020B0600070205080204" pitchFamily="34" charset="-128"/>
              </a:defRPr>
            </a:lvl2pPr>
            <a:lvl3pPr>
              <a:defRPr sz="3200">
                <a:solidFill>
                  <a:schemeClr val="tx1"/>
                </a:solidFill>
                <a:latin typeface="EmbossedBlackWide" panose="020B0604020202020204"/>
                <a:ea typeface="ＭＳ Ｐゴシック" panose="020B0600070205080204" pitchFamily="34" charset="-128"/>
              </a:defRPr>
            </a:lvl3pPr>
            <a:lvl4pPr>
              <a:defRPr sz="3200">
                <a:solidFill>
                  <a:schemeClr val="tx1"/>
                </a:solidFill>
                <a:latin typeface="EmbossedBlackWide" panose="020B0604020202020204"/>
                <a:ea typeface="ＭＳ Ｐゴシック" panose="020B0600070205080204" pitchFamily="34" charset="-128"/>
              </a:defRPr>
            </a:lvl4pPr>
            <a:lvl5pPr>
              <a:defRPr sz="3200">
                <a:solidFill>
                  <a:schemeClr val="tx1"/>
                </a:solidFill>
                <a:latin typeface="EmbossedBlackWide" panose="020B0604020202020204"/>
                <a:ea typeface="ＭＳ Ｐゴシック" panose="020B0600070205080204" pitchFamily="34" charset="-128"/>
              </a:defRPr>
            </a:lvl5pPr>
            <a:lvl6pPr marL="4572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6pPr>
            <a:lvl7pPr marL="9144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7pPr>
            <a:lvl8pPr marL="13716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8pPr>
            <a:lvl9pPr marL="1828800" eaLnBrk="0" fontAlgn="base" hangingPunct="0">
              <a:spcBef>
                <a:spcPct val="0"/>
              </a:spcBef>
              <a:spcAft>
                <a:spcPct val="0"/>
              </a:spcAft>
              <a:defRPr sz="3200">
                <a:solidFill>
                  <a:schemeClr val="tx1"/>
                </a:solidFill>
                <a:latin typeface="EmbossedBlackWide" panose="020B0604020202020204"/>
                <a:ea typeface="ＭＳ Ｐゴシック" panose="020B0600070205080204" pitchFamily="34" charset="-128"/>
              </a:defRPr>
            </a:lvl9pPr>
          </a:lstStyle>
          <a:p>
            <a:r>
              <a:rPr lang="en-US" sz="2800" dirty="0">
                <a:effectLst>
                  <a:outerShdw blurRad="38100" dist="38100" dir="2700000" algn="tl">
                    <a:srgbClr val="FFFFFF"/>
                  </a:outerShdw>
                </a:effectLst>
                <a:latin typeface="+mj-lt"/>
              </a:rPr>
              <a:t>Hubble Ultra Deep Field</a:t>
            </a:r>
            <a:endParaRPr lang="en-US" dirty="0">
              <a:effectLst>
                <a:outerShdw blurRad="38100" dist="38100" dir="2700000" algn="tl">
                  <a:srgbClr val="FFFFFF"/>
                </a:outerShdw>
              </a:effectLst>
              <a:latin typeface="+mj-lt"/>
            </a:endParaRPr>
          </a:p>
        </p:txBody>
      </p:sp>
    </p:spTree>
    <p:extLst>
      <p:ext uri="{BB962C8B-B14F-4D97-AF65-F5344CB8AC3E}">
        <p14:creationId xmlns:p14="http://schemas.microsoft.com/office/powerpoint/2010/main" val="802094752"/>
      </p:ext>
    </p:extLst>
  </p:cSld>
  <p:clrMapOvr>
    <a:masterClrMapping/>
  </p:clrMapOvr>
  <p:transition>
    <p:sndAc>
      <p:end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Text Box 2"/>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Irregulars</a:t>
            </a:r>
          </a:p>
        </p:txBody>
      </p:sp>
      <p:pic>
        <p:nvPicPr>
          <p:cNvPr id="348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819400"/>
            <a:ext cx="4419600" cy="32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0" name="AutoShape 6" descr="The image “http://1scom.net/~kjblackford/images/lrgmegellenic.gif” cannot be displayed, because it contains errors."/>
          <p:cNvSpPr>
            <a:spLocks noChangeAspect="1" noChangeArrowheads="1"/>
          </p:cNvSpPr>
          <p:nvPr/>
        </p:nvSpPr>
        <p:spPr bwMode="auto">
          <a:xfrm>
            <a:off x="7021513" y="36052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EmbossedBlackWide" pitchFamily="18" charset="0"/>
              </a:defRPr>
            </a:lvl1pPr>
            <a:lvl2pPr marL="742950" indent="-285750">
              <a:defRPr sz="3200">
                <a:solidFill>
                  <a:schemeClr val="tx1"/>
                </a:solidFill>
                <a:latin typeface="EmbossedBlackWide" pitchFamily="18" charset="0"/>
              </a:defRPr>
            </a:lvl2pPr>
            <a:lvl3pPr marL="1143000" indent="-228600">
              <a:defRPr sz="3200">
                <a:solidFill>
                  <a:schemeClr val="tx1"/>
                </a:solidFill>
                <a:latin typeface="EmbossedBlackWide" pitchFamily="18" charset="0"/>
              </a:defRPr>
            </a:lvl3pPr>
            <a:lvl4pPr marL="1600200" indent="-228600">
              <a:defRPr sz="3200">
                <a:solidFill>
                  <a:schemeClr val="tx1"/>
                </a:solidFill>
                <a:latin typeface="EmbossedBlackWide" pitchFamily="18" charset="0"/>
              </a:defRPr>
            </a:lvl4pPr>
            <a:lvl5pPr marL="2057400" indent="-228600">
              <a:defRPr sz="3200">
                <a:solidFill>
                  <a:schemeClr val="tx1"/>
                </a:solidFill>
                <a:latin typeface="EmbossedBlackWide" pitchFamily="18" charset="0"/>
              </a:defRPr>
            </a:lvl5pPr>
            <a:lvl6pPr marL="2514600" indent="-228600" algn="ctr" eaLnBrk="0" fontAlgn="base" hangingPunct="0">
              <a:spcBef>
                <a:spcPct val="0"/>
              </a:spcBef>
              <a:spcAft>
                <a:spcPct val="0"/>
              </a:spcAft>
              <a:defRPr sz="3200">
                <a:solidFill>
                  <a:schemeClr val="tx1"/>
                </a:solidFill>
                <a:latin typeface="EmbossedBlackWide" pitchFamily="18" charset="0"/>
              </a:defRPr>
            </a:lvl6pPr>
            <a:lvl7pPr marL="2971800" indent="-228600" algn="ctr" eaLnBrk="0" fontAlgn="base" hangingPunct="0">
              <a:spcBef>
                <a:spcPct val="0"/>
              </a:spcBef>
              <a:spcAft>
                <a:spcPct val="0"/>
              </a:spcAft>
              <a:defRPr sz="3200">
                <a:solidFill>
                  <a:schemeClr val="tx1"/>
                </a:solidFill>
                <a:latin typeface="EmbossedBlackWide" pitchFamily="18" charset="0"/>
              </a:defRPr>
            </a:lvl7pPr>
            <a:lvl8pPr marL="3429000" indent="-228600" algn="ctr" eaLnBrk="0" fontAlgn="base" hangingPunct="0">
              <a:spcBef>
                <a:spcPct val="0"/>
              </a:spcBef>
              <a:spcAft>
                <a:spcPct val="0"/>
              </a:spcAft>
              <a:defRPr sz="3200">
                <a:solidFill>
                  <a:schemeClr val="tx1"/>
                </a:solidFill>
                <a:latin typeface="EmbossedBlackWide" pitchFamily="18" charset="0"/>
              </a:defRPr>
            </a:lvl8pPr>
            <a:lvl9pPr marL="3886200" indent="-228600" algn="ctr" eaLnBrk="0" fontAlgn="base" hangingPunct="0">
              <a:spcBef>
                <a:spcPct val="0"/>
              </a:spcBef>
              <a:spcAft>
                <a:spcPct val="0"/>
              </a:spcAft>
              <a:defRPr sz="3200">
                <a:solidFill>
                  <a:schemeClr val="tx1"/>
                </a:solidFill>
                <a:latin typeface="EmbossedBlackWide" pitchFamily="18" charset="0"/>
              </a:defRPr>
            </a:lvl9pPr>
          </a:lstStyle>
          <a:p>
            <a:endParaRPr lang="en-US"/>
          </a:p>
        </p:txBody>
      </p:sp>
      <p:sp>
        <p:nvSpPr>
          <p:cNvPr id="438283" name="Text Box 11"/>
          <p:cNvSpPr txBox="1">
            <a:spLocks noChangeArrowheads="1"/>
          </p:cNvSpPr>
          <p:nvPr/>
        </p:nvSpPr>
        <p:spPr bwMode="auto">
          <a:xfrm>
            <a:off x="1257300" y="1600200"/>
            <a:ext cx="66294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3600">
                <a:solidFill>
                  <a:srgbClr val="F5E9E9"/>
                </a:solidFill>
                <a:effectLst>
                  <a:outerShdw blurRad="38100" dist="38100" dir="2700000" algn="tl">
                    <a:srgbClr val="000000"/>
                  </a:outerShdw>
                </a:effectLst>
                <a:latin typeface="Georgia" pitchFamily="18" charset="0"/>
              </a:rPr>
              <a:t>They don’t seem to fit in</a:t>
            </a:r>
          </a:p>
        </p:txBody>
      </p:sp>
      <p:pic>
        <p:nvPicPr>
          <p:cNvPr id="34822" name="Picture 12" descr="NGC1427A-irregulargalaxy"/>
          <p:cNvPicPr>
            <a:picLocks noChangeAspect="1" noChangeArrowheads="1"/>
          </p:cNvPicPr>
          <p:nvPr/>
        </p:nvPicPr>
        <p:blipFill>
          <a:blip r:embed="rId4">
            <a:extLst>
              <a:ext uri="{28A0092B-C50C-407E-A947-70E740481C1C}">
                <a14:useLocalDpi xmlns:a14="http://schemas.microsoft.com/office/drawing/2010/main" val="0"/>
              </a:ext>
            </a:extLst>
          </a:blip>
          <a:srcRect l="3334" t="5911" r="6667" b="5418"/>
          <a:stretch>
            <a:fillRect/>
          </a:stretch>
        </p:blipFill>
        <p:spPr bwMode="auto">
          <a:xfrm>
            <a:off x="5105400" y="2514600"/>
            <a:ext cx="36353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9940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2" name="Text Box 4"/>
          <p:cNvSpPr txBox="1">
            <a:spLocks noChangeArrowheads="1"/>
          </p:cNvSpPr>
          <p:nvPr/>
        </p:nvSpPr>
        <p:spPr bwMode="auto">
          <a:xfrm>
            <a:off x="0" y="0"/>
            <a:ext cx="9144000" cy="91440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5400">
                <a:solidFill>
                  <a:srgbClr val="F5E9E9"/>
                </a:solidFill>
                <a:effectLst>
                  <a:outerShdw blurRad="38100" dist="38100" dir="2700000" algn="tl">
                    <a:srgbClr val="000000"/>
                  </a:outerShdw>
                </a:effectLst>
                <a:latin typeface="Georgia" pitchFamily="18" charset="0"/>
              </a:rPr>
              <a:t>Galaxies</a:t>
            </a:r>
          </a:p>
        </p:txBody>
      </p:sp>
      <p:pic>
        <p:nvPicPr>
          <p:cNvPr id="30723" name="Picture 10" descr="20-10"/>
          <p:cNvPicPr>
            <a:picLocks noChangeAspect="1" noChangeArrowheads="1"/>
          </p:cNvPicPr>
          <p:nvPr/>
        </p:nvPicPr>
        <p:blipFill>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58788" y="1916113"/>
            <a:ext cx="8226425"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9" name="Text Box 11"/>
          <p:cNvSpPr txBox="1">
            <a:spLocks noChangeArrowheads="1"/>
          </p:cNvSpPr>
          <p:nvPr/>
        </p:nvSpPr>
        <p:spPr bwMode="auto">
          <a:xfrm>
            <a:off x="1257300" y="1111250"/>
            <a:ext cx="6629400" cy="641350"/>
          </a:xfrm>
          <a:prstGeom prst="rect">
            <a:avLst/>
          </a:prstGeom>
          <a:solidFill>
            <a:schemeClr val="bg2">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3600">
                <a:solidFill>
                  <a:srgbClr val="F5E9E9"/>
                </a:solidFill>
                <a:effectLst>
                  <a:outerShdw blurRad="38100" dist="38100" dir="2700000" algn="tl">
                    <a:srgbClr val="000000"/>
                  </a:outerShdw>
                </a:effectLst>
                <a:latin typeface="Georgia" pitchFamily="18" charset="0"/>
              </a:rPr>
              <a:t>The “Tuning Fork” Diagram</a:t>
            </a:r>
          </a:p>
        </p:txBody>
      </p:sp>
    </p:spTree>
    <p:extLst>
      <p:ext uri="{BB962C8B-B14F-4D97-AF65-F5344CB8AC3E}">
        <p14:creationId xmlns:p14="http://schemas.microsoft.com/office/powerpoint/2010/main" val="131437442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5E9E9"/>
      </a:hlink>
      <a:folHlink>
        <a:srgbClr val="F5E9E9"/>
      </a:folHlink>
    </a:clrScheme>
    <a:fontScheme name="Default Design">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EmbossedBlackWide"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EmbossedBlackWide"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8F8F8"/>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8F8F8"/>
        </a:hlink>
        <a:folHlink>
          <a:srgbClr val="F8E2E2"/>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5E9E9"/>
        </a:hlink>
        <a:folHlink>
          <a:srgbClr val="F5E9E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12765</TotalTime>
  <Words>2783</Words>
  <Application>Microsoft Office PowerPoint</Application>
  <PresentationFormat>On-screen Show (4:3)</PresentationFormat>
  <Paragraphs>339</Paragraphs>
  <Slides>45</Slides>
  <Notes>45</Notes>
  <HiddenSlides>2</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3" baseType="lpstr">
      <vt:lpstr>ＭＳ Ｐゴシック</vt:lpstr>
      <vt:lpstr>Arial</vt:lpstr>
      <vt:lpstr>EmbossedBlackWide</vt:lpstr>
      <vt:lpstr>Georgia</vt:lpstr>
      <vt:lpstr>Star Jedi Hollow</vt:lpstr>
      <vt:lpstr>Wingdings</vt:lpstr>
      <vt:lpstr>Default Design</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Distant Red Ellipticals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Delain, Kisha M.</dc:creator>
  <cp:lastModifiedBy>Delain, Kisha M.</cp:lastModifiedBy>
  <cp:revision>225</cp:revision>
  <cp:lastPrinted>1601-01-01T00:00:00Z</cp:lastPrinted>
  <dcterms:created xsi:type="dcterms:W3CDTF">2011-11-30T16:26:32Z</dcterms:created>
  <dcterms:modified xsi:type="dcterms:W3CDTF">2016-08-16T01:20:35Z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