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fntdata" ContentType="application/x-fontdata"/>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33"/>
  </p:notesMasterIdLst>
  <p:sldIdLst>
    <p:sldId id="421" r:id="rId2"/>
    <p:sldId id="480" r:id="rId3"/>
    <p:sldId id="428" r:id="rId4"/>
    <p:sldId id="442" r:id="rId5"/>
    <p:sldId id="424" r:id="rId6"/>
    <p:sldId id="479" r:id="rId7"/>
    <p:sldId id="425" r:id="rId8"/>
    <p:sldId id="445" r:id="rId9"/>
    <p:sldId id="446" r:id="rId10"/>
    <p:sldId id="468" r:id="rId11"/>
    <p:sldId id="447" r:id="rId12"/>
    <p:sldId id="470" r:id="rId13"/>
    <p:sldId id="472" r:id="rId14"/>
    <p:sldId id="473" r:id="rId15"/>
    <p:sldId id="469" r:id="rId16"/>
    <p:sldId id="448" r:id="rId17"/>
    <p:sldId id="471" r:id="rId18"/>
    <p:sldId id="449" r:id="rId19"/>
    <p:sldId id="450" r:id="rId20"/>
    <p:sldId id="451" r:id="rId21"/>
    <p:sldId id="452" r:id="rId22"/>
    <p:sldId id="454" r:id="rId23"/>
    <p:sldId id="462" r:id="rId24"/>
    <p:sldId id="463" r:id="rId25"/>
    <p:sldId id="477" r:id="rId26"/>
    <p:sldId id="475" r:id="rId27"/>
    <p:sldId id="476" r:id="rId28"/>
    <p:sldId id="466" r:id="rId29"/>
    <p:sldId id="464" r:id="rId30"/>
    <p:sldId id="465" r:id="rId31"/>
    <p:sldId id="474" r:id="rId32"/>
  </p:sldIdLst>
  <p:sldSz cx="9144000" cy="6858000" type="screen4x3"/>
  <p:notesSz cx="7315200" cy="9601200"/>
  <p:embeddedFontLst>
    <p:embeddedFont>
      <p:font typeface="ＭＳ Ｐゴシック" panose="020B0600070205080204" pitchFamily="34" charset="-128"/>
      <p:regular r:id="rId34"/>
    </p:embeddedFont>
    <p:embeddedFont>
      <p:font typeface="Georgia" panose="02040502050405020303" pitchFamily="18" charset="0"/>
      <p:regular r:id="rId35"/>
      <p:bold r:id="rId36"/>
      <p:italic r:id="rId37"/>
      <p:boldItalic r:id="rId38"/>
    </p:embeddedFont>
    <p:embeddedFont>
      <p:font typeface="EmbossedBlackWide" panose="020B0604020202020204"/>
      <p:regular r:id="rId39"/>
    </p:embeddedFont>
    <p:embeddedFont>
      <p:font typeface="Cooper Black" panose="0208090404030B020404" pitchFamily="18" charset="0"/>
      <p:regular r:id="rId40"/>
    </p:embeddedFont>
  </p:embeddedFontLst>
  <p:defaultTextStyle>
    <a:defPPr>
      <a:defRPr lang="en-US"/>
    </a:defPPr>
    <a:lvl1pPr algn="ctr" rtl="0" eaLnBrk="0" fontAlgn="base" hangingPunct="0">
      <a:spcBef>
        <a:spcPct val="0"/>
      </a:spcBef>
      <a:spcAft>
        <a:spcPct val="0"/>
      </a:spcAft>
      <a:defRPr sz="3200" kern="1200">
        <a:solidFill>
          <a:schemeClr val="tx1"/>
        </a:solidFill>
        <a:latin typeface="EmbossedBlackWide" pitchFamily="18" charset="0"/>
        <a:ea typeface="+mn-ea"/>
        <a:cs typeface="+mn-cs"/>
      </a:defRPr>
    </a:lvl1pPr>
    <a:lvl2pPr marL="457200" algn="ctr" rtl="0" eaLnBrk="0" fontAlgn="base" hangingPunct="0">
      <a:spcBef>
        <a:spcPct val="0"/>
      </a:spcBef>
      <a:spcAft>
        <a:spcPct val="0"/>
      </a:spcAft>
      <a:defRPr sz="3200" kern="1200">
        <a:solidFill>
          <a:schemeClr val="tx1"/>
        </a:solidFill>
        <a:latin typeface="EmbossedBlackWide" pitchFamily="18" charset="0"/>
        <a:ea typeface="+mn-ea"/>
        <a:cs typeface="+mn-cs"/>
      </a:defRPr>
    </a:lvl2pPr>
    <a:lvl3pPr marL="914400" algn="ctr" rtl="0" eaLnBrk="0" fontAlgn="base" hangingPunct="0">
      <a:spcBef>
        <a:spcPct val="0"/>
      </a:spcBef>
      <a:spcAft>
        <a:spcPct val="0"/>
      </a:spcAft>
      <a:defRPr sz="3200" kern="1200">
        <a:solidFill>
          <a:schemeClr val="tx1"/>
        </a:solidFill>
        <a:latin typeface="EmbossedBlackWide" pitchFamily="18" charset="0"/>
        <a:ea typeface="+mn-ea"/>
        <a:cs typeface="+mn-cs"/>
      </a:defRPr>
    </a:lvl3pPr>
    <a:lvl4pPr marL="1371600" algn="ctr" rtl="0" eaLnBrk="0" fontAlgn="base" hangingPunct="0">
      <a:spcBef>
        <a:spcPct val="0"/>
      </a:spcBef>
      <a:spcAft>
        <a:spcPct val="0"/>
      </a:spcAft>
      <a:defRPr sz="3200" kern="1200">
        <a:solidFill>
          <a:schemeClr val="tx1"/>
        </a:solidFill>
        <a:latin typeface="EmbossedBlackWide" pitchFamily="18" charset="0"/>
        <a:ea typeface="+mn-ea"/>
        <a:cs typeface="+mn-cs"/>
      </a:defRPr>
    </a:lvl4pPr>
    <a:lvl5pPr marL="1828800" algn="ctr" rtl="0" eaLnBrk="0" fontAlgn="base" hangingPunct="0">
      <a:spcBef>
        <a:spcPct val="0"/>
      </a:spcBef>
      <a:spcAft>
        <a:spcPct val="0"/>
      </a:spcAft>
      <a:defRPr sz="3200" kern="1200">
        <a:solidFill>
          <a:schemeClr val="tx1"/>
        </a:solidFill>
        <a:latin typeface="EmbossedBlackWide" pitchFamily="18" charset="0"/>
        <a:ea typeface="+mn-ea"/>
        <a:cs typeface="+mn-cs"/>
      </a:defRPr>
    </a:lvl5pPr>
    <a:lvl6pPr marL="2286000" algn="l" defTabSz="914400" rtl="0" eaLnBrk="1" latinLnBrk="0" hangingPunct="1">
      <a:defRPr sz="3200" kern="1200">
        <a:solidFill>
          <a:schemeClr val="tx1"/>
        </a:solidFill>
        <a:latin typeface="EmbossedBlackWide" pitchFamily="18" charset="0"/>
        <a:ea typeface="+mn-ea"/>
        <a:cs typeface="+mn-cs"/>
      </a:defRPr>
    </a:lvl6pPr>
    <a:lvl7pPr marL="2743200" algn="l" defTabSz="914400" rtl="0" eaLnBrk="1" latinLnBrk="0" hangingPunct="1">
      <a:defRPr sz="3200" kern="1200">
        <a:solidFill>
          <a:schemeClr val="tx1"/>
        </a:solidFill>
        <a:latin typeface="EmbossedBlackWide" pitchFamily="18" charset="0"/>
        <a:ea typeface="+mn-ea"/>
        <a:cs typeface="+mn-cs"/>
      </a:defRPr>
    </a:lvl7pPr>
    <a:lvl8pPr marL="3200400" algn="l" defTabSz="914400" rtl="0" eaLnBrk="1" latinLnBrk="0" hangingPunct="1">
      <a:defRPr sz="3200" kern="1200">
        <a:solidFill>
          <a:schemeClr val="tx1"/>
        </a:solidFill>
        <a:latin typeface="EmbossedBlackWide" pitchFamily="18" charset="0"/>
        <a:ea typeface="+mn-ea"/>
        <a:cs typeface="+mn-cs"/>
      </a:defRPr>
    </a:lvl8pPr>
    <a:lvl9pPr marL="3657600" algn="l" defTabSz="914400" rtl="0" eaLnBrk="1" latinLnBrk="0" hangingPunct="1">
      <a:defRPr sz="3200" kern="1200">
        <a:solidFill>
          <a:schemeClr val="tx1"/>
        </a:solidFill>
        <a:latin typeface="EmbossedBlackWide"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67C72"/>
    <a:srgbClr val="B6640A"/>
    <a:srgbClr val="EDE3EF"/>
    <a:srgbClr val="F5E9E9"/>
    <a:srgbClr val="EFDBDB"/>
    <a:srgbClr val="E6C6C6"/>
    <a:srgbClr val="EDD7D7"/>
    <a:srgbClr val="F0C0C0"/>
    <a:srgbClr val="F4D0D0"/>
    <a:srgbClr val="E7DAE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189" autoAdjust="0"/>
    <p:restoredTop sz="80446" autoAdjust="0"/>
  </p:normalViewPr>
  <p:slideViewPr>
    <p:cSldViewPr>
      <p:cViewPr varScale="1">
        <p:scale>
          <a:sx n="74" d="100"/>
          <a:sy n="74" d="100"/>
        </p:scale>
        <p:origin x="1782" y="7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1.fntdata"/><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font" Target="fonts/font5.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4.fntdata"/><Relationship Id="rId40" Type="http://schemas.openxmlformats.org/officeDocument/2006/relationships/font" Target="fonts/font7.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2.fntdata"/><Relationship Id="rId43"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bg1"/>
                </a:solidFill>
                <a:effectLst>
                  <a:outerShdw blurRad="38100" dist="38100" dir="2700000" algn="tl">
                    <a:srgbClr val="000000">
                      <a:alpha val="43137"/>
                    </a:srgbClr>
                  </a:outerShdw>
                </a:effectLst>
                <a:latin typeface="+mn-lt"/>
                <a:ea typeface="+mn-ea"/>
                <a:cs typeface="+mn-cs"/>
              </a:defRPr>
            </a:pPr>
            <a:r>
              <a:rPr lang="en-US" sz="2800" dirty="0">
                <a:solidFill>
                  <a:schemeClr val="bg1"/>
                </a:solidFill>
                <a:effectLst>
                  <a:outerShdw blurRad="38100" dist="38100" dir="2700000" algn="tl">
                    <a:srgbClr val="000000">
                      <a:alpha val="43137"/>
                    </a:srgbClr>
                  </a:outerShdw>
                </a:effectLst>
              </a:rPr>
              <a:t>What's </a:t>
            </a:r>
            <a:r>
              <a:rPr lang="en-US" sz="2800" dirty="0" smtClean="0">
                <a:solidFill>
                  <a:schemeClr val="bg1"/>
                </a:solidFill>
                <a:effectLst>
                  <a:outerShdw blurRad="38100" dist="38100" dir="2700000" algn="tl">
                    <a:srgbClr val="000000">
                      <a:alpha val="43137"/>
                    </a:srgbClr>
                  </a:outerShdw>
                </a:effectLst>
              </a:rPr>
              <a:t>in the Universe?</a:t>
            </a:r>
            <a:endParaRPr lang="en-US" sz="2800" dirty="0">
              <a:solidFill>
                <a:schemeClr val="bg1"/>
              </a:solidFill>
              <a:effectLst>
                <a:outerShdw blurRad="38100" dist="38100" dir="2700000" algn="tl">
                  <a:srgbClr val="000000">
                    <a:alpha val="43137"/>
                  </a:srgbClr>
                </a:outerShdw>
              </a:effectLst>
            </a:endParaRP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bg1"/>
              </a:solidFill>
              <a:effectLst>
                <a:outerShdw blurRad="38100" dist="38100" dir="2700000" algn="tl">
                  <a:srgbClr val="000000">
                    <a:alpha val="43137"/>
                  </a:srgbClr>
                </a:outerShdw>
              </a:effectLst>
              <a:latin typeface="+mn-lt"/>
              <a:ea typeface="+mn-ea"/>
              <a:cs typeface="+mn-cs"/>
            </a:defRPr>
          </a:pPr>
          <a:endParaRPr lang="en-US"/>
        </a:p>
      </c:txPr>
    </c:title>
    <c:autoTitleDeleted val="0"/>
    <c:plotArea>
      <c:layout/>
      <c:pieChart>
        <c:varyColors val="1"/>
        <c:ser>
          <c:idx val="0"/>
          <c:order val="0"/>
          <c:tx>
            <c:strRef>
              <c:f>Sheet1!$B$1</c:f>
              <c:strCache>
                <c:ptCount val="1"/>
                <c:pt idx="0">
                  <c:v>What's In The Universe?</c:v>
                </c:pt>
              </c:strCache>
            </c:strRef>
          </c:tx>
          <c:dPt>
            <c:idx val="0"/>
            <c:bubble3D val="0"/>
            <c:spPr>
              <a:solidFill>
                <a:srgbClr val="FFFF00"/>
              </a:solidFill>
              <a:ln w="19050">
                <a:solidFill>
                  <a:schemeClr val="lt1"/>
                </a:solidFill>
              </a:ln>
              <a:effectLst/>
            </c:spPr>
          </c:dPt>
          <c:dPt>
            <c:idx val="1"/>
            <c:bubble3D val="0"/>
            <c:spPr>
              <a:solidFill>
                <a:srgbClr val="B6640A"/>
              </a:solidFill>
              <a:ln w="19050">
                <a:solidFill>
                  <a:schemeClr val="lt1"/>
                </a:solidFill>
              </a:ln>
              <a:effectLst/>
            </c:spPr>
          </c:dPt>
          <c:dPt>
            <c:idx val="2"/>
            <c:bubble3D val="0"/>
            <c:spPr>
              <a:solidFill>
                <a:schemeClr val="accent2">
                  <a:lumMod val="60000"/>
                  <a:lumOff val="40000"/>
                </a:schemeClr>
              </a:solidFill>
              <a:ln w="19050">
                <a:solidFill>
                  <a:schemeClr val="lt1"/>
                </a:solidFill>
              </a:ln>
              <a:effectLst/>
            </c:spPr>
          </c:dPt>
          <c:dPt>
            <c:idx val="3"/>
            <c:bubble3D val="0"/>
            <c:spPr>
              <a:solidFill>
                <a:srgbClr val="167C72"/>
              </a:solidFill>
              <a:ln w="19050">
                <a:solidFill>
                  <a:schemeClr val="lt1"/>
                </a:solidFill>
              </a:ln>
              <a:effectLst/>
            </c:spPr>
          </c:dPt>
          <c:cat>
            <c:strRef>
              <c:f>Sheet1!$A$2:$A$5</c:f>
              <c:strCache>
                <c:ptCount val="4"/>
                <c:pt idx="0">
                  <c:v>Stars etc.</c:v>
                </c:pt>
                <c:pt idx="1">
                  <c:v>Gas &amp; Dust</c:v>
                </c:pt>
                <c:pt idx="2">
                  <c:v>Dark Matter</c:v>
                </c:pt>
                <c:pt idx="3">
                  <c:v>Dark Energy</c:v>
                </c:pt>
              </c:strCache>
            </c:strRef>
          </c:cat>
          <c:val>
            <c:numRef>
              <c:f>Sheet1!$B$2:$B$5</c:f>
              <c:numCache>
                <c:formatCode>0.00%</c:formatCode>
                <c:ptCount val="4"/>
                <c:pt idx="0">
                  <c:v>4.0000000000000001E-3</c:v>
                </c:pt>
                <c:pt idx="1">
                  <c:v>3.5999999999999997E-2</c:v>
                </c:pt>
                <c:pt idx="2" formatCode="0%">
                  <c:v>0.23</c:v>
                </c:pt>
                <c:pt idx="3" formatCode="0%">
                  <c:v>0.73</c:v>
                </c:pt>
              </c:numCache>
            </c:numRef>
          </c:val>
        </c:ser>
        <c:dLbls>
          <c:showLegendKey val="0"/>
          <c:showVal val="0"/>
          <c:showCatName val="0"/>
          <c:showSerName val="0"/>
          <c:showPercent val="0"/>
          <c:showBubbleSize val="0"/>
          <c:showLeaderLines val="1"/>
        </c:dLbls>
        <c:firstSliceAng val="0"/>
      </c:pieChart>
      <c:spPr>
        <a:noFill/>
        <a:ln>
          <a:noFill/>
        </a:ln>
        <a:effectLst/>
      </c:spPr>
    </c:plotArea>
    <c:legend>
      <c:legendPos val="b"/>
      <c:layout>
        <c:manualLayout>
          <c:xMode val="edge"/>
          <c:yMode val="edge"/>
          <c:x val="0.10145501043138837"/>
          <c:y val="0.82597080052493443"/>
          <c:w val="0.79495322700047111"/>
          <c:h val="0.15111253280839895"/>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bg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16.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1.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2.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5.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9.png"/></Relationships>
</file>

<file path=ppt/drawings/_rels/vmlDrawing6.v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image" Target="../media/image30.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938" name="Rectangle 2"/>
          <p:cNvSpPr>
            <a:spLocks noGrp="1" noChangeArrowheads="1"/>
          </p:cNvSpPr>
          <p:nvPr>
            <p:ph type="hdr" sz="quarter"/>
          </p:nvPr>
        </p:nvSpPr>
        <p:spPr bwMode="auto">
          <a:xfrm>
            <a:off x="0" y="0"/>
            <a:ext cx="3170238" cy="47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t" anchorCtr="0" compatLnSpc="1">
            <a:prstTxWarp prst="textNoShape">
              <a:avLst/>
            </a:prstTxWarp>
          </a:bodyPr>
          <a:lstStyle>
            <a:lvl1pPr algn="l" defTabSz="966788" eaLnBrk="1" hangingPunct="1">
              <a:defRPr sz="1300">
                <a:latin typeface="Arial" charset="0"/>
              </a:defRPr>
            </a:lvl1pPr>
          </a:lstStyle>
          <a:p>
            <a:pPr>
              <a:defRPr/>
            </a:pPr>
            <a:endParaRPr lang="en-US"/>
          </a:p>
        </p:txBody>
      </p:sp>
      <p:sp>
        <p:nvSpPr>
          <p:cNvPr id="39939" name="Rectangle 3"/>
          <p:cNvSpPr>
            <a:spLocks noGrp="1" noChangeArrowheads="1"/>
          </p:cNvSpPr>
          <p:nvPr>
            <p:ph type="dt" idx="1"/>
          </p:nvPr>
        </p:nvSpPr>
        <p:spPr bwMode="auto">
          <a:xfrm>
            <a:off x="4143375" y="0"/>
            <a:ext cx="3170238" cy="47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t" anchorCtr="0" compatLnSpc="1">
            <a:prstTxWarp prst="textNoShape">
              <a:avLst/>
            </a:prstTxWarp>
          </a:bodyPr>
          <a:lstStyle>
            <a:lvl1pPr algn="r" defTabSz="966788" eaLnBrk="1" hangingPunct="1">
              <a:defRPr sz="1300">
                <a:latin typeface="Arial" charset="0"/>
              </a:defRPr>
            </a:lvl1pPr>
          </a:lstStyle>
          <a:p>
            <a:pPr>
              <a:defRPr/>
            </a:pPr>
            <a:endParaRPr lang="en-US"/>
          </a:p>
        </p:txBody>
      </p:sp>
      <p:sp>
        <p:nvSpPr>
          <p:cNvPr id="68612" name="Rectangle 4"/>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9941" name="Rectangle 5"/>
          <p:cNvSpPr>
            <a:spLocks noGrp="1" noChangeArrowheads="1"/>
          </p:cNvSpPr>
          <p:nvPr>
            <p:ph type="body" sz="quarter" idx="3"/>
          </p:nvPr>
        </p:nvSpPr>
        <p:spPr bwMode="auto">
          <a:xfrm>
            <a:off x="731838" y="4560888"/>
            <a:ext cx="5851525" cy="4319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39942" name="Rectangle 6"/>
          <p:cNvSpPr>
            <a:spLocks noGrp="1" noChangeArrowheads="1"/>
          </p:cNvSpPr>
          <p:nvPr>
            <p:ph type="ftr" sz="quarter" idx="4"/>
          </p:nvPr>
        </p:nvSpPr>
        <p:spPr bwMode="auto">
          <a:xfrm>
            <a:off x="0" y="9120188"/>
            <a:ext cx="3170238" cy="47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b" anchorCtr="0" compatLnSpc="1">
            <a:prstTxWarp prst="textNoShape">
              <a:avLst/>
            </a:prstTxWarp>
          </a:bodyPr>
          <a:lstStyle>
            <a:lvl1pPr algn="l" defTabSz="966788" eaLnBrk="1" hangingPunct="1">
              <a:defRPr sz="1300">
                <a:latin typeface="Arial" charset="0"/>
              </a:defRPr>
            </a:lvl1pPr>
          </a:lstStyle>
          <a:p>
            <a:pPr>
              <a:defRPr/>
            </a:pPr>
            <a:endParaRPr lang="en-US"/>
          </a:p>
        </p:txBody>
      </p:sp>
      <p:sp>
        <p:nvSpPr>
          <p:cNvPr id="39943" name="Rectangle 7"/>
          <p:cNvSpPr>
            <a:spLocks noGrp="1" noChangeArrowheads="1"/>
          </p:cNvSpPr>
          <p:nvPr>
            <p:ph type="sldNum" sz="quarter" idx="5"/>
          </p:nvPr>
        </p:nvSpPr>
        <p:spPr bwMode="auto">
          <a:xfrm>
            <a:off x="4143375" y="9120188"/>
            <a:ext cx="3170238" cy="47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b" anchorCtr="0" compatLnSpc="1">
            <a:prstTxWarp prst="textNoShape">
              <a:avLst/>
            </a:prstTxWarp>
          </a:bodyPr>
          <a:lstStyle>
            <a:lvl1pPr algn="r" defTabSz="966788" eaLnBrk="1" hangingPunct="1">
              <a:defRPr sz="1300">
                <a:latin typeface="Arial" panose="020B0604020202020204" pitchFamily="34" charset="0"/>
              </a:defRPr>
            </a:lvl1pPr>
          </a:lstStyle>
          <a:p>
            <a:fld id="{C199F533-78C2-4507-B4F5-8E0FC3000C67}" type="slidenum">
              <a:rPr lang="en-US"/>
              <a:pPr/>
              <a:t>‹#›</a:t>
            </a:fld>
            <a:endParaRPr lang="en-US"/>
          </a:p>
        </p:txBody>
      </p:sp>
    </p:spTree>
    <p:extLst>
      <p:ext uri="{BB962C8B-B14F-4D97-AF65-F5344CB8AC3E}">
        <p14:creationId xmlns:p14="http://schemas.microsoft.com/office/powerpoint/2010/main" val="93409954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3200">
                <a:solidFill>
                  <a:schemeClr val="tx1"/>
                </a:solidFill>
                <a:latin typeface="EmbossedBlackWide" pitchFamily="18" charset="0"/>
              </a:defRPr>
            </a:lvl1pPr>
            <a:lvl2pPr marL="742950" indent="-285750" defTabSz="966788">
              <a:defRPr sz="3200">
                <a:solidFill>
                  <a:schemeClr val="tx1"/>
                </a:solidFill>
                <a:latin typeface="EmbossedBlackWide" pitchFamily="18" charset="0"/>
              </a:defRPr>
            </a:lvl2pPr>
            <a:lvl3pPr marL="1143000" indent="-228600" defTabSz="966788">
              <a:defRPr sz="3200">
                <a:solidFill>
                  <a:schemeClr val="tx1"/>
                </a:solidFill>
                <a:latin typeface="EmbossedBlackWide" pitchFamily="18" charset="0"/>
              </a:defRPr>
            </a:lvl3pPr>
            <a:lvl4pPr marL="1600200" indent="-228600" defTabSz="966788">
              <a:defRPr sz="3200">
                <a:solidFill>
                  <a:schemeClr val="tx1"/>
                </a:solidFill>
                <a:latin typeface="EmbossedBlackWide" pitchFamily="18" charset="0"/>
              </a:defRPr>
            </a:lvl4pPr>
            <a:lvl5pPr marL="2057400" indent="-228600" defTabSz="966788">
              <a:defRPr sz="3200">
                <a:solidFill>
                  <a:schemeClr val="tx1"/>
                </a:solidFill>
                <a:latin typeface="EmbossedBlackWide" pitchFamily="18" charset="0"/>
              </a:defRPr>
            </a:lvl5pPr>
            <a:lvl6pPr marL="2514600" indent="-228600" algn="ctr" defTabSz="966788" eaLnBrk="0" fontAlgn="base" hangingPunct="0">
              <a:spcBef>
                <a:spcPct val="0"/>
              </a:spcBef>
              <a:spcAft>
                <a:spcPct val="0"/>
              </a:spcAft>
              <a:defRPr sz="3200">
                <a:solidFill>
                  <a:schemeClr val="tx1"/>
                </a:solidFill>
                <a:latin typeface="EmbossedBlackWide" pitchFamily="18" charset="0"/>
              </a:defRPr>
            </a:lvl6pPr>
            <a:lvl7pPr marL="2971800" indent="-228600" algn="ctr" defTabSz="966788" eaLnBrk="0" fontAlgn="base" hangingPunct="0">
              <a:spcBef>
                <a:spcPct val="0"/>
              </a:spcBef>
              <a:spcAft>
                <a:spcPct val="0"/>
              </a:spcAft>
              <a:defRPr sz="3200">
                <a:solidFill>
                  <a:schemeClr val="tx1"/>
                </a:solidFill>
                <a:latin typeface="EmbossedBlackWide" pitchFamily="18" charset="0"/>
              </a:defRPr>
            </a:lvl7pPr>
            <a:lvl8pPr marL="3429000" indent="-228600" algn="ctr" defTabSz="966788" eaLnBrk="0" fontAlgn="base" hangingPunct="0">
              <a:spcBef>
                <a:spcPct val="0"/>
              </a:spcBef>
              <a:spcAft>
                <a:spcPct val="0"/>
              </a:spcAft>
              <a:defRPr sz="3200">
                <a:solidFill>
                  <a:schemeClr val="tx1"/>
                </a:solidFill>
                <a:latin typeface="EmbossedBlackWide" pitchFamily="18" charset="0"/>
              </a:defRPr>
            </a:lvl8pPr>
            <a:lvl9pPr marL="3886200" indent="-228600" algn="ctr" defTabSz="966788" eaLnBrk="0" fontAlgn="base" hangingPunct="0">
              <a:spcBef>
                <a:spcPct val="0"/>
              </a:spcBef>
              <a:spcAft>
                <a:spcPct val="0"/>
              </a:spcAft>
              <a:defRPr sz="3200">
                <a:solidFill>
                  <a:schemeClr val="tx1"/>
                </a:solidFill>
                <a:latin typeface="EmbossedBlackWide" pitchFamily="18" charset="0"/>
              </a:defRPr>
            </a:lvl9pPr>
          </a:lstStyle>
          <a:p>
            <a:fld id="{73323A73-2F03-446A-9635-8D169C30873D}" type="slidenum">
              <a:rPr lang="en-US" sz="1300">
                <a:latin typeface="Arial" panose="020B0604020202020204" pitchFamily="34" charset="0"/>
              </a:rPr>
              <a:pPr/>
              <a:t>1</a:t>
            </a:fld>
            <a:endParaRPr lang="en-US" sz="1300">
              <a:latin typeface="Arial" panose="020B0604020202020204" pitchFamily="34" charset="0"/>
            </a:endParaRPr>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latin typeface="Arial" panose="020B0604020202020204" pitchFamily="34" charset="0"/>
            </a:endParaRPr>
          </a:p>
        </p:txBody>
      </p:sp>
    </p:spTree>
    <p:extLst>
      <p:ext uri="{BB962C8B-B14F-4D97-AF65-F5344CB8AC3E}">
        <p14:creationId xmlns:p14="http://schemas.microsoft.com/office/powerpoint/2010/main" val="10128769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EmbossedBlackWide" pitchFamily="18" charset="0"/>
              </a:defRPr>
            </a:lvl1pPr>
            <a:lvl2pPr marL="742950" indent="-285750" defTabSz="966788">
              <a:defRPr sz="2400">
                <a:solidFill>
                  <a:schemeClr val="tx1"/>
                </a:solidFill>
                <a:latin typeface="EmbossedBlackWide" pitchFamily="18" charset="0"/>
              </a:defRPr>
            </a:lvl2pPr>
            <a:lvl3pPr marL="1143000" indent="-228600" defTabSz="966788">
              <a:defRPr sz="2400">
                <a:solidFill>
                  <a:schemeClr val="tx1"/>
                </a:solidFill>
                <a:latin typeface="EmbossedBlackWide" pitchFamily="18" charset="0"/>
              </a:defRPr>
            </a:lvl3pPr>
            <a:lvl4pPr marL="1600200" indent="-228600" defTabSz="966788">
              <a:defRPr sz="2400">
                <a:solidFill>
                  <a:schemeClr val="tx1"/>
                </a:solidFill>
                <a:latin typeface="EmbossedBlackWide" pitchFamily="18" charset="0"/>
              </a:defRPr>
            </a:lvl4pPr>
            <a:lvl5pPr marL="2057400" indent="-228600" defTabSz="966788">
              <a:defRPr sz="2400">
                <a:solidFill>
                  <a:schemeClr val="tx1"/>
                </a:solidFill>
                <a:latin typeface="EmbossedBlackWide" pitchFamily="18" charset="0"/>
              </a:defRPr>
            </a:lvl5pPr>
            <a:lvl6pPr marL="2514600" indent="-228600" algn="ctr" defTabSz="966788" eaLnBrk="0" fontAlgn="base" hangingPunct="0">
              <a:spcBef>
                <a:spcPct val="0"/>
              </a:spcBef>
              <a:spcAft>
                <a:spcPct val="0"/>
              </a:spcAft>
              <a:defRPr sz="2400">
                <a:solidFill>
                  <a:schemeClr val="tx1"/>
                </a:solidFill>
                <a:latin typeface="EmbossedBlackWide" pitchFamily="18" charset="0"/>
              </a:defRPr>
            </a:lvl6pPr>
            <a:lvl7pPr marL="2971800" indent="-228600" algn="ctr" defTabSz="966788" eaLnBrk="0" fontAlgn="base" hangingPunct="0">
              <a:spcBef>
                <a:spcPct val="0"/>
              </a:spcBef>
              <a:spcAft>
                <a:spcPct val="0"/>
              </a:spcAft>
              <a:defRPr sz="2400">
                <a:solidFill>
                  <a:schemeClr val="tx1"/>
                </a:solidFill>
                <a:latin typeface="EmbossedBlackWide" pitchFamily="18" charset="0"/>
              </a:defRPr>
            </a:lvl7pPr>
            <a:lvl8pPr marL="3429000" indent="-228600" algn="ctr" defTabSz="966788" eaLnBrk="0" fontAlgn="base" hangingPunct="0">
              <a:spcBef>
                <a:spcPct val="0"/>
              </a:spcBef>
              <a:spcAft>
                <a:spcPct val="0"/>
              </a:spcAft>
              <a:defRPr sz="2400">
                <a:solidFill>
                  <a:schemeClr val="tx1"/>
                </a:solidFill>
                <a:latin typeface="EmbossedBlackWide" pitchFamily="18" charset="0"/>
              </a:defRPr>
            </a:lvl8pPr>
            <a:lvl9pPr marL="3886200" indent="-228600" algn="ctr" defTabSz="966788" eaLnBrk="0" fontAlgn="base" hangingPunct="0">
              <a:spcBef>
                <a:spcPct val="0"/>
              </a:spcBef>
              <a:spcAft>
                <a:spcPct val="0"/>
              </a:spcAft>
              <a:defRPr sz="2400">
                <a:solidFill>
                  <a:schemeClr val="tx1"/>
                </a:solidFill>
                <a:latin typeface="EmbossedBlackWide" pitchFamily="18" charset="0"/>
              </a:defRPr>
            </a:lvl9pPr>
          </a:lstStyle>
          <a:p>
            <a:fld id="{2B996A8B-5EAF-464B-893E-A164478CDBC9}" type="slidenum">
              <a:rPr lang="en-US" sz="1300">
                <a:latin typeface="Arial" panose="020B0604020202020204" pitchFamily="34" charset="0"/>
              </a:rPr>
              <a:pPr/>
              <a:t>10</a:t>
            </a:fld>
            <a:endParaRPr lang="en-US" sz="1300">
              <a:latin typeface="Arial" panose="020B0604020202020204" pitchFamily="34" charset="0"/>
            </a:endParaRPr>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latin typeface="Arial" panose="020B0604020202020204" pitchFamily="34" charset="0"/>
              </a:rPr>
              <a:t>Star formation happens in the spiral arms.</a:t>
            </a:r>
          </a:p>
          <a:p>
            <a:pPr eaLnBrk="1" hangingPunct="1"/>
            <a:r>
              <a:rPr lang="en-US" dirty="0" smtClean="0">
                <a:latin typeface="Arial" panose="020B0604020202020204" pitchFamily="34" charset="0"/>
              </a:rPr>
              <a:t>Gas and dust piles up just in the wave.</a:t>
            </a:r>
          </a:p>
          <a:p>
            <a:pPr eaLnBrk="1" hangingPunct="1"/>
            <a:r>
              <a:rPr lang="en-US" dirty="0" smtClean="0">
                <a:latin typeface="Arial" panose="020B0604020202020204" pitchFamily="34" charset="0"/>
              </a:rPr>
              <a:t>The density wave compresses the ISM triggering star formation.</a:t>
            </a:r>
          </a:p>
          <a:p>
            <a:pPr eaLnBrk="1" hangingPunct="1"/>
            <a:r>
              <a:rPr lang="en-US" dirty="0" smtClean="0">
                <a:latin typeface="Arial" panose="020B0604020202020204" pitchFamily="34" charset="0"/>
              </a:rPr>
              <a:t>Hot young stars dominate the area just behind the density wave making the arms blue and bright.</a:t>
            </a:r>
          </a:p>
          <a:p>
            <a:pPr eaLnBrk="1" hangingPunct="1"/>
            <a:r>
              <a:rPr lang="en-US" dirty="0" smtClean="0">
                <a:latin typeface="Arial" panose="020B0604020202020204" pitchFamily="34" charset="0"/>
              </a:rPr>
              <a:t>The spiral arms appear much bluer than the bulge, which contains an older population of stars.</a:t>
            </a:r>
          </a:p>
          <a:p>
            <a:pPr eaLnBrk="1" hangingPunct="1"/>
            <a:r>
              <a:rPr lang="en-US" dirty="0" smtClean="0">
                <a:latin typeface="Arial" panose="020B0604020202020204" pitchFamily="34" charset="0"/>
              </a:rPr>
              <a:t>The big O and B stars cause ionized nebula to glow in the region of the arms.</a:t>
            </a:r>
          </a:p>
          <a:p>
            <a:pPr eaLnBrk="1" hangingPunct="1"/>
            <a:r>
              <a:rPr lang="en-US" dirty="0" smtClean="0">
                <a:latin typeface="Arial" panose="020B0604020202020204" pitchFamily="34" charset="0"/>
              </a:rPr>
              <a:t>The big stars die quickly, long before another wave comes by.  </a:t>
            </a:r>
          </a:p>
          <a:p>
            <a:pPr eaLnBrk="1" hangingPunct="1"/>
            <a:r>
              <a:rPr lang="en-US" dirty="0" smtClean="0">
                <a:latin typeface="Arial" panose="020B0604020202020204" pitchFamily="34" charset="0"/>
              </a:rPr>
              <a:t>Lower mass stars (the Sun) pass through several density waves in their lifetimes.</a:t>
            </a:r>
          </a:p>
        </p:txBody>
      </p:sp>
    </p:spTree>
    <p:extLst>
      <p:ext uri="{BB962C8B-B14F-4D97-AF65-F5344CB8AC3E}">
        <p14:creationId xmlns:p14="http://schemas.microsoft.com/office/powerpoint/2010/main" val="22965379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EmbossedBlackWide" pitchFamily="18" charset="0"/>
              </a:defRPr>
            </a:lvl1pPr>
            <a:lvl2pPr marL="742950" indent="-285750" defTabSz="966788">
              <a:defRPr sz="2400">
                <a:solidFill>
                  <a:schemeClr val="tx1"/>
                </a:solidFill>
                <a:latin typeface="EmbossedBlackWide" pitchFamily="18" charset="0"/>
              </a:defRPr>
            </a:lvl2pPr>
            <a:lvl3pPr marL="1143000" indent="-228600" defTabSz="966788">
              <a:defRPr sz="2400">
                <a:solidFill>
                  <a:schemeClr val="tx1"/>
                </a:solidFill>
                <a:latin typeface="EmbossedBlackWide" pitchFamily="18" charset="0"/>
              </a:defRPr>
            </a:lvl3pPr>
            <a:lvl4pPr marL="1600200" indent="-228600" defTabSz="966788">
              <a:defRPr sz="2400">
                <a:solidFill>
                  <a:schemeClr val="tx1"/>
                </a:solidFill>
                <a:latin typeface="EmbossedBlackWide" pitchFamily="18" charset="0"/>
              </a:defRPr>
            </a:lvl4pPr>
            <a:lvl5pPr marL="2057400" indent="-228600" defTabSz="966788">
              <a:defRPr sz="2400">
                <a:solidFill>
                  <a:schemeClr val="tx1"/>
                </a:solidFill>
                <a:latin typeface="EmbossedBlackWide" pitchFamily="18" charset="0"/>
              </a:defRPr>
            </a:lvl5pPr>
            <a:lvl6pPr marL="2514600" indent="-228600" algn="ctr" defTabSz="966788" eaLnBrk="0" fontAlgn="base" hangingPunct="0">
              <a:spcBef>
                <a:spcPct val="0"/>
              </a:spcBef>
              <a:spcAft>
                <a:spcPct val="0"/>
              </a:spcAft>
              <a:defRPr sz="2400">
                <a:solidFill>
                  <a:schemeClr val="tx1"/>
                </a:solidFill>
                <a:latin typeface="EmbossedBlackWide" pitchFamily="18" charset="0"/>
              </a:defRPr>
            </a:lvl6pPr>
            <a:lvl7pPr marL="2971800" indent="-228600" algn="ctr" defTabSz="966788" eaLnBrk="0" fontAlgn="base" hangingPunct="0">
              <a:spcBef>
                <a:spcPct val="0"/>
              </a:spcBef>
              <a:spcAft>
                <a:spcPct val="0"/>
              </a:spcAft>
              <a:defRPr sz="2400">
                <a:solidFill>
                  <a:schemeClr val="tx1"/>
                </a:solidFill>
                <a:latin typeface="EmbossedBlackWide" pitchFamily="18" charset="0"/>
              </a:defRPr>
            </a:lvl7pPr>
            <a:lvl8pPr marL="3429000" indent="-228600" algn="ctr" defTabSz="966788" eaLnBrk="0" fontAlgn="base" hangingPunct="0">
              <a:spcBef>
                <a:spcPct val="0"/>
              </a:spcBef>
              <a:spcAft>
                <a:spcPct val="0"/>
              </a:spcAft>
              <a:defRPr sz="2400">
                <a:solidFill>
                  <a:schemeClr val="tx1"/>
                </a:solidFill>
                <a:latin typeface="EmbossedBlackWide" pitchFamily="18" charset="0"/>
              </a:defRPr>
            </a:lvl8pPr>
            <a:lvl9pPr marL="3886200" indent="-228600" algn="ctr" defTabSz="966788" eaLnBrk="0" fontAlgn="base" hangingPunct="0">
              <a:spcBef>
                <a:spcPct val="0"/>
              </a:spcBef>
              <a:spcAft>
                <a:spcPct val="0"/>
              </a:spcAft>
              <a:defRPr sz="2400">
                <a:solidFill>
                  <a:schemeClr val="tx1"/>
                </a:solidFill>
                <a:latin typeface="EmbossedBlackWide" pitchFamily="18" charset="0"/>
              </a:defRPr>
            </a:lvl9pPr>
          </a:lstStyle>
          <a:p>
            <a:fld id="{3AA38A61-2A96-494E-B2BB-18CCF251E36E}" type="slidenum">
              <a:rPr lang="en-US" sz="1300">
                <a:latin typeface="Arial" panose="020B0604020202020204" pitchFamily="34" charset="0"/>
              </a:rPr>
              <a:pPr/>
              <a:t>11</a:t>
            </a:fld>
            <a:endParaRPr lang="en-US" sz="1300">
              <a:latin typeface="Arial" panose="020B0604020202020204" pitchFamily="34" charset="0"/>
            </a:endParaRPr>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latin typeface="Arial" panose="020B0604020202020204" pitchFamily="34" charset="0"/>
              </a:rPr>
              <a:t>Blue stars are MUCH more luminous than red stars.</a:t>
            </a:r>
          </a:p>
          <a:p>
            <a:pPr eaLnBrk="1" hangingPunct="1"/>
            <a:r>
              <a:rPr lang="en-US" smtClean="0">
                <a:latin typeface="Arial" panose="020B0604020202020204" pitchFamily="34" charset="0"/>
              </a:rPr>
              <a:t>They are also short lived.</a:t>
            </a:r>
          </a:p>
          <a:p>
            <a:pPr eaLnBrk="1" hangingPunct="1"/>
            <a:endParaRPr lang="en-US" smtClean="0">
              <a:latin typeface="Arial" panose="020B0604020202020204" pitchFamily="34" charset="0"/>
            </a:endParaRPr>
          </a:p>
          <a:p>
            <a:pPr eaLnBrk="1" hangingPunct="1"/>
            <a:r>
              <a:rPr lang="en-US" smtClean="0">
                <a:latin typeface="Arial" panose="020B0604020202020204" pitchFamily="34" charset="0"/>
              </a:rPr>
              <a:t>A young population will have a few blue stars that dominate the output.</a:t>
            </a:r>
          </a:p>
          <a:p>
            <a:pPr eaLnBrk="1" hangingPunct="1"/>
            <a:r>
              <a:rPr lang="en-US" smtClean="0">
                <a:latin typeface="Arial" panose="020B0604020202020204" pitchFamily="34" charset="0"/>
              </a:rPr>
              <a:t>These stars die first, leaving behind the cooler red stars.</a:t>
            </a:r>
          </a:p>
          <a:p>
            <a:pPr eaLnBrk="1" hangingPunct="1"/>
            <a:endParaRPr lang="en-US" smtClean="0">
              <a:latin typeface="Arial" panose="020B0604020202020204" pitchFamily="34" charset="0"/>
            </a:endParaRPr>
          </a:p>
          <a:p>
            <a:pPr eaLnBrk="1" hangingPunct="1"/>
            <a:r>
              <a:rPr lang="en-US" smtClean="0">
                <a:latin typeface="Arial" panose="020B0604020202020204" pitchFamily="34" charset="0"/>
              </a:rPr>
              <a:t>So young populations tend to appear blue while old populations appear red.</a:t>
            </a:r>
          </a:p>
        </p:txBody>
      </p:sp>
    </p:spTree>
    <p:extLst>
      <p:ext uri="{BB962C8B-B14F-4D97-AF65-F5344CB8AC3E}">
        <p14:creationId xmlns:p14="http://schemas.microsoft.com/office/powerpoint/2010/main" val="2648598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EmbossedBlackWide" pitchFamily="18" charset="0"/>
              </a:defRPr>
            </a:lvl1pPr>
            <a:lvl2pPr marL="742950" indent="-285750" defTabSz="966788">
              <a:defRPr sz="2400">
                <a:solidFill>
                  <a:schemeClr val="tx1"/>
                </a:solidFill>
                <a:latin typeface="EmbossedBlackWide" pitchFamily="18" charset="0"/>
              </a:defRPr>
            </a:lvl2pPr>
            <a:lvl3pPr marL="1143000" indent="-228600" defTabSz="966788">
              <a:defRPr sz="2400">
                <a:solidFill>
                  <a:schemeClr val="tx1"/>
                </a:solidFill>
                <a:latin typeface="EmbossedBlackWide" pitchFamily="18" charset="0"/>
              </a:defRPr>
            </a:lvl3pPr>
            <a:lvl4pPr marL="1600200" indent="-228600" defTabSz="966788">
              <a:defRPr sz="2400">
                <a:solidFill>
                  <a:schemeClr val="tx1"/>
                </a:solidFill>
                <a:latin typeface="EmbossedBlackWide" pitchFamily="18" charset="0"/>
              </a:defRPr>
            </a:lvl4pPr>
            <a:lvl5pPr marL="2057400" indent="-228600" defTabSz="966788">
              <a:defRPr sz="2400">
                <a:solidFill>
                  <a:schemeClr val="tx1"/>
                </a:solidFill>
                <a:latin typeface="EmbossedBlackWide" pitchFamily="18" charset="0"/>
              </a:defRPr>
            </a:lvl5pPr>
            <a:lvl6pPr marL="2514600" indent="-228600" algn="ctr" defTabSz="966788" eaLnBrk="0" fontAlgn="base" hangingPunct="0">
              <a:spcBef>
                <a:spcPct val="0"/>
              </a:spcBef>
              <a:spcAft>
                <a:spcPct val="0"/>
              </a:spcAft>
              <a:defRPr sz="2400">
                <a:solidFill>
                  <a:schemeClr val="tx1"/>
                </a:solidFill>
                <a:latin typeface="EmbossedBlackWide" pitchFamily="18" charset="0"/>
              </a:defRPr>
            </a:lvl6pPr>
            <a:lvl7pPr marL="2971800" indent="-228600" algn="ctr" defTabSz="966788" eaLnBrk="0" fontAlgn="base" hangingPunct="0">
              <a:spcBef>
                <a:spcPct val="0"/>
              </a:spcBef>
              <a:spcAft>
                <a:spcPct val="0"/>
              </a:spcAft>
              <a:defRPr sz="2400">
                <a:solidFill>
                  <a:schemeClr val="tx1"/>
                </a:solidFill>
                <a:latin typeface="EmbossedBlackWide" pitchFamily="18" charset="0"/>
              </a:defRPr>
            </a:lvl7pPr>
            <a:lvl8pPr marL="3429000" indent="-228600" algn="ctr" defTabSz="966788" eaLnBrk="0" fontAlgn="base" hangingPunct="0">
              <a:spcBef>
                <a:spcPct val="0"/>
              </a:spcBef>
              <a:spcAft>
                <a:spcPct val="0"/>
              </a:spcAft>
              <a:defRPr sz="2400">
                <a:solidFill>
                  <a:schemeClr val="tx1"/>
                </a:solidFill>
                <a:latin typeface="EmbossedBlackWide" pitchFamily="18" charset="0"/>
              </a:defRPr>
            </a:lvl8pPr>
            <a:lvl9pPr marL="3886200" indent="-228600" algn="ctr" defTabSz="966788" eaLnBrk="0" fontAlgn="base" hangingPunct="0">
              <a:spcBef>
                <a:spcPct val="0"/>
              </a:spcBef>
              <a:spcAft>
                <a:spcPct val="0"/>
              </a:spcAft>
              <a:defRPr sz="2400">
                <a:solidFill>
                  <a:schemeClr val="tx1"/>
                </a:solidFill>
                <a:latin typeface="EmbossedBlackWide" pitchFamily="18" charset="0"/>
              </a:defRPr>
            </a:lvl9pPr>
          </a:lstStyle>
          <a:p>
            <a:fld id="{1A623585-1137-4DEC-97A8-FFA00F6AAA55}" type="slidenum">
              <a:rPr lang="en-US" sz="1300">
                <a:latin typeface="Arial" panose="020B0604020202020204" pitchFamily="34" charset="0"/>
              </a:rPr>
              <a:pPr/>
              <a:t>12</a:t>
            </a:fld>
            <a:endParaRPr lang="en-US" sz="1300">
              <a:latin typeface="Arial" panose="020B0604020202020204" pitchFamily="34" charset="0"/>
            </a:endParaRPr>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latin typeface="Arial" panose="020B0604020202020204" pitchFamily="34" charset="0"/>
              </a:rPr>
              <a:t>Cold molecular clouds collapse and form stars</a:t>
            </a:r>
          </a:p>
          <a:p>
            <a:pPr eaLnBrk="1" hangingPunct="1"/>
            <a:r>
              <a:rPr lang="en-US" smtClean="0">
                <a:latin typeface="Arial" panose="020B0604020202020204" pitchFamily="34" charset="0"/>
              </a:rPr>
              <a:t>Stars fuse and make heavy elements.</a:t>
            </a:r>
          </a:p>
          <a:p>
            <a:pPr eaLnBrk="1" hangingPunct="1"/>
            <a:r>
              <a:rPr lang="en-US" smtClean="0">
                <a:latin typeface="Arial" panose="020B0604020202020204" pitchFamily="34" charset="0"/>
              </a:rPr>
              <a:t>Big stars explode and enrich the interstellar medium</a:t>
            </a:r>
          </a:p>
          <a:p>
            <a:pPr eaLnBrk="1" hangingPunct="1"/>
            <a:r>
              <a:rPr lang="en-US" smtClean="0">
                <a:latin typeface="Arial" panose="020B0604020202020204" pitchFamily="34" charset="0"/>
              </a:rPr>
              <a:t>Smaller stars puff their stuff out in planetary nebula and enrich the interstellar medium</a:t>
            </a:r>
          </a:p>
          <a:p>
            <a:pPr eaLnBrk="1" hangingPunct="1"/>
            <a:endParaRPr lang="en-US" smtClean="0">
              <a:latin typeface="Arial" panose="020B0604020202020204" pitchFamily="34" charset="0"/>
            </a:endParaRPr>
          </a:p>
          <a:p>
            <a:pPr eaLnBrk="1" hangingPunct="1"/>
            <a:r>
              <a:rPr lang="en-US" smtClean="0">
                <a:latin typeface="Arial" panose="020B0604020202020204" pitchFamily="34" charset="0"/>
              </a:rPr>
              <a:t>Each new generation of stars contain more ‘metals’ than previous generations.</a:t>
            </a:r>
          </a:p>
          <a:p>
            <a:pPr eaLnBrk="1" hangingPunct="1"/>
            <a:endParaRPr lang="en-US" smtClean="0">
              <a:latin typeface="Arial" panose="020B0604020202020204" pitchFamily="34" charset="0"/>
            </a:endParaRPr>
          </a:p>
          <a:p>
            <a:pPr eaLnBrk="1" hangingPunct="1"/>
            <a:r>
              <a:rPr lang="en-US" smtClean="0">
                <a:latin typeface="Arial" panose="020B0604020202020204" pitchFamily="34" charset="0"/>
              </a:rPr>
              <a:t>So, as a galaxy ages, more and more of its material gets processed and the fraction of heavy elements increases.</a:t>
            </a:r>
          </a:p>
        </p:txBody>
      </p:sp>
    </p:spTree>
    <p:extLst>
      <p:ext uri="{BB962C8B-B14F-4D97-AF65-F5344CB8AC3E}">
        <p14:creationId xmlns:p14="http://schemas.microsoft.com/office/powerpoint/2010/main" val="41535336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EmbossedBlackWide" pitchFamily="18" charset="0"/>
              </a:defRPr>
            </a:lvl1pPr>
            <a:lvl2pPr marL="742950" indent="-285750" defTabSz="966788">
              <a:defRPr sz="2400">
                <a:solidFill>
                  <a:schemeClr val="tx1"/>
                </a:solidFill>
                <a:latin typeface="EmbossedBlackWide" pitchFamily="18" charset="0"/>
              </a:defRPr>
            </a:lvl2pPr>
            <a:lvl3pPr marL="1143000" indent="-228600" defTabSz="966788">
              <a:defRPr sz="2400">
                <a:solidFill>
                  <a:schemeClr val="tx1"/>
                </a:solidFill>
                <a:latin typeface="EmbossedBlackWide" pitchFamily="18" charset="0"/>
              </a:defRPr>
            </a:lvl3pPr>
            <a:lvl4pPr marL="1600200" indent="-228600" defTabSz="966788">
              <a:defRPr sz="2400">
                <a:solidFill>
                  <a:schemeClr val="tx1"/>
                </a:solidFill>
                <a:latin typeface="EmbossedBlackWide" pitchFamily="18" charset="0"/>
              </a:defRPr>
            </a:lvl4pPr>
            <a:lvl5pPr marL="2057400" indent="-228600" defTabSz="966788">
              <a:defRPr sz="2400">
                <a:solidFill>
                  <a:schemeClr val="tx1"/>
                </a:solidFill>
                <a:latin typeface="EmbossedBlackWide" pitchFamily="18" charset="0"/>
              </a:defRPr>
            </a:lvl5pPr>
            <a:lvl6pPr marL="2514600" indent="-228600" algn="ctr" defTabSz="966788" eaLnBrk="0" fontAlgn="base" hangingPunct="0">
              <a:spcBef>
                <a:spcPct val="0"/>
              </a:spcBef>
              <a:spcAft>
                <a:spcPct val="0"/>
              </a:spcAft>
              <a:defRPr sz="2400">
                <a:solidFill>
                  <a:schemeClr val="tx1"/>
                </a:solidFill>
                <a:latin typeface="EmbossedBlackWide" pitchFamily="18" charset="0"/>
              </a:defRPr>
            </a:lvl6pPr>
            <a:lvl7pPr marL="2971800" indent="-228600" algn="ctr" defTabSz="966788" eaLnBrk="0" fontAlgn="base" hangingPunct="0">
              <a:spcBef>
                <a:spcPct val="0"/>
              </a:spcBef>
              <a:spcAft>
                <a:spcPct val="0"/>
              </a:spcAft>
              <a:defRPr sz="2400">
                <a:solidFill>
                  <a:schemeClr val="tx1"/>
                </a:solidFill>
                <a:latin typeface="EmbossedBlackWide" pitchFamily="18" charset="0"/>
              </a:defRPr>
            </a:lvl7pPr>
            <a:lvl8pPr marL="3429000" indent="-228600" algn="ctr" defTabSz="966788" eaLnBrk="0" fontAlgn="base" hangingPunct="0">
              <a:spcBef>
                <a:spcPct val="0"/>
              </a:spcBef>
              <a:spcAft>
                <a:spcPct val="0"/>
              </a:spcAft>
              <a:defRPr sz="2400">
                <a:solidFill>
                  <a:schemeClr val="tx1"/>
                </a:solidFill>
                <a:latin typeface="EmbossedBlackWide" pitchFamily="18" charset="0"/>
              </a:defRPr>
            </a:lvl8pPr>
            <a:lvl9pPr marL="3886200" indent="-228600" algn="ctr" defTabSz="966788" eaLnBrk="0" fontAlgn="base" hangingPunct="0">
              <a:spcBef>
                <a:spcPct val="0"/>
              </a:spcBef>
              <a:spcAft>
                <a:spcPct val="0"/>
              </a:spcAft>
              <a:defRPr sz="2400">
                <a:solidFill>
                  <a:schemeClr val="tx1"/>
                </a:solidFill>
                <a:latin typeface="EmbossedBlackWide" pitchFamily="18" charset="0"/>
              </a:defRPr>
            </a:lvl9pPr>
          </a:lstStyle>
          <a:p>
            <a:fld id="{A0BA70F1-BF8B-4B1E-82F2-B0CBC870355F}" type="slidenum">
              <a:rPr lang="en-US" sz="1300">
                <a:latin typeface="Arial" panose="020B0604020202020204" pitchFamily="34" charset="0"/>
              </a:rPr>
              <a:pPr/>
              <a:t>13</a:t>
            </a:fld>
            <a:endParaRPr lang="en-US" sz="1300">
              <a:latin typeface="Arial" panose="020B0604020202020204" pitchFamily="34" charset="0"/>
            </a:endParaRPr>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latin typeface="Arial" panose="020B0604020202020204" pitchFamily="34" charset="0"/>
              </a:rPr>
              <a:t>When a super nova goes off… the velocities of the particles is WAAAAY above the escape velocity of the galaxy.</a:t>
            </a:r>
          </a:p>
          <a:p>
            <a:pPr eaLnBrk="1" hangingPunct="1"/>
            <a:endParaRPr lang="en-US" smtClean="0">
              <a:latin typeface="Arial" panose="020B0604020202020204" pitchFamily="34" charset="0"/>
            </a:endParaRPr>
          </a:p>
          <a:p>
            <a:pPr eaLnBrk="1" hangingPunct="1"/>
            <a:endParaRPr lang="en-US" smtClean="0">
              <a:latin typeface="Arial" panose="020B0604020202020204" pitchFamily="34" charset="0"/>
            </a:endParaRPr>
          </a:p>
          <a:p>
            <a:pPr eaLnBrk="1" hangingPunct="1"/>
            <a:r>
              <a:rPr lang="en-US" smtClean="0">
                <a:latin typeface="Arial" panose="020B0604020202020204" pitchFamily="34" charset="0"/>
              </a:rPr>
              <a:t>Stars tend to form in clusters containing some high mass stars and some low mass stars.</a:t>
            </a:r>
          </a:p>
          <a:p>
            <a:pPr eaLnBrk="1" hangingPunct="1"/>
            <a:r>
              <a:rPr lang="en-US" smtClean="0">
                <a:latin typeface="Arial" panose="020B0604020202020204" pitchFamily="34" charset="0"/>
              </a:rPr>
              <a:t>When the massive stars explode, the push some of the ISM away.</a:t>
            </a:r>
          </a:p>
          <a:p>
            <a:pPr eaLnBrk="1" hangingPunct="1"/>
            <a:r>
              <a:rPr lang="en-US" smtClean="0">
                <a:latin typeface="Arial" panose="020B0604020202020204" pitchFamily="34" charset="0"/>
              </a:rPr>
              <a:t>When a lot of them explode, they blow big bubbles</a:t>
            </a:r>
          </a:p>
          <a:p>
            <a:pPr eaLnBrk="1" hangingPunct="1"/>
            <a:r>
              <a:rPr lang="en-US" smtClean="0">
                <a:latin typeface="Arial" panose="020B0604020202020204" pitchFamily="34" charset="0"/>
              </a:rPr>
              <a:t>The Sun resides in a bubble.</a:t>
            </a:r>
          </a:p>
          <a:p>
            <a:pPr eaLnBrk="1" hangingPunct="1"/>
            <a:endParaRPr lang="en-US" smtClean="0">
              <a:latin typeface="Arial" panose="020B0604020202020204" pitchFamily="34" charset="0"/>
            </a:endParaRPr>
          </a:p>
          <a:p>
            <a:pPr eaLnBrk="1" hangingPunct="1"/>
            <a:r>
              <a:rPr lang="en-US" smtClean="0">
                <a:latin typeface="Arial" panose="020B0604020202020204" pitchFamily="34" charset="0"/>
              </a:rPr>
              <a:t>Sometimes the bubbles break out of the plane and a chimney forms.  The gas then rains back down onto the disk.</a:t>
            </a:r>
          </a:p>
        </p:txBody>
      </p:sp>
    </p:spTree>
    <p:extLst>
      <p:ext uri="{BB962C8B-B14F-4D97-AF65-F5344CB8AC3E}">
        <p14:creationId xmlns:p14="http://schemas.microsoft.com/office/powerpoint/2010/main" val="23464979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EmbossedBlackWide" pitchFamily="18" charset="0"/>
              </a:defRPr>
            </a:lvl1pPr>
            <a:lvl2pPr marL="742950" indent="-285750" defTabSz="966788">
              <a:defRPr sz="2400">
                <a:solidFill>
                  <a:schemeClr val="tx1"/>
                </a:solidFill>
                <a:latin typeface="EmbossedBlackWide" pitchFamily="18" charset="0"/>
              </a:defRPr>
            </a:lvl2pPr>
            <a:lvl3pPr marL="1143000" indent="-228600" defTabSz="966788">
              <a:defRPr sz="2400">
                <a:solidFill>
                  <a:schemeClr val="tx1"/>
                </a:solidFill>
                <a:latin typeface="EmbossedBlackWide" pitchFamily="18" charset="0"/>
              </a:defRPr>
            </a:lvl3pPr>
            <a:lvl4pPr marL="1600200" indent="-228600" defTabSz="966788">
              <a:defRPr sz="2400">
                <a:solidFill>
                  <a:schemeClr val="tx1"/>
                </a:solidFill>
                <a:latin typeface="EmbossedBlackWide" pitchFamily="18" charset="0"/>
              </a:defRPr>
            </a:lvl4pPr>
            <a:lvl5pPr marL="2057400" indent="-228600" defTabSz="966788">
              <a:defRPr sz="2400">
                <a:solidFill>
                  <a:schemeClr val="tx1"/>
                </a:solidFill>
                <a:latin typeface="EmbossedBlackWide" pitchFamily="18" charset="0"/>
              </a:defRPr>
            </a:lvl5pPr>
            <a:lvl6pPr marL="2514600" indent="-228600" algn="ctr" defTabSz="966788" eaLnBrk="0" fontAlgn="base" hangingPunct="0">
              <a:spcBef>
                <a:spcPct val="0"/>
              </a:spcBef>
              <a:spcAft>
                <a:spcPct val="0"/>
              </a:spcAft>
              <a:defRPr sz="2400">
                <a:solidFill>
                  <a:schemeClr val="tx1"/>
                </a:solidFill>
                <a:latin typeface="EmbossedBlackWide" pitchFamily="18" charset="0"/>
              </a:defRPr>
            </a:lvl6pPr>
            <a:lvl7pPr marL="2971800" indent="-228600" algn="ctr" defTabSz="966788" eaLnBrk="0" fontAlgn="base" hangingPunct="0">
              <a:spcBef>
                <a:spcPct val="0"/>
              </a:spcBef>
              <a:spcAft>
                <a:spcPct val="0"/>
              </a:spcAft>
              <a:defRPr sz="2400">
                <a:solidFill>
                  <a:schemeClr val="tx1"/>
                </a:solidFill>
                <a:latin typeface="EmbossedBlackWide" pitchFamily="18" charset="0"/>
              </a:defRPr>
            </a:lvl7pPr>
            <a:lvl8pPr marL="3429000" indent="-228600" algn="ctr" defTabSz="966788" eaLnBrk="0" fontAlgn="base" hangingPunct="0">
              <a:spcBef>
                <a:spcPct val="0"/>
              </a:spcBef>
              <a:spcAft>
                <a:spcPct val="0"/>
              </a:spcAft>
              <a:defRPr sz="2400">
                <a:solidFill>
                  <a:schemeClr val="tx1"/>
                </a:solidFill>
                <a:latin typeface="EmbossedBlackWide" pitchFamily="18" charset="0"/>
              </a:defRPr>
            </a:lvl8pPr>
            <a:lvl9pPr marL="3886200" indent="-228600" algn="ctr" defTabSz="966788" eaLnBrk="0" fontAlgn="base" hangingPunct="0">
              <a:spcBef>
                <a:spcPct val="0"/>
              </a:spcBef>
              <a:spcAft>
                <a:spcPct val="0"/>
              </a:spcAft>
              <a:defRPr sz="2400">
                <a:solidFill>
                  <a:schemeClr val="tx1"/>
                </a:solidFill>
                <a:latin typeface="EmbossedBlackWide" pitchFamily="18" charset="0"/>
              </a:defRPr>
            </a:lvl9pPr>
          </a:lstStyle>
          <a:p>
            <a:fld id="{964666AD-6132-485F-83BA-2BD934A1919D}" type="slidenum">
              <a:rPr lang="en-US" sz="1300">
                <a:latin typeface="Arial" panose="020B0604020202020204" pitchFamily="34" charset="0"/>
              </a:rPr>
              <a:pPr/>
              <a:t>14</a:t>
            </a:fld>
            <a:endParaRPr lang="en-US" sz="1300">
              <a:latin typeface="Arial" panose="020B0604020202020204" pitchFamily="34" charset="0"/>
            </a:endParaRPr>
          </a:p>
        </p:txBody>
      </p:sp>
      <p:sp>
        <p:nvSpPr>
          <p:cNvPr id="91139" name="Rectangle 2"/>
          <p:cNvSpPr>
            <a:spLocks noGrp="1" noRot="1" noChangeAspect="1" noChangeArrowheads="1" noTextEdit="1"/>
          </p:cNvSpPr>
          <p:nvPr>
            <p:ph type="sldImg"/>
          </p:nvPr>
        </p:nvSpPr>
        <p:spPr>
          <a:ln/>
        </p:spPr>
      </p:sp>
      <p:sp>
        <p:nvSpPr>
          <p:cNvPr id="911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latin typeface="Arial" panose="020B0604020202020204" pitchFamily="34" charset="0"/>
              </a:rPr>
              <a:t>Sometimes… a LOT of SN go off very close in time to one another.</a:t>
            </a:r>
          </a:p>
          <a:p>
            <a:pPr eaLnBrk="1" hangingPunct="1"/>
            <a:endParaRPr lang="en-US" smtClean="0">
              <a:latin typeface="Arial" panose="020B0604020202020204" pitchFamily="34" charset="0"/>
            </a:endParaRPr>
          </a:p>
          <a:p>
            <a:pPr eaLnBrk="1" hangingPunct="1"/>
            <a:r>
              <a:rPr lang="en-US" smtClean="0">
                <a:latin typeface="Arial" panose="020B0604020202020204" pitchFamily="34" charset="0"/>
              </a:rPr>
              <a:t>This can keep blowing the bubble bigger and bigger until the galaxy has a blowout.</a:t>
            </a:r>
          </a:p>
        </p:txBody>
      </p:sp>
    </p:spTree>
    <p:extLst>
      <p:ext uri="{BB962C8B-B14F-4D97-AF65-F5344CB8AC3E}">
        <p14:creationId xmlns:p14="http://schemas.microsoft.com/office/powerpoint/2010/main" val="2993966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EmbossedBlackWide" pitchFamily="18" charset="0"/>
              </a:defRPr>
            </a:lvl1pPr>
            <a:lvl2pPr marL="742950" indent="-285750" defTabSz="966788">
              <a:defRPr sz="2400">
                <a:solidFill>
                  <a:schemeClr val="tx1"/>
                </a:solidFill>
                <a:latin typeface="EmbossedBlackWide" pitchFamily="18" charset="0"/>
              </a:defRPr>
            </a:lvl2pPr>
            <a:lvl3pPr marL="1143000" indent="-228600" defTabSz="966788">
              <a:defRPr sz="2400">
                <a:solidFill>
                  <a:schemeClr val="tx1"/>
                </a:solidFill>
                <a:latin typeface="EmbossedBlackWide" pitchFamily="18" charset="0"/>
              </a:defRPr>
            </a:lvl3pPr>
            <a:lvl4pPr marL="1600200" indent="-228600" defTabSz="966788">
              <a:defRPr sz="2400">
                <a:solidFill>
                  <a:schemeClr val="tx1"/>
                </a:solidFill>
                <a:latin typeface="EmbossedBlackWide" pitchFamily="18" charset="0"/>
              </a:defRPr>
            </a:lvl4pPr>
            <a:lvl5pPr marL="2057400" indent="-228600" defTabSz="966788">
              <a:defRPr sz="2400">
                <a:solidFill>
                  <a:schemeClr val="tx1"/>
                </a:solidFill>
                <a:latin typeface="EmbossedBlackWide" pitchFamily="18" charset="0"/>
              </a:defRPr>
            </a:lvl5pPr>
            <a:lvl6pPr marL="2514600" indent="-228600" algn="ctr" defTabSz="966788" eaLnBrk="0" fontAlgn="base" hangingPunct="0">
              <a:spcBef>
                <a:spcPct val="0"/>
              </a:spcBef>
              <a:spcAft>
                <a:spcPct val="0"/>
              </a:spcAft>
              <a:defRPr sz="2400">
                <a:solidFill>
                  <a:schemeClr val="tx1"/>
                </a:solidFill>
                <a:latin typeface="EmbossedBlackWide" pitchFamily="18" charset="0"/>
              </a:defRPr>
            </a:lvl6pPr>
            <a:lvl7pPr marL="2971800" indent="-228600" algn="ctr" defTabSz="966788" eaLnBrk="0" fontAlgn="base" hangingPunct="0">
              <a:spcBef>
                <a:spcPct val="0"/>
              </a:spcBef>
              <a:spcAft>
                <a:spcPct val="0"/>
              </a:spcAft>
              <a:defRPr sz="2400">
                <a:solidFill>
                  <a:schemeClr val="tx1"/>
                </a:solidFill>
                <a:latin typeface="EmbossedBlackWide" pitchFamily="18" charset="0"/>
              </a:defRPr>
            </a:lvl7pPr>
            <a:lvl8pPr marL="3429000" indent="-228600" algn="ctr" defTabSz="966788" eaLnBrk="0" fontAlgn="base" hangingPunct="0">
              <a:spcBef>
                <a:spcPct val="0"/>
              </a:spcBef>
              <a:spcAft>
                <a:spcPct val="0"/>
              </a:spcAft>
              <a:defRPr sz="2400">
                <a:solidFill>
                  <a:schemeClr val="tx1"/>
                </a:solidFill>
                <a:latin typeface="EmbossedBlackWide" pitchFamily="18" charset="0"/>
              </a:defRPr>
            </a:lvl8pPr>
            <a:lvl9pPr marL="3886200" indent="-228600" algn="ctr" defTabSz="966788" eaLnBrk="0" fontAlgn="base" hangingPunct="0">
              <a:spcBef>
                <a:spcPct val="0"/>
              </a:spcBef>
              <a:spcAft>
                <a:spcPct val="0"/>
              </a:spcAft>
              <a:defRPr sz="2400">
                <a:solidFill>
                  <a:schemeClr val="tx1"/>
                </a:solidFill>
                <a:latin typeface="EmbossedBlackWide" pitchFamily="18" charset="0"/>
              </a:defRPr>
            </a:lvl9pPr>
          </a:lstStyle>
          <a:p>
            <a:fld id="{65BDB5C2-AC7A-4DD5-AB2B-665E58CD3906}" type="slidenum">
              <a:rPr lang="en-US" sz="1300">
                <a:latin typeface="Arial" panose="020B0604020202020204" pitchFamily="34" charset="0"/>
              </a:rPr>
              <a:pPr/>
              <a:t>15</a:t>
            </a:fld>
            <a:endParaRPr lang="en-US" sz="1300">
              <a:latin typeface="Arial" panose="020B0604020202020204" pitchFamily="34" charset="0"/>
            </a:endParaRPr>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anose="020B0604020202020204" pitchFamily="34" charset="0"/>
            </a:endParaRPr>
          </a:p>
        </p:txBody>
      </p:sp>
    </p:spTree>
    <p:extLst>
      <p:ext uri="{BB962C8B-B14F-4D97-AF65-F5344CB8AC3E}">
        <p14:creationId xmlns:p14="http://schemas.microsoft.com/office/powerpoint/2010/main" val="38952463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EmbossedBlackWide" pitchFamily="18" charset="0"/>
              </a:defRPr>
            </a:lvl1pPr>
            <a:lvl2pPr marL="742950" indent="-285750" defTabSz="966788">
              <a:defRPr sz="2400">
                <a:solidFill>
                  <a:schemeClr val="tx1"/>
                </a:solidFill>
                <a:latin typeface="EmbossedBlackWide" pitchFamily="18" charset="0"/>
              </a:defRPr>
            </a:lvl2pPr>
            <a:lvl3pPr marL="1143000" indent="-228600" defTabSz="966788">
              <a:defRPr sz="2400">
                <a:solidFill>
                  <a:schemeClr val="tx1"/>
                </a:solidFill>
                <a:latin typeface="EmbossedBlackWide" pitchFamily="18" charset="0"/>
              </a:defRPr>
            </a:lvl3pPr>
            <a:lvl4pPr marL="1600200" indent="-228600" defTabSz="966788">
              <a:defRPr sz="2400">
                <a:solidFill>
                  <a:schemeClr val="tx1"/>
                </a:solidFill>
                <a:latin typeface="EmbossedBlackWide" pitchFamily="18" charset="0"/>
              </a:defRPr>
            </a:lvl4pPr>
            <a:lvl5pPr marL="2057400" indent="-228600" defTabSz="966788">
              <a:defRPr sz="2400">
                <a:solidFill>
                  <a:schemeClr val="tx1"/>
                </a:solidFill>
                <a:latin typeface="EmbossedBlackWide" pitchFamily="18" charset="0"/>
              </a:defRPr>
            </a:lvl5pPr>
            <a:lvl6pPr marL="2514600" indent="-228600" algn="ctr" defTabSz="966788" eaLnBrk="0" fontAlgn="base" hangingPunct="0">
              <a:spcBef>
                <a:spcPct val="0"/>
              </a:spcBef>
              <a:spcAft>
                <a:spcPct val="0"/>
              </a:spcAft>
              <a:defRPr sz="2400">
                <a:solidFill>
                  <a:schemeClr val="tx1"/>
                </a:solidFill>
                <a:latin typeface="EmbossedBlackWide" pitchFamily="18" charset="0"/>
              </a:defRPr>
            </a:lvl6pPr>
            <a:lvl7pPr marL="2971800" indent="-228600" algn="ctr" defTabSz="966788" eaLnBrk="0" fontAlgn="base" hangingPunct="0">
              <a:spcBef>
                <a:spcPct val="0"/>
              </a:spcBef>
              <a:spcAft>
                <a:spcPct val="0"/>
              </a:spcAft>
              <a:defRPr sz="2400">
                <a:solidFill>
                  <a:schemeClr val="tx1"/>
                </a:solidFill>
                <a:latin typeface="EmbossedBlackWide" pitchFamily="18" charset="0"/>
              </a:defRPr>
            </a:lvl7pPr>
            <a:lvl8pPr marL="3429000" indent="-228600" algn="ctr" defTabSz="966788" eaLnBrk="0" fontAlgn="base" hangingPunct="0">
              <a:spcBef>
                <a:spcPct val="0"/>
              </a:spcBef>
              <a:spcAft>
                <a:spcPct val="0"/>
              </a:spcAft>
              <a:defRPr sz="2400">
                <a:solidFill>
                  <a:schemeClr val="tx1"/>
                </a:solidFill>
                <a:latin typeface="EmbossedBlackWide" pitchFamily="18" charset="0"/>
              </a:defRPr>
            </a:lvl8pPr>
            <a:lvl9pPr marL="3886200" indent="-228600" algn="ctr" defTabSz="966788" eaLnBrk="0" fontAlgn="base" hangingPunct="0">
              <a:spcBef>
                <a:spcPct val="0"/>
              </a:spcBef>
              <a:spcAft>
                <a:spcPct val="0"/>
              </a:spcAft>
              <a:defRPr sz="2400">
                <a:solidFill>
                  <a:schemeClr val="tx1"/>
                </a:solidFill>
                <a:latin typeface="EmbossedBlackWide" pitchFamily="18" charset="0"/>
              </a:defRPr>
            </a:lvl9pPr>
          </a:lstStyle>
          <a:p>
            <a:fld id="{8D22C8FB-4107-4E11-83E7-E9486D9C1493}" type="slidenum">
              <a:rPr lang="en-US" sz="1300">
                <a:latin typeface="Arial" panose="020B0604020202020204" pitchFamily="34" charset="0"/>
              </a:rPr>
              <a:pPr/>
              <a:t>16</a:t>
            </a:fld>
            <a:endParaRPr lang="en-US" sz="1300">
              <a:latin typeface="Arial" panose="020B0604020202020204" pitchFamily="34" charset="0"/>
            </a:endParaRPr>
          </a:p>
        </p:txBody>
      </p:sp>
      <p:sp>
        <p:nvSpPr>
          <p:cNvPr id="77827" name="Rectangle 2"/>
          <p:cNvSpPr>
            <a:spLocks noGrp="1" noRot="1" noChangeAspect="1" noChangeArrowheads="1" noTextEdit="1"/>
          </p:cNvSpPr>
          <p:nvPr>
            <p:ph type="sldImg"/>
          </p:nvPr>
        </p:nvSpPr>
        <p:spPr>
          <a:ln/>
        </p:spPr>
      </p:sp>
      <p:sp>
        <p:nvSpPr>
          <p:cNvPr id="778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latin typeface="Arial" panose="020B0604020202020204" pitchFamily="34" charset="0"/>
              </a:rPr>
              <a:t>We can get the AGE of </a:t>
            </a:r>
            <a:r>
              <a:rPr lang="en-US" dirty="0" err="1" smtClean="0">
                <a:latin typeface="Arial" panose="020B0604020202020204" pitchFamily="34" charset="0"/>
              </a:rPr>
              <a:t>glubular</a:t>
            </a:r>
            <a:r>
              <a:rPr lang="en-US" dirty="0" smtClean="0">
                <a:latin typeface="Arial" panose="020B0604020202020204" pitchFamily="34" charset="0"/>
              </a:rPr>
              <a:t> clusters by looking at the Main Sequence Turn-off.</a:t>
            </a:r>
          </a:p>
          <a:p>
            <a:pPr eaLnBrk="1" hangingPunct="1"/>
            <a:r>
              <a:rPr lang="en-US" dirty="0" smtClean="0">
                <a:latin typeface="Arial" panose="020B0604020202020204" pitchFamily="34" charset="0"/>
              </a:rPr>
              <a:t>Assume that all stars in the cluster have approximately the same birth day.</a:t>
            </a:r>
          </a:p>
          <a:p>
            <a:pPr eaLnBrk="1" hangingPunct="1"/>
            <a:r>
              <a:rPr lang="en-US" dirty="0" smtClean="0">
                <a:latin typeface="Arial" panose="020B0604020202020204" pitchFamily="34" charset="0"/>
              </a:rPr>
              <a:t>High mass stars evolve more quickly than low mass stars.</a:t>
            </a:r>
          </a:p>
          <a:p>
            <a:pPr eaLnBrk="1" hangingPunct="1"/>
            <a:r>
              <a:rPr lang="en-US" dirty="0" smtClean="0">
                <a:latin typeface="Arial" panose="020B0604020202020204" pitchFamily="34" charset="0"/>
              </a:rPr>
              <a:t>So… The highest mass star STILL ON the main sequence determines the age of the cluster</a:t>
            </a:r>
          </a:p>
          <a:p>
            <a:pPr eaLnBrk="1" hangingPunct="1"/>
            <a:r>
              <a:rPr lang="en-US" dirty="0" smtClean="0">
                <a:latin typeface="Arial" panose="020B0604020202020204" pitchFamily="34" charset="0"/>
              </a:rPr>
              <a:t>Because, higher mass stars that WOULD appear just above it are no longer on the main sequence.</a:t>
            </a:r>
          </a:p>
          <a:p>
            <a:pPr eaLnBrk="1" hangingPunct="1"/>
            <a:endParaRPr lang="en-US" dirty="0" smtClean="0">
              <a:latin typeface="Arial" panose="020B0604020202020204" pitchFamily="34" charset="0"/>
            </a:endParaRPr>
          </a:p>
          <a:p>
            <a:pPr eaLnBrk="1" hangingPunct="1"/>
            <a:r>
              <a:rPr lang="en-US" dirty="0" smtClean="0">
                <a:latin typeface="Arial" panose="020B0604020202020204" pitchFamily="34" charset="0"/>
              </a:rPr>
              <a:t>Image credit: Right, Rosette Nebula</a:t>
            </a:r>
            <a:r>
              <a:rPr lang="en-US" baseline="0" dirty="0" smtClean="0">
                <a:latin typeface="Arial" panose="020B0604020202020204" pitchFamily="34" charset="0"/>
              </a:rPr>
              <a:t> NGC 2244, Don Goldman http://www.astrodonimaging.com/</a:t>
            </a:r>
            <a:endParaRPr lang="en-US" dirty="0" smtClean="0">
              <a:latin typeface="Arial" panose="020B0604020202020204" pitchFamily="34" charset="0"/>
            </a:endParaRPr>
          </a:p>
          <a:p>
            <a:pPr eaLnBrk="1" hangingPunct="1"/>
            <a:endParaRPr lang="en-US" dirty="0" smtClean="0">
              <a:latin typeface="Arial" panose="020B0604020202020204" pitchFamily="34" charset="0"/>
            </a:endParaRPr>
          </a:p>
        </p:txBody>
      </p:sp>
    </p:spTree>
    <p:extLst>
      <p:ext uri="{BB962C8B-B14F-4D97-AF65-F5344CB8AC3E}">
        <p14:creationId xmlns:p14="http://schemas.microsoft.com/office/powerpoint/2010/main" val="25689308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EmbossedBlackWide" pitchFamily="18" charset="0"/>
              </a:defRPr>
            </a:lvl1pPr>
            <a:lvl2pPr marL="742950" indent="-285750" defTabSz="966788">
              <a:defRPr sz="2400">
                <a:solidFill>
                  <a:schemeClr val="tx1"/>
                </a:solidFill>
                <a:latin typeface="EmbossedBlackWide" pitchFamily="18" charset="0"/>
              </a:defRPr>
            </a:lvl2pPr>
            <a:lvl3pPr marL="1143000" indent="-228600" defTabSz="966788">
              <a:defRPr sz="2400">
                <a:solidFill>
                  <a:schemeClr val="tx1"/>
                </a:solidFill>
                <a:latin typeface="EmbossedBlackWide" pitchFamily="18" charset="0"/>
              </a:defRPr>
            </a:lvl3pPr>
            <a:lvl4pPr marL="1600200" indent="-228600" defTabSz="966788">
              <a:defRPr sz="2400">
                <a:solidFill>
                  <a:schemeClr val="tx1"/>
                </a:solidFill>
                <a:latin typeface="EmbossedBlackWide" pitchFamily="18" charset="0"/>
              </a:defRPr>
            </a:lvl4pPr>
            <a:lvl5pPr marL="2057400" indent="-228600" defTabSz="966788">
              <a:defRPr sz="2400">
                <a:solidFill>
                  <a:schemeClr val="tx1"/>
                </a:solidFill>
                <a:latin typeface="EmbossedBlackWide" pitchFamily="18" charset="0"/>
              </a:defRPr>
            </a:lvl5pPr>
            <a:lvl6pPr marL="2514600" indent="-228600" algn="ctr" defTabSz="966788" eaLnBrk="0" fontAlgn="base" hangingPunct="0">
              <a:spcBef>
                <a:spcPct val="0"/>
              </a:spcBef>
              <a:spcAft>
                <a:spcPct val="0"/>
              </a:spcAft>
              <a:defRPr sz="2400">
                <a:solidFill>
                  <a:schemeClr val="tx1"/>
                </a:solidFill>
                <a:latin typeface="EmbossedBlackWide" pitchFamily="18" charset="0"/>
              </a:defRPr>
            </a:lvl6pPr>
            <a:lvl7pPr marL="2971800" indent="-228600" algn="ctr" defTabSz="966788" eaLnBrk="0" fontAlgn="base" hangingPunct="0">
              <a:spcBef>
                <a:spcPct val="0"/>
              </a:spcBef>
              <a:spcAft>
                <a:spcPct val="0"/>
              </a:spcAft>
              <a:defRPr sz="2400">
                <a:solidFill>
                  <a:schemeClr val="tx1"/>
                </a:solidFill>
                <a:latin typeface="EmbossedBlackWide" pitchFamily="18" charset="0"/>
              </a:defRPr>
            </a:lvl7pPr>
            <a:lvl8pPr marL="3429000" indent="-228600" algn="ctr" defTabSz="966788" eaLnBrk="0" fontAlgn="base" hangingPunct="0">
              <a:spcBef>
                <a:spcPct val="0"/>
              </a:spcBef>
              <a:spcAft>
                <a:spcPct val="0"/>
              </a:spcAft>
              <a:defRPr sz="2400">
                <a:solidFill>
                  <a:schemeClr val="tx1"/>
                </a:solidFill>
                <a:latin typeface="EmbossedBlackWide" pitchFamily="18" charset="0"/>
              </a:defRPr>
            </a:lvl8pPr>
            <a:lvl9pPr marL="3886200" indent="-228600" algn="ctr" defTabSz="966788" eaLnBrk="0" fontAlgn="base" hangingPunct="0">
              <a:spcBef>
                <a:spcPct val="0"/>
              </a:spcBef>
              <a:spcAft>
                <a:spcPct val="0"/>
              </a:spcAft>
              <a:defRPr sz="2400">
                <a:solidFill>
                  <a:schemeClr val="tx1"/>
                </a:solidFill>
                <a:latin typeface="EmbossedBlackWide" pitchFamily="18" charset="0"/>
              </a:defRPr>
            </a:lvl9pPr>
          </a:lstStyle>
          <a:p>
            <a:fld id="{3635C6B6-D66F-468D-B548-5106AE69D22E}" type="slidenum">
              <a:rPr lang="en-US" sz="1300">
                <a:latin typeface="Arial" panose="020B0604020202020204" pitchFamily="34" charset="0"/>
              </a:rPr>
              <a:pPr/>
              <a:t>17</a:t>
            </a:fld>
            <a:endParaRPr lang="en-US" sz="1300">
              <a:latin typeface="Arial" panose="020B0604020202020204" pitchFamily="34" charset="0"/>
            </a:endParaRPr>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anose="020B0604020202020204" pitchFamily="34" charset="0"/>
            </a:endParaRPr>
          </a:p>
        </p:txBody>
      </p:sp>
    </p:spTree>
    <p:extLst>
      <p:ext uri="{BB962C8B-B14F-4D97-AF65-F5344CB8AC3E}">
        <p14:creationId xmlns:p14="http://schemas.microsoft.com/office/powerpoint/2010/main" val="41723248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EmbossedBlackWide" pitchFamily="18" charset="0"/>
              </a:defRPr>
            </a:lvl1pPr>
            <a:lvl2pPr marL="742950" indent="-285750" defTabSz="966788">
              <a:defRPr sz="2400">
                <a:solidFill>
                  <a:schemeClr val="tx1"/>
                </a:solidFill>
                <a:latin typeface="EmbossedBlackWide" pitchFamily="18" charset="0"/>
              </a:defRPr>
            </a:lvl2pPr>
            <a:lvl3pPr marL="1143000" indent="-228600" defTabSz="966788">
              <a:defRPr sz="2400">
                <a:solidFill>
                  <a:schemeClr val="tx1"/>
                </a:solidFill>
                <a:latin typeface="EmbossedBlackWide" pitchFamily="18" charset="0"/>
              </a:defRPr>
            </a:lvl3pPr>
            <a:lvl4pPr marL="1600200" indent="-228600" defTabSz="966788">
              <a:defRPr sz="2400">
                <a:solidFill>
                  <a:schemeClr val="tx1"/>
                </a:solidFill>
                <a:latin typeface="EmbossedBlackWide" pitchFamily="18" charset="0"/>
              </a:defRPr>
            </a:lvl4pPr>
            <a:lvl5pPr marL="2057400" indent="-228600" defTabSz="966788">
              <a:defRPr sz="2400">
                <a:solidFill>
                  <a:schemeClr val="tx1"/>
                </a:solidFill>
                <a:latin typeface="EmbossedBlackWide" pitchFamily="18" charset="0"/>
              </a:defRPr>
            </a:lvl5pPr>
            <a:lvl6pPr marL="2514600" indent="-228600" algn="ctr" defTabSz="966788" eaLnBrk="0" fontAlgn="base" hangingPunct="0">
              <a:spcBef>
                <a:spcPct val="0"/>
              </a:spcBef>
              <a:spcAft>
                <a:spcPct val="0"/>
              </a:spcAft>
              <a:defRPr sz="2400">
                <a:solidFill>
                  <a:schemeClr val="tx1"/>
                </a:solidFill>
                <a:latin typeface="EmbossedBlackWide" pitchFamily="18" charset="0"/>
              </a:defRPr>
            </a:lvl6pPr>
            <a:lvl7pPr marL="2971800" indent="-228600" algn="ctr" defTabSz="966788" eaLnBrk="0" fontAlgn="base" hangingPunct="0">
              <a:spcBef>
                <a:spcPct val="0"/>
              </a:spcBef>
              <a:spcAft>
                <a:spcPct val="0"/>
              </a:spcAft>
              <a:defRPr sz="2400">
                <a:solidFill>
                  <a:schemeClr val="tx1"/>
                </a:solidFill>
                <a:latin typeface="EmbossedBlackWide" pitchFamily="18" charset="0"/>
              </a:defRPr>
            </a:lvl7pPr>
            <a:lvl8pPr marL="3429000" indent="-228600" algn="ctr" defTabSz="966788" eaLnBrk="0" fontAlgn="base" hangingPunct="0">
              <a:spcBef>
                <a:spcPct val="0"/>
              </a:spcBef>
              <a:spcAft>
                <a:spcPct val="0"/>
              </a:spcAft>
              <a:defRPr sz="2400">
                <a:solidFill>
                  <a:schemeClr val="tx1"/>
                </a:solidFill>
                <a:latin typeface="EmbossedBlackWide" pitchFamily="18" charset="0"/>
              </a:defRPr>
            </a:lvl8pPr>
            <a:lvl9pPr marL="3886200" indent="-228600" algn="ctr" defTabSz="966788" eaLnBrk="0" fontAlgn="base" hangingPunct="0">
              <a:spcBef>
                <a:spcPct val="0"/>
              </a:spcBef>
              <a:spcAft>
                <a:spcPct val="0"/>
              </a:spcAft>
              <a:defRPr sz="2400">
                <a:solidFill>
                  <a:schemeClr val="tx1"/>
                </a:solidFill>
                <a:latin typeface="EmbossedBlackWide" pitchFamily="18" charset="0"/>
              </a:defRPr>
            </a:lvl9pPr>
          </a:lstStyle>
          <a:p>
            <a:fld id="{2158432C-1861-4468-80C4-07EC0D37CBA3}" type="slidenum">
              <a:rPr lang="en-US" sz="1300">
                <a:latin typeface="Arial" panose="020B0604020202020204" pitchFamily="34" charset="0"/>
              </a:rPr>
              <a:pPr/>
              <a:t>18</a:t>
            </a:fld>
            <a:endParaRPr lang="en-US" sz="1300">
              <a:latin typeface="Arial" panose="020B0604020202020204" pitchFamily="34" charset="0"/>
            </a:endParaRPr>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latin typeface="Arial" panose="020B0604020202020204" pitchFamily="34" charset="0"/>
              </a:rPr>
              <a:t>Orbits in the disk are similar to planetary orbits. They are coplanar and mostly circular</a:t>
            </a:r>
          </a:p>
          <a:p>
            <a:pPr eaLnBrk="1" hangingPunct="1"/>
            <a:r>
              <a:rPr lang="en-US" dirty="0" smtClean="0">
                <a:latin typeface="Arial" panose="020B0604020202020204" pitchFamily="34" charset="0"/>
              </a:rPr>
              <a:t>Disk orbits do bob above and below the disk.  </a:t>
            </a:r>
          </a:p>
          <a:p>
            <a:pPr eaLnBrk="1" hangingPunct="1"/>
            <a:r>
              <a:rPr lang="en-US" dirty="0" smtClean="0">
                <a:latin typeface="Arial" panose="020B0604020202020204" pitchFamily="34" charset="0"/>
              </a:rPr>
              <a:t>If a star is too low, the gravitational force of the disk pulls it back up, but there isn’t enough friction in the disk to stop it from going all the way through.</a:t>
            </a:r>
          </a:p>
          <a:p>
            <a:pPr eaLnBrk="1" hangingPunct="1"/>
            <a:endParaRPr lang="en-US" dirty="0" smtClean="0">
              <a:latin typeface="Arial" panose="020B0604020202020204" pitchFamily="34" charset="0"/>
            </a:endParaRPr>
          </a:p>
          <a:p>
            <a:pPr eaLnBrk="1" hangingPunct="1"/>
            <a:r>
              <a:rPr lang="en-US" dirty="0" smtClean="0">
                <a:latin typeface="Arial" panose="020B0604020202020204" pitchFamily="34" charset="0"/>
              </a:rPr>
              <a:t>So… it just oscillates.  Add to the oscillating motion the fact that the star is ALSO in orbit around the center.</a:t>
            </a:r>
          </a:p>
          <a:p>
            <a:pPr eaLnBrk="1" hangingPunct="1"/>
            <a:r>
              <a:rPr lang="en-US" dirty="0" smtClean="0">
                <a:latin typeface="Arial" panose="020B0604020202020204" pitchFamily="34" charset="0"/>
              </a:rPr>
              <a:t>It looks a bit like the star is riding a circular roller coaster.</a:t>
            </a:r>
          </a:p>
          <a:p>
            <a:pPr eaLnBrk="1" hangingPunct="1"/>
            <a:endParaRPr lang="en-US" dirty="0" smtClean="0">
              <a:latin typeface="Arial" panose="020B0604020202020204" pitchFamily="34" charset="0"/>
            </a:endParaRPr>
          </a:p>
          <a:p>
            <a:pPr eaLnBrk="1" hangingPunct="1"/>
            <a:r>
              <a:rPr lang="en-US" dirty="0" smtClean="0">
                <a:latin typeface="Arial" panose="020B0604020202020204" pitchFamily="34" charset="0"/>
              </a:rPr>
              <a:t>Halo and bulge stars</a:t>
            </a:r>
            <a:r>
              <a:rPr lang="en-US" baseline="0" dirty="0" smtClean="0">
                <a:latin typeface="Arial" panose="020B0604020202020204" pitchFamily="34" charset="0"/>
              </a:rPr>
              <a:t> (and globular clusters in the halo)</a:t>
            </a:r>
            <a:r>
              <a:rPr lang="en-US" dirty="0" smtClean="0">
                <a:latin typeface="Arial" panose="020B0604020202020204" pitchFamily="34" charset="0"/>
              </a:rPr>
              <a:t> are on erratic orbits like a swarm of bees. </a:t>
            </a:r>
          </a:p>
          <a:p>
            <a:pPr eaLnBrk="1" hangingPunct="1"/>
            <a:r>
              <a:rPr lang="en-US" dirty="0" smtClean="0">
                <a:latin typeface="Arial" panose="020B0604020202020204" pitchFamily="34" charset="0"/>
              </a:rPr>
              <a:t>Stars don’t interact… meaning there’s no friction between them (star </a:t>
            </a:r>
            <a:r>
              <a:rPr lang="en-US" dirty="0" err="1" smtClean="0">
                <a:latin typeface="Arial" panose="020B0604020202020204" pitchFamily="34" charset="0"/>
              </a:rPr>
              <a:t>star</a:t>
            </a:r>
            <a:r>
              <a:rPr lang="en-US" dirty="0" smtClean="0">
                <a:latin typeface="Arial" panose="020B0604020202020204" pitchFamily="34" charset="0"/>
              </a:rPr>
              <a:t> collisions are very rare)</a:t>
            </a:r>
          </a:p>
          <a:p>
            <a:pPr eaLnBrk="1" hangingPunct="1"/>
            <a:r>
              <a:rPr lang="en-US" dirty="0" smtClean="0">
                <a:latin typeface="Arial" panose="020B0604020202020204" pitchFamily="34" charset="0"/>
              </a:rPr>
              <a:t>So.. The orbits never flatten to a disk or circularize.</a:t>
            </a:r>
          </a:p>
          <a:p>
            <a:pPr eaLnBrk="1" hangingPunct="1"/>
            <a:endParaRPr lang="en-US" dirty="0" smtClean="0">
              <a:latin typeface="Arial" panose="020B0604020202020204" pitchFamily="34" charset="0"/>
            </a:endParaRPr>
          </a:p>
        </p:txBody>
      </p:sp>
    </p:spTree>
    <p:extLst>
      <p:ext uri="{BB962C8B-B14F-4D97-AF65-F5344CB8AC3E}">
        <p14:creationId xmlns:p14="http://schemas.microsoft.com/office/powerpoint/2010/main" val="20436046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EmbossedBlackWide" pitchFamily="18" charset="0"/>
              </a:defRPr>
            </a:lvl1pPr>
            <a:lvl2pPr marL="742950" indent="-285750" defTabSz="966788">
              <a:defRPr sz="2400">
                <a:solidFill>
                  <a:schemeClr val="tx1"/>
                </a:solidFill>
                <a:latin typeface="EmbossedBlackWide" pitchFamily="18" charset="0"/>
              </a:defRPr>
            </a:lvl2pPr>
            <a:lvl3pPr marL="1143000" indent="-228600" defTabSz="966788">
              <a:defRPr sz="2400">
                <a:solidFill>
                  <a:schemeClr val="tx1"/>
                </a:solidFill>
                <a:latin typeface="EmbossedBlackWide" pitchFamily="18" charset="0"/>
              </a:defRPr>
            </a:lvl3pPr>
            <a:lvl4pPr marL="1600200" indent="-228600" defTabSz="966788">
              <a:defRPr sz="2400">
                <a:solidFill>
                  <a:schemeClr val="tx1"/>
                </a:solidFill>
                <a:latin typeface="EmbossedBlackWide" pitchFamily="18" charset="0"/>
              </a:defRPr>
            </a:lvl4pPr>
            <a:lvl5pPr marL="2057400" indent="-228600" defTabSz="966788">
              <a:defRPr sz="2400">
                <a:solidFill>
                  <a:schemeClr val="tx1"/>
                </a:solidFill>
                <a:latin typeface="EmbossedBlackWide" pitchFamily="18" charset="0"/>
              </a:defRPr>
            </a:lvl5pPr>
            <a:lvl6pPr marL="2514600" indent="-228600" algn="ctr" defTabSz="966788" eaLnBrk="0" fontAlgn="base" hangingPunct="0">
              <a:spcBef>
                <a:spcPct val="0"/>
              </a:spcBef>
              <a:spcAft>
                <a:spcPct val="0"/>
              </a:spcAft>
              <a:defRPr sz="2400">
                <a:solidFill>
                  <a:schemeClr val="tx1"/>
                </a:solidFill>
                <a:latin typeface="EmbossedBlackWide" pitchFamily="18" charset="0"/>
              </a:defRPr>
            </a:lvl6pPr>
            <a:lvl7pPr marL="2971800" indent="-228600" algn="ctr" defTabSz="966788" eaLnBrk="0" fontAlgn="base" hangingPunct="0">
              <a:spcBef>
                <a:spcPct val="0"/>
              </a:spcBef>
              <a:spcAft>
                <a:spcPct val="0"/>
              </a:spcAft>
              <a:defRPr sz="2400">
                <a:solidFill>
                  <a:schemeClr val="tx1"/>
                </a:solidFill>
                <a:latin typeface="EmbossedBlackWide" pitchFamily="18" charset="0"/>
              </a:defRPr>
            </a:lvl7pPr>
            <a:lvl8pPr marL="3429000" indent="-228600" algn="ctr" defTabSz="966788" eaLnBrk="0" fontAlgn="base" hangingPunct="0">
              <a:spcBef>
                <a:spcPct val="0"/>
              </a:spcBef>
              <a:spcAft>
                <a:spcPct val="0"/>
              </a:spcAft>
              <a:defRPr sz="2400">
                <a:solidFill>
                  <a:schemeClr val="tx1"/>
                </a:solidFill>
                <a:latin typeface="EmbossedBlackWide" pitchFamily="18" charset="0"/>
              </a:defRPr>
            </a:lvl8pPr>
            <a:lvl9pPr marL="3886200" indent="-228600" algn="ctr" defTabSz="966788" eaLnBrk="0" fontAlgn="base" hangingPunct="0">
              <a:spcBef>
                <a:spcPct val="0"/>
              </a:spcBef>
              <a:spcAft>
                <a:spcPct val="0"/>
              </a:spcAft>
              <a:defRPr sz="2400">
                <a:solidFill>
                  <a:schemeClr val="tx1"/>
                </a:solidFill>
                <a:latin typeface="EmbossedBlackWide" pitchFamily="18" charset="0"/>
              </a:defRPr>
            </a:lvl9pPr>
          </a:lstStyle>
          <a:p>
            <a:fld id="{F3EB8EDC-8AE8-42C4-998A-5E56DFD24B0D}" type="slidenum">
              <a:rPr lang="en-US" sz="1300">
                <a:latin typeface="Arial" panose="020B0604020202020204" pitchFamily="34" charset="0"/>
              </a:rPr>
              <a:pPr/>
              <a:t>19</a:t>
            </a:fld>
            <a:endParaRPr lang="en-US" sz="1300">
              <a:latin typeface="Arial" panose="020B0604020202020204" pitchFamily="34" charset="0"/>
            </a:endParaRPr>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latin typeface="Arial" panose="020B0604020202020204" pitchFamily="34" charset="0"/>
              </a:rPr>
              <a:t>Don’t mind the exact form of the equation… </a:t>
            </a:r>
          </a:p>
          <a:p>
            <a:pPr eaLnBrk="1" hangingPunct="1"/>
            <a:r>
              <a:rPr lang="en-US" dirty="0" smtClean="0">
                <a:latin typeface="Arial" panose="020B0604020202020204" pitchFamily="34" charset="0"/>
              </a:rPr>
              <a:t>The point is that orbital period is </a:t>
            </a:r>
            <a:r>
              <a:rPr lang="en-US" dirty="0" err="1" smtClean="0">
                <a:latin typeface="Arial" panose="020B0604020202020204" pitchFamily="34" charset="0"/>
              </a:rPr>
              <a:t>dependant</a:t>
            </a:r>
            <a:r>
              <a:rPr lang="en-US" dirty="0" smtClean="0">
                <a:latin typeface="Arial" panose="020B0604020202020204" pitchFamily="34" charset="0"/>
              </a:rPr>
              <a:t> on BOTH the mass of the body AND the mass enclosed by the orbit.</a:t>
            </a:r>
          </a:p>
          <a:p>
            <a:pPr eaLnBrk="1" hangingPunct="1"/>
            <a:r>
              <a:rPr lang="en-US" dirty="0" err="1" smtClean="0">
                <a:latin typeface="Arial" panose="020B0604020202020204" pitchFamily="34" charset="0"/>
              </a:rPr>
              <a:t>Kepler’s</a:t>
            </a:r>
            <a:r>
              <a:rPr lang="en-US" dirty="0" smtClean="0">
                <a:latin typeface="Arial" panose="020B0604020202020204" pitchFamily="34" charset="0"/>
              </a:rPr>
              <a:t> third law only works in the solar system.</a:t>
            </a:r>
          </a:p>
          <a:p>
            <a:pPr eaLnBrk="1" hangingPunct="1"/>
            <a:r>
              <a:rPr lang="en-US" dirty="0" smtClean="0">
                <a:latin typeface="Arial" panose="020B0604020202020204" pitchFamily="34" charset="0"/>
              </a:rPr>
              <a:t>If we make the Sun more massive, all of the planetary orbital velocities would go up!</a:t>
            </a:r>
          </a:p>
          <a:p>
            <a:pPr eaLnBrk="1" hangingPunct="1"/>
            <a:endParaRPr lang="en-US" dirty="0" smtClean="0">
              <a:latin typeface="Arial" panose="020B0604020202020204" pitchFamily="34" charset="0"/>
            </a:endParaRPr>
          </a:p>
        </p:txBody>
      </p:sp>
    </p:spTree>
    <p:extLst>
      <p:ext uri="{BB962C8B-B14F-4D97-AF65-F5344CB8AC3E}">
        <p14:creationId xmlns:p14="http://schemas.microsoft.com/office/powerpoint/2010/main" val="33530086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p:spPr>
        <p:txBody>
          <a:bodyPr/>
          <a:lstStyle>
            <a:lvl1pPr defTabSz="966788">
              <a:defRPr sz="3200">
                <a:solidFill>
                  <a:schemeClr val="tx1"/>
                </a:solidFill>
                <a:latin typeface="EmbossedBlackWide" pitchFamily="18" charset="0"/>
              </a:defRPr>
            </a:lvl1pPr>
            <a:lvl2pPr marL="742950" indent="-285750" defTabSz="966788">
              <a:defRPr sz="3200">
                <a:solidFill>
                  <a:schemeClr val="tx1"/>
                </a:solidFill>
                <a:latin typeface="EmbossedBlackWide" pitchFamily="18" charset="0"/>
              </a:defRPr>
            </a:lvl2pPr>
            <a:lvl3pPr marL="1143000" indent="-228600" defTabSz="966788">
              <a:defRPr sz="3200">
                <a:solidFill>
                  <a:schemeClr val="tx1"/>
                </a:solidFill>
                <a:latin typeface="EmbossedBlackWide" pitchFamily="18" charset="0"/>
              </a:defRPr>
            </a:lvl3pPr>
            <a:lvl4pPr marL="1600200" indent="-228600" defTabSz="966788">
              <a:defRPr sz="3200">
                <a:solidFill>
                  <a:schemeClr val="tx1"/>
                </a:solidFill>
                <a:latin typeface="EmbossedBlackWide" pitchFamily="18" charset="0"/>
              </a:defRPr>
            </a:lvl4pPr>
            <a:lvl5pPr marL="2057400" indent="-228600" defTabSz="966788">
              <a:defRPr sz="3200">
                <a:solidFill>
                  <a:schemeClr val="tx1"/>
                </a:solidFill>
                <a:latin typeface="EmbossedBlackWide" pitchFamily="18" charset="0"/>
              </a:defRPr>
            </a:lvl5pPr>
            <a:lvl6pPr marL="2514600" indent="-228600" algn="ctr" defTabSz="966788" eaLnBrk="0" fontAlgn="base" hangingPunct="0">
              <a:spcBef>
                <a:spcPct val="0"/>
              </a:spcBef>
              <a:spcAft>
                <a:spcPct val="0"/>
              </a:spcAft>
              <a:defRPr sz="3200">
                <a:solidFill>
                  <a:schemeClr val="tx1"/>
                </a:solidFill>
                <a:latin typeface="EmbossedBlackWide" pitchFamily="18" charset="0"/>
              </a:defRPr>
            </a:lvl6pPr>
            <a:lvl7pPr marL="2971800" indent="-228600" algn="ctr" defTabSz="966788" eaLnBrk="0" fontAlgn="base" hangingPunct="0">
              <a:spcBef>
                <a:spcPct val="0"/>
              </a:spcBef>
              <a:spcAft>
                <a:spcPct val="0"/>
              </a:spcAft>
              <a:defRPr sz="3200">
                <a:solidFill>
                  <a:schemeClr val="tx1"/>
                </a:solidFill>
                <a:latin typeface="EmbossedBlackWide" pitchFamily="18" charset="0"/>
              </a:defRPr>
            </a:lvl7pPr>
            <a:lvl8pPr marL="3429000" indent="-228600" algn="ctr" defTabSz="966788" eaLnBrk="0" fontAlgn="base" hangingPunct="0">
              <a:spcBef>
                <a:spcPct val="0"/>
              </a:spcBef>
              <a:spcAft>
                <a:spcPct val="0"/>
              </a:spcAft>
              <a:defRPr sz="3200">
                <a:solidFill>
                  <a:schemeClr val="tx1"/>
                </a:solidFill>
                <a:latin typeface="EmbossedBlackWide" pitchFamily="18" charset="0"/>
              </a:defRPr>
            </a:lvl8pPr>
            <a:lvl9pPr marL="3886200" indent="-228600" algn="ctr" defTabSz="966788" eaLnBrk="0" fontAlgn="base" hangingPunct="0">
              <a:spcBef>
                <a:spcPct val="0"/>
              </a:spcBef>
              <a:spcAft>
                <a:spcPct val="0"/>
              </a:spcAft>
              <a:defRPr sz="3200">
                <a:solidFill>
                  <a:schemeClr val="tx1"/>
                </a:solidFill>
                <a:latin typeface="EmbossedBlackWide" pitchFamily="18" charset="0"/>
              </a:defRPr>
            </a:lvl9pPr>
          </a:lstStyle>
          <a:p>
            <a:fld id="{0E9596F8-7DA7-4C48-A6D1-F35C9653089E}" type="slidenum">
              <a:rPr lang="en-US" sz="1300">
                <a:latin typeface="Arial" panose="020B0604020202020204" pitchFamily="34" charset="0"/>
              </a:rPr>
              <a:pPr/>
              <a:t>2</a:t>
            </a:fld>
            <a:endParaRPr lang="en-US" sz="1300">
              <a:latin typeface="Arial" panose="020B0604020202020204" pitchFamily="34" charset="0"/>
            </a:endParaRPr>
          </a:p>
        </p:txBody>
      </p:sp>
      <p:sp>
        <p:nvSpPr>
          <p:cNvPr id="94211" name="Rectangle 2"/>
          <p:cNvSpPr>
            <a:spLocks noGrp="1" noRot="1" noChangeAspect="1" noChangeArrowheads="1" noTextEdit="1"/>
          </p:cNvSpPr>
          <p:nvPr>
            <p:ph type="sldImg"/>
          </p:nvPr>
        </p:nvSpPr>
        <p:spPr>
          <a:ln/>
        </p:spPr>
      </p:sp>
      <p:sp>
        <p:nvSpPr>
          <p:cNvPr id="94212" name="Rectangle 3"/>
          <p:cNvSpPr>
            <a:spLocks noGrp="1" noChangeArrowheads="1"/>
          </p:cNvSpPr>
          <p:nvPr>
            <p:ph type="body" idx="1"/>
          </p:nvPr>
        </p:nvSpPr>
        <p:spPr>
          <a:noFill/>
        </p:spPr>
        <p:txBody>
          <a:bodyPr/>
          <a:lstStyle/>
          <a:p>
            <a:pPr eaLnBrk="1" hangingPunct="1"/>
            <a:endParaRPr lang="en-US" dirty="0" smtClean="0">
              <a:latin typeface="Arial" panose="020B0604020202020204" pitchFamily="34" charset="0"/>
            </a:endParaRPr>
          </a:p>
        </p:txBody>
      </p:sp>
    </p:spTree>
    <p:extLst>
      <p:ext uri="{BB962C8B-B14F-4D97-AF65-F5344CB8AC3E}">
        <p14:creationId xmlns:p14="http://schemas.microsoft.com/office/powerpoint/2010/main" val="14885374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EmbossedBlackWide" pitchFamily="18" charset="0"/>
              </a:defRPr>
            </a:lvl1pPr>
            <a:lvl2pPr marL="742950" indent="-285750" defTabSz="966788">
              <a:defRPr sz="2400">
                <a:solidFill>
                  <a:schemeClr val="tx1"/>
                </a:solidFill>
                <a:latin typeface="EmbossedBlackWide" pitchFamily="18" charset="0"/>
              </a:defRPr>
            </a:lvl2pPr>
            <a:lvl3pPr marL="1143000" indent="-228600" defTabSz="966788">
              <a:defRPr sz="2400">
                <a:solidFill>
                  <a:schemeClr val="tx1"/>
                </a:solidFill>
                <a:latin typeface="EmbossedBlackWide" pitchFamily="18" charset="0"/>
              </a:defRPr>
            </a:lvl3pPr>
            <a:lvl4pPr marL="1600200" indent="-228600" defTabSz="966788">
              <a:defRPr sz="2400">
                <a:solidFill>
                  <a:schemeClr val="tx1"/>
                </a:solidFill>
                <a:latin typeface="EmbossedBlackWide" pitchFamily="18" charset="0"/>
              </a:defRPr>
            </a:lvl4pPr>
            <a:lvl5pPr marL="2057400" indent="-228600" defTabSz="966788">
              <a:defRPr sz="2400">
                <a:solidFill>
                  <a:schemeClr val="tx1"/>
                </a:solidFill>
                <a:latin typeface="EmbossedBlackWide" pitchFamily="18" charset="0"/>
              </a:defRPr>
            </a:lvl5pPr>
            <a:lvl6pPr marL="2514600" indent="-228600" algn="ctr" defTabSz="966788" eaLnBrk="0" fontAlgn="base" hangingPunct="0">
              <a:spcBef>
                <a:spcPct val="0"/>
              </a:spcBef>
              <a:spcAft>
                <a:spcPct val="0"/>
              </a:spcAft>
              <a:defRPr sz="2400">
                <a:solidFill>
                  <a:schemeClr val="tx1"/>
                </a:solidFill>
                <a:latin typeface="EmbossedBlackWide" pitchFamily="18" charset="0"/>
              </a:defRPr>
            </a:lvl6pPr>
            <a:lvl7pPr marL="2971800" indent="-228600" algn="ctr" defTabSz="966788" eaLnBrk="0" fontAlgn="base" hangingPunct="0">
              <a:spcBef>
                <a:spcPct val="0"/>
              </a:spcBef>
              <a:spcAft>
                <a:spcPct val="0"/>
              </a:spcAft>
              <a:defRPr sz="2400">
                <a:solidFill>
                  <a:schemeClr val="tx1"/>
                </a:solidFill>
                <a:latin typeface="EmbossedBlackWide" pitchFamily="18" charset="0"/>
              </a:defRPr>
            </a:lvl7pPr>
            <a:lvl8pPr marL="3429000" indent="-228600" algn="ctr" defTabSz="966788" eaLnBrk="0" fontAlgn="base" hangingPunct="0">
              <a:spcBef>
                <a:spcPct val="0"/>
              </a:spcBef>
              <a:spcAft>
                <a:spcPct val="0"/>
              </a:spcAft>
              <a:defRPr sz="2400">
                <a:solidFill>
                  <a:schemeClr val="tx1"/>
                </a:solidFill>
                <a:latin typeface="EmbossedBlackWide" pitchFamily="18" charset="0"/>
              </a:defRPr>
            </a:lvl8pPr>
            <a:lvl9pPr marL="3886200" indent="-228600" algn="ctr" defTabSz="966788" eaLnBrk="0" fontAlgn="base" hangingPunct="0">
              <a:spcBef>
                <a:spcPct val="0"/>
              </a:spcBef>
              <a:spcAft>
                <a:spcPct val="0"/>
              </a:spcAft>
              <a:defRPr sz="2400">
                <a:solidFill>
                  <a:schemeClr val="tx1"/>
                </a:solidFill>
                <a:latin typeface="EmbossedBlackWide" pitchFamily="18" charset="0"/>
              </a:defRPr>
            </a:lvl9pPr>
          </a:lstStyle>
          <a:p>
            <a:fld id="{445FB211-006A-465A-89D0-154D00A726CA}" type="slidenum">
              <a:rPr lang="en-US" sz="1300">
                <a:latin typeface="Arial" panose="020B0604020202020204" pitchFamily="34" charset="0"/>
              </a:rPr>
              <a:pPr/>
              <a:t>20</a:t>
            </a:fld>
            <a:endParaRPr lang="en-US" sz="1300">
              <a:latin typeface="Arial" panose="020B0604020202020204" pitchFamily="34" charset="0"/>
            </a:endParaRPr>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anose="020B0604020202020204" pitchFamily="34" charset="0"/>
            </a:endParaRPr>
          </a:p>
        </p:txBody>
      </p:sp>
    </p:spTree>
    <p:extLst>
      <p:ext uri="{BB962C8B-B14F-4D97-AF65-F5344CB8AC3E}">
        <p14:creationId xmlns:p14="http://schemas.microsoft.com/office/powerpoint/2010/main" val="22161804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EmbossedBlackWide" pitchFamily="18" charset="0"/>
              </a:defRPr>
            </a:lvl1pPr>
            <a:lvl2pPr marL="742950" indent="-285750" defTabSz="966788">
              <a:defRPr sz="2400">
                <a:solidFill>
                  <a:schemeClr val="tx1"/>
                </a:solidFill>
                <a:latin typeface="EmbossedBlackWide" pitchFamily="18" charset="0"/>
              </a:defRPr>
            </a:lvl2pPr>
            <a:lvl3pPr marL="1143000" indent="-228600" defTabSz="966788">
              <a:defRPr sz="2400">
                <a:solidFill>
                  <a:schemeClr val="tx1"/>
                </a:solidFill>
                <a:latin typeface="EmbossedBlackWide" pitchFamily="18" charset="0"/>
              </a:defRPr>
            </a:lvl3pPr>
            <a:lvl4pPr marL="1600200" indent="-228600" defTabSz="966788">
              <a:defRPr sz="2400">
                <a:solidFill>
                  <a:schemeClr val="tx1"/>
                </a:solidFill>
                <a:latin typeface="EmbossedBlackWide" pitchFamily="18" charset="0"/>
              </a:defRPr>
            </a:lvl4pPr>
            <a:lvl5pPr marL="2057400" indent="-228600" defTabSz="966788">
              <a:defRPr sz="2400">
                <a:solidFill>
                  <a:schemeClr val="tx1"/>
                </a:solidFill>
                <a:latin typeface="EmbossedBlackWide" pitchFamily="18" charset="0"/>
              </a:defRPr>
            </a:lvl5pPr>
            <a:lvl6pPr marL="2514600" indent="-228600" algn="ctr" defTabSz="966788" eaLnBrk="0" fontAlgn="base" hangingPunct="0">
              <a:spcBef>
                <a:spcPct val="0"/>
              </a:spcBef>
              <a:spcAft>
                <a:spcPct val="0"/>
              </a:spcAft>
              <a:defRPr sz="2400">
                <a:solidFill>
                  <a:schemeClr val="tx1"/>
                </a:solidFill>
                <a:latin typeface="EmbossedBlackWide" pitchFamily="18" charset="0"/>
              </a:defRPr>
            </a:lvl6pPr>
            <a:lvl7pPr marL="2971800" indent="-228600" algn="ctr" defTabSz="966788" eaLnBrk="0" fontAlgn="base" hangingPunct="0">
              <a:spcBef>
                <a:spcPct val="0"/>
              </a:spcBef>
              <a:spcAft>
                <a:spcPct val="0"/>
              </a:spcAft>
              <a:defRPr sz="2400">
                <a:solidFill>
                  <a:schemeClr val="tx1"/>
                </a:solidFill>
                <a:latin typeface="EmbossedBlackWide" pitchFamily="18" charset="0"/>
              </a:defRPr>
            </a:lvl7pPr>
            <a:lvl8pPr marL="3429000" indent="-228600" algn="ctr" defTabSz="966788" eaLnBrk="0" fontAlgn="base" hangingPunct="0">
              <a:spcBef>
                <a:spcPct val="0"/>
              </a:spcBef>
              <a:spcAft>
                <a:spcPct val="0"/>
              </a:spcAft>
              <a:defRPr sz="2400">
                <a:solidFill>
                  <a:schemeClr val="tx1"/>
                </a:solidFill>
                <a:latin typeface="EmbossedBlackWide" pitchFamily="18" charset="0"/>
              </a:defRPr>
            </a:lvl8pPr>
            <a:lvl9pPr marL="3886200" indent="-228600" algn="ctr" defTabSz="966788" eaLnBrk="0" fontAlgn="base" hangingPunct="0">
              <a:spcBef>
                <a:spcPct val="0"/>
              </a:spcBef>
              <a:spcAft>
                <a:spcPct val="0"/>
              </a:spcAft>
              <a:defRPr sz="2400">
                <a:solidFill>
                  <a:schemeClr val="tx1"/>
                </a:solidFill>
                <a:latin typeface="EmbossedBlackWide" pitchFamily="18" charset="0"/>
              </a:defRPr>
            </a:lvl9pPr>
          </a:lstStyle>
          <a:p>
            <a:fld id="{26737DC6-95E2-447A-8AE4-7C6BFA3C1C33}" type="slidenum">
              <a:rPr lang="en-US" sz="1300">
                <a:latin typeface="Arial" panose="020B0604020202020204" pitchFamily="34" charset="0"/>
              </a:rPr>
              <a:pPr/>
              <a:t>21</a:t>
            </a:fld>
            <a:endParaRPr lang="en-US" sz="1300">
              <a:latin typeface="Arial" panose="020B0604020202020204" pitchFamily="34" charset="0"/>
            </a:endParaRPr>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b="1" kern="1200" dirty="0" smtClean="0">
                <a:solidFill>
                  <a:srgbClr val="F5E9E9"/>
                </a:solidFill>
                <a:effectLst>
                  <a:outerShdw blurRad="38100" dist="38100" dir="2700000" algn="tl">
                    <a:srgbClr val="000000"/>
                  </a:outerShdw>
                </a:effectLst>
                <a:latin typeface="Arial" charset="0"/>
                <a:ea typeface="+mn-ea"/>
                <a:cs typeface="+mn-cs"/>
              </a:rPr>
              <a:t>Rotation Curve: A plot of Orbital Velocity versus Distance from the center of rotation.</a:t>
            </a:r>
          </a:p>
          <a:p>
            <a:pPr eaLnBrk="1" hangingPunct="1"/>
            <a:endParaRPr lang="en-US" dirty="0" smtClean="0">
              <a:latin typeface="Arial" panose="020B0604020202020204" pitchFamily="34" charset="0"/>
            </a:endParaRPr>
          </a:p>
          <a:p>
            <a:pPr eaLnBrk="1" hangingPunct="1"/>
            <a:r>
              <a:rPr lang="en-US" dirty="0" smtClean="0">
                <a:latin typeface="Arial" panose="020B0604020202020204" pitchFamily="34" charset="0"/>
              </a:rPr>
              <a:t>Which is the rotation curve for quarters on a turntable?</a:t>
            </a:r>
          </a:p>
          <a:p>
            <a:pPr eaLnBrk="1" hangingPunct="1"/>
            <a:r>
              <a:rPr lang="en-US" dirty="0" smtClean="0">
                <a:latin typeface="Arial" panose="020B0604020202020204" pitchFamily="34" charset="0"/>
              </a:rPr>
              <a:t>Which is the rotation curve for Planets in the Solar system?</a:t>
            </a:r>
          </a:p>
        </p:txBody>
      </p:sp>
    </p:spTree>
    <p:extLst>
      <p:ext uri="{BB962C8B-B14F-4D97-AF65-F5344CB8AC3E}">
        <p14:creationId xmlns:p14="http://schemas.microsoft.com/office/powerpoint/2010/main" val="27131354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EmbossedBlackWide" pitchFamily="18" charset="0"/>
              </a:defRPr>
            </a:lvl1pPr>
            <a:lvl2pPr marL="742950" indent="-285750" defTabSz="966788">
              <a:defRPr sz="2400">
                <a:solidFill>
                  <a:schemeClr val="tx1"/>
                </a:solidFill>
                <a:latin typeface="EmbossedBlackWide" pitchFamily="18" charset="0"/>
              </a:defRPr>
            </a:lvl2pPr>
            <a:lvl3pPr marL="1143000" indent="-228600" defTabSz="966788">
              <a:defRPr sz="2400">
                <a:solidFill>
                  <a:schemeClr val="tx1"/>
                </a:solidFill>
                <a:latin typeface="EmbossedBlackWide" pitchFamily="18" charset="0"/>
              </a:defRPr>
            </a:lvl3pPr>
            <a:lvl4pPr marL="1600200" indent="-228600" defTabSz="966788">
              <a:defRPr sz="2400">
                <a:solidFill>
                  <a:schemeClr val="tx1"/>
                </a:solidFill>
                <a:latin typeface="EmbossedBlackWide" pitchFamily="18" charset="0"/>
              </a:defRPr>
            </a:lvl4pPr>
            <a:lvl5pPr marL="2057400" indent="-228600" defTabSz="966788">
              <a:defRPr sz="2400">
                <a:solidFill>
                  <a:schemeClr val="tx1"/>
                </a:solidFill>
                <a:latin typeface="EmbossedBlackWide" pitchFamily="18" charset="0"/>
              </a:defRPr>
            </a:lvl5pPr>
            <a:lvl6pPr marL="2514600" indent="-228600" algn="ctr" defTabSz="966788" eaLnBrk="0" fontAlgn="base" hangingPunct="0">
              <a:spcBef>
                <a:spcPct val="0"/>
              </a:spcBef>
              <a:spcAft>
                <a:spcPct val="0"/>
              </a:spcAft>
              <a:defRPr sz="2400">
                <a:solidFill>
                  <a:schemeClr val="tx1"/>
                </a:solidFill>
                <a:latin typeface="EmbossedBlackWide" pitchFamily="18" charset="0"/>
              </a:defRPr>
            </a:lvl6pPr>
            <a:lvl7pPr marL="2971800" indent="-228600" algn="ctr" defTabSz="966788" eaLnBrk="0" fontAlgn="base" hangingPunct="0">
              <a:spcBef>
                <a:spcPct val="0"/>
              </a:spcBef>
              <a:spcAft>
                <a:spcPct val="0"/>
              </a:spcAft>
              <a:defRPr sz="2400">
                <a:solidFill>
                  <a:schemeClr val="tx1"/>
                </a:solidFill>
                <a:latin typeface="EmbossedBlackWide" pitchFamily="18" charset="0"/>
              </a:defRPr>
            </a:lvl7pPr>
            <a:lvl8pPr marL="3429000" indent="-228600" algn="ctr" defTabSz="966788" eaLnBrk="0" fontAlgn="base" hangingPunct="0">
              <a:spcBef>
                <a:spcPct val="0"/>
              </a:spcBef>
              <a:spcAft>
                <a:spcPct val="0"/>
              </a:spcAft>
              <a:defRPr sz="2400">
                <a:solidFill>
                  <a:schemeClr val="tx1"/>
                </a:solidFill>
                <a:latin typeface="EmbossedBlackWide" pitchFamily="18" charset="0"/>
              </a:defRPr>
            </a:lvl8pPr>
            <a:lvl9pPr marL="3886200" indent="-228600" algn="ctr" defTabSz="966788" eaLnBrk="0" fontAlgn="base" hangingPunct="0">
              <a:spcBef>
                <a:spcPct val="0"/>
              </a:spcBef>
              <a:spcAft>
                <a:spcPct val="0"/>
              </a:spcAft>
              <a:defRPr sz="2400">
                <a:solidFill>
                  <a:schemeClr val="tx1"/>
                </a:solidFill>
                <a:latin typeface="EmbossedBlackWide" pitchFamily="18" charset="0"/>
              </a:defRPr>
            </a:lvl9pPr>
          </a:lstStyle>
          <a:p>
            <a:fld id="{AE818BF0-227F-41CF-A2FC-B1F7F280CCC2}" type="slidenum">
              <a:rPr lang="en-US" sz="1300">
                <a:latin typeface="Arial" panose="020B0604020202020204" pitchFamily="34" charset="0"/>
              </a:rPr>
              <a:pPr/>
              <a:t>22</a:t>
            </a:fld>
            <a:endParaRPr lang="en-US" sz="1300">
              <a:latin typeface="Arial" panose="020B0604020202020204" pitchFamily="34" charset="0"/>
            </a:endParaRPr>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latin typeface="Arial" panose="020B0604020202020204" pitchFamily="34" charset="0"/>
              </a:rPr>
              <a:t>So we measure the mass that we can see (due to the starlight) and predict orbital velocities using Newton’s version of </a:t>
            </a:r>
            <a:r>
              <a:rPr lang="en-US" dirty="0" err="1" smtClean="0">
                <a:latin typeface="Arial" panose="020B0604020202020204" pitchFamily="34" charset="0"/>
              </a:rPr>
              <a:t>Kepler’s</a:t>
            </a:r>
            <a:r>
              <a:rPr lang="en-US" dirty="0" smtClean="0">
                <a:latin typeface="Arial" panose="020B0604020202020204" pitchFamily="34" charset="0"/>
              </a:rPr>
              <a:t> 3</a:t>
            </a:r>
            <a:r>
              <a:rPr lang="en-US" baseline="30000" dirty="0" smtClean="0">
                <a:latin typeface="Arial" panose="020B0604020202020204" pitchFamily="34" charset="0"/>
              </a:rPr>
              <a:t>rd</a:t>
            </a:r>
            <a:r>
              <a:rPr lang="en-US" baseline="0" dirty="0" smtClean="0">
                <a:latin typeface="Arial" panose="020B0604020202020204" pitchFamily="34" charset="0"/>
              </a:rPr>
              <a:t> Law.</a:t>
            </a:r>
          </a:p>
          <a:p>
            <a:pPr eaLnBrk="1" hangingPunct="1"/>
            <a:endParaRPr lang="en-US" baseline="0" dirty="0" smtClean="0">
              <a:latin typeface="Arial" panose="020B0604020202020204" pitchFamily="34" charset="0"/>
            </a:endParaRPr>
          </a:p>
          <a:p>
            <a:pPr eaLnBrk="1" hangingPunct="1"/>
            <a:r>
              <a:rPr lang="en-US" dirty="0" smtClean="0">
                <a:latin typeface="Arial" panose="020B0604020202020204" pitchFamily="34" charset="0"/>
              </a:rPr>
              <a:t>In rigid bodies, the velocity is directly proportional to the radius… faster rotation further from the center.</a:t>
            </a:r>
          </a:p>
          <a:p>
            <a:pPr eaLnBrk="1" hangingPunct="1"/>
            <a:r>
              <a:rPr lang="en-US" dirty="0" smtClean="0">
                <a:latin typeface="Arial" panose="020B0604020202020204" pitchFamily="34" charset="0"/>
              </a:rPr>
              <a:t>Planetary orbits follow </a:t>
            </a:r>
            <a:r>
              <a:rPr lang="en-US" dirty="0" err="1" smtClean="0">
                <a:latin typeface="Arial" panose="020B0604020202020204" pitchFamily="34" charset="0"/>
              </a:rPr>
              <a:t>Kepler’s</a:t>
            </a:r>
            <a:r>
              <a:rPr lang="en-US" dirty="0" smtClean="0">
                <a:latin typeface="Arial" panose="020B0604020202020204" pitchFamily="34" charset="0"/>
              </a:rPr>
              <a:t> third law, and go slower as you get further from the center.</a:t>
            </a:r>
          </a:p>
          <a:p>
            <a:pPr eaLnBrk="1" hangingPunct="1"/>
            <a:r>
              <a:rPr lang="en-US" dirty="0" smtClean="0">
                <a:latin typeface="Arial" panose="020B0604020202020204" pitchFamily="34" charset="0"/>
              </a:rPr>
              <a:t>Galaxies have a rigid section in the middle followed by a flat rotation curve.  The velocity doesn’t change as you go out from the center.</a:t>
            </a:r>
          </a:p>
          <a:p>
            <a:pPr eaLnBrk="1" hangingPunct="1"/>
            <a:r>
              <a:rPr lang="en-US" dirty="0" smtClean="0">
                <a:latin typeface="Arial" panose="020B0604020202020204" pitchFamily="34" charset="0"/>
              </a:rPr>
              <a:t>We can’t account for all of the mass by considering all of the stars and all of the gas and dust.</a:t>
            </a:r>
          </a:p>
          <a:p>
            <a:pPr eaLnBrk="1" hangingPunct="1"/>
            <a:r>
              <a:rPr lang="en-US" dirty="0" smtClean="0">
                <a:latin typeface="Arial" panose="020B0604020202020204" pitchFamily="34" charset="0"/>
              </a:rPr>
              <a:t>Evidence for mass that we can’t see… Dark Matter.</a:t>
            </a:r>
          </a:p>
          <a:p>
            <a:pPr eaLnBrk="1" hangingPunct="1"/>
            <a:endParaRPr lang="en-US" dirty="0" smtClean="0">
              <a:latin typeface="Arial" panose="020B0604020202020204" pitchFamily="34" charset="0"/>
            </a:endParaRPr>
          </a:p>
          <a:p>
            <a:pPr eaLnBrk="1" hangingPunct="1"/>
            <a:endParaRPr lang="en-US" dirty="0" smtClean="0">
              <a:latin typeface="Arial" panose="020B0604020202020204" pitchFamily="34" charset="0"/>
            </a:endParaRPr>
          </a:p>
        </p:txBody>
      </p:sp>
    </p:spTree>
    <p:extLst>
      <p:ext uri="{BB962C8B-B14F-4D97-AF65-F5344CB8AC3E}">
        <p14:creationId xmlns:p14="http://schemas.microsoft.com/office/powerpoint/2010/main" val="27051962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EmbossedBlackWide" pitchFamily="18" charset="0"/>
              </a:defRPr>
            </a:lvl1pPr>
            <a:lvl2pPr marL="742950" indent="-285750" defTabSz="966788">
              <a:defRPr sz="2400">
                <a:solidFill>
                  <a:schemeClr val="tx1"/>
                </a:solidFill>
                <a:latin typeface="EmbossedBlackWide" pitchFamily="18" charset="0"/>
              </a:defRPr>
            </a:lvl2pPr>
            <a:lvl3pPr marL="1143000" indent="-228600" defTabSz="966788">
              <a:defRPr sz="2400">
                <a:solidFill>
                  <a:schemeClr val="tx1"/>
                </a:solidFill>
                <a:latin typeface="EmbossedBlackWide" pitchFamily="18" charset="0"/>
              </a:defRPr>
            </a:lvl3pPr>
            <a:lvl4pPr marL="1600200" indent="-228600" defTabSz="966788">
              <a:defRPr sz="2400">
                <a:solidFill>
                  <a:schemeClr val="tx1"/>
                </a:solidFill>
                <a:latin typeface="EmbossedBlackWide" pitchFamily="18" charset="0"/>
              </a:defRPr>
            </a:lvl4pPr>
            <a:lvl5pPr marL="2057400" indent="-228600" defTabSz="966788">
              <a:defRPr sz="2400">
                <a:solidFill>
                  <a:schemeClr val="tx1"/>
                </a:solidFill>
                <a:latin typeface="EmbossedBlackWide" pitchFamily="18" charset="0"/>
              </a:defRPr>
            </a:lvl5pPr>
            <a:lvl6pPr marL="2514600" indent="-228600" algn="ctr" defTabSz="966788" eaLnBrk="0" fontAlgn="base" hangingPunct="0">
              <a:spcBef>
                <a:spcPct val="0"/>
              </a:spcBef>
              <a:spcAft>
                <a:spcPct val="0"/>
              </a:spcAft>
              <a:defRPr sz="2400">
                <a:solidFill>
                  <a:schemeClr val="tx1"/>
                </a:solidFill>
                <a:latin typeface="EmbossedBlackWide" pitchFamily="18" charset="0"/>
              </a:defRPr>
            </a:lvl6pPr>
            <a:lvl7pPr marL="2971800" indent="-228600" algn="ctr" defTabSz="966788" eaLnBrk="0" fontAlgn="base" hangingPunct="0">
              <a:spcBef>
                <a:spcPct val="0"/>
              </a:spcBef>
              <a:spcAft>
                <a:spcPct val="0"/>
              </a:spcAft>
              <a:defRPr sz="2400">
                <a:solidFill>
                  <a:schemeClr val="tx1"/>
                </a:solidFill>
                <a:latin typeface="EmbossedBlackWide" pitchFamily="18" charset="0"/>
              </a:defRPr>
            </a:lvl7pPr>
            <a:lvl8pPr marL="3429000" indent="-228600" algn="ctr" defTabSz="966788" eaLnBrk="0" fontAlgn="base" hangingPunct="0">
              <a:spcBef>
                <a:spcPct val="0"/>
              </a:spcBef>
              <a:spcAft>
                <a:spcPct val="0"/>
              </a:spcAft>
              <a:defRPr sz="2400">
                <a:solidFill>
                  <a:schemeClr val="tx1"/>
                </a:solidFill>
                <a:latin typeface="EmbossedBlackWide" pitchFamily="18" charset="0"/>
              </a:defRPr>
            </a:lvl8pPr>
            <a:lvl9pPr marL="3886200" indent="-228600" algn="ctr" defTabSz="966788" eaLnBrk="0" fontAlgn="base" hangingPunct="0">
              <a:spcBef>
                <a:spcPct val="0"/>
              </a:spcBef>
              <a:spcAft>
                <a:spcPct val="0"/>
              </a:spcAft>
              <a:defRPr sz="2400">
                <a:solidFill>
                  <a:schemeClr val="tx1"/>
                </a:solidFill>
                <a:latin typeface="EmbossedBlackWide" pitchFamily="18" charset="0"/>
              </a:defRPr>
            </a:lvl9pPr>
          </a:lstStyle>
          <a:p>
            <a:fld id="{AE818BF0-227F-41CF-A2FC-B1F7F280CCC2}" type="slidenum">
              <a:rPr lang="en-US" sz="1300">
                <a:latin typeface="Arial" panose="020B0604020202020204" pitchFamily="34" charset="0"/>
              </a:rPr>
              <a:pPr/>
              <a:t>23</a:t>
            </a:fld>
            <a:endParaRPr lang="en-US" sz="1300">
              <a:latin typeface="Arial" panose="020B0604020202020204" pitchFamily="34" charset="0"/>
            </a:endParaRPr>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latin typeface="Arial" panose="020B0604020202020204" pitchFamily="34" charset="0"/>
              </a:rPr>
              <a:t>So we measure the mass that we can see (due to the starlight) and predict orbital velocities using Newton’s version of </a:t>
            </a:r>
            <a:r>
              <a:rPr lang="en-US" dirty="0" err="1" smtClean="0">
                <a:latin typeface="Arial" panose="020B0604020202020204" pitchFamily="34" charset="0"/>
              </a:rPr>
              <a:t>Kepler’s</a:t>
            </a:r>
            <a:r>
              <a:rPr lang="en-US" dirty="0" smtClean="0">
                <a:latin typeface="Arial" panose="020B0604020202020204" pitchFamily="34" charset="0"/>
              </a:rPr>
              <a:t> 3</a:t>
            </a:r>
            <a:r>
              <a:rPr lang="en-US" baseline="30000" dirty="0" smtClean="0">
                <a:latin typeface="Arial" panose="020B0604020202020204" pitchFamily="34" charset="0"/>
              </a:rPr>
              <a:t>rd</a:t>
            </a:r>
            <a:r>
              <a:rPr lang="en-US" baseline="0" dirty="0" smtClean="0">
                <a:latin typeface="Arial" panose="020B0604020202020204" pitchFamily="34" charset="0"/>
              </a:rPr>
              <a:t> Law.</a:t>
            </a:r>
          </a:p>
          <a:p>
            <a:pPr eaLnBrk="1" hangingPunct="1"/>
            <a:endParaRPr lang="en-US" baseline="0" dirty="0" smtClean="0">
              <a:latin typeface="Arial" panose="020B0604020202020204" pitchFamily="34" charset="0"/>
            </a:endParaRPr>
          </a:p>
          <a:p>
            <a:pPr eaLnBrk="1" hangingPunct="1"/>
            <a:r>
              <a:rPr lang="en-US" dirty="0" smtClean="0">
                <a:latin typeface="Arial" panose="020B0604020202020204" pitchFamily="34" charset="0"/>
              </a:rPr>
              <a:t>In rigid bodies, the velocity is directly proportional to the radius… faster rotation further from the center.</a:t>
            </a:r>
          </a:p>
          <a:p>
            <a:pPr eaLnBrk="1" hangingPunct="1"/>
            <a:r>
              <a:rPr lang="en-US" dirty="0" smtClean="0">
                <a:latin typeface="Arial" panose="020B0604020202020204" pitchFamily="34" charset="0"/>
              </a:rPr>
              <a:t>Planetary orbits follow </a:t>
            </a:r>
            <a:r>
              <a:rPr lang="en-US" dirty="0" err="1" smtClean="0">
                <a:latin typeface="Arial" panose="020B0604020202020204" pitchFamily="34" charset="0"/>
              </a:rPr>
              <a:t>Kepler’s</a:t>
            </a:r>
            <a:r>
              <a:rPr lang="en-US" dirty="0" smtClean="0">
                <a:latin typeface="Arial" panose="020B0604020202020204" pitchFamily="34" charset="0"/>
              </a:rPr>
              <a:t> third law, and go slower as you get further from the center.</a:t>
            </a:r>
          </a:p>
          <a:p>
            <a:pPr eaLnBrk="1" hangingPunct="1"/>
            <a:r>
              <a:rPr lang="en-US" dirty="0" smtClean="0">
                <a:latin typeface="Arial" panose="020B0604020202020204" pitchFamily="34" charset="0"/>
              </a:rPr>
              <a:t>Galaxies have a rigid section in the middle followed by a flat rotation curve.  The velocity doesn’t change as you go out from the center.</a:t>
            </a:r>
          </a:p>
          <a:p>
            <a:pPr eaLnBrk="1" hangingPunct="1"/>
            <a:r>
              <a:rPr lang="en-US" dirty="0" smtClean="0">
                <a:latin typeface="Arial" panose="020B0604020202020204" pitchFamily="34" charset="0"/>
              </a:rPr>
              <a:t>We can’t account for all of the mass by considering all of the stars and all of the gas and dust.</a:t>
            </a:r>
          </a:p>
          <a:p>
            <a:pPr eaLnBrk="1" hangingPunct="1"/>
            <a:r>
              <a:rPr lang="en-US" dirty="0" smtClean="0">
                <a:latin typeface="Arial" panose="020B0604020202020204" pitchFamily="34" charset="0"/>
              </a:rPr>
              <a:t>Evidence for mass that we can’t see… Dark Matter.</a:t>
            </a:r>
          </a:p>
          <a:p>
            <a:pPr eaLnBrk="1" hangingPunct="1"/>
            <a:endParaRPr lang="en-US" dirty="0" smtClean="0">
              <a:latin typeface="Arial" panose="020B0604020202020204" pitchFamily="34" charset="0"/>
            </a:endParaRPr>
          </a:p>
          <a:p>
            <a:pPr eaLnBrk="1" hangingPunct="1"/>
            <a:endParaRPr lang="en-US" dirty="0" smtClean="0">
              <a:latin typeface="Arial" panose="020B0604020202020204" pitchFamily="34" charset="0"/>
            </a:endParaRPr>
          </a:p>
        </p:txBody>
      </p:sp>
    </p:spTree>
    <p:extLst>
      <p:ext uri="{BB962C8B-B14F-4D97-AF65-F5344CB8AC3E}">
        <p14:creationId xmlns:p14="http://schemas.microsoft.com/office/powerpoint/2010/main" val="15278411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p:spPr>
        <p:txBody>
          <a:bodyPr/>
          <a:lstStyle>
            <a:lvl1pPr defTabSz="966788">
              <a:defRPr sz="3200">
                <a:solidFill>
                  <a:schemeClr val="tx1"/>
                </a:solidFill>
                <a:latin typeface="EmbossedBlackWide" pitchFamily="18" charset="0"/>
              </a:defRPr>
            </a:lvl1pPr>
            <a:lvl2pPr marL="742950" indent="-285750" defTabSz="966788">
              <a:defRPr sz="3200">
                <a:solidFill>
                  <a:schemeClr val="tx1"/>
                </a:solidFill>
                <a:latin typeface="EmbossedBlackWide" pitchFamily="18" charset="0"/>
              </a:defRPr>
            </a:lvl2pPr>
            <a:lvl3pPr marL="1143000" indent="-228600" defTabSz="966788">
              <a:defRPr sz="3200">
                <a:solidFill>
                  <a:schemeClr val="tx1"/>
                </a:solidFill>
                <a:latin typeface="EmbossedBlackWide" pitchFamily="18" charset="0"/>
              </a:defRPr>
            </a:lvl3pPr>
            <a:lvl4pPr marL="1600200" indent="-228600" defTabSz="966788">
              <a:defRPr sz="3200">
                <a:solidFill>
                  <a:schemeClr val="tx1"/>
                </a:solidFill>
                <a:latin typeface="EmbossedBlackWide" pitchFamily="18" charset="0"/>
              </a:defRPr>
            </a:lvl4pPr>
            <a:lvl5pPr marL="2057400" indent="-228600" defTabSz="966788">
              <a:defRPr sz="3200">
                <a:solidFill>
                  <a:schemeClr val="tx1"/>
                </a:solidFill>
                <a:latin typeface="EmbossedBlackWide" pitchFamily="18" charset="0"/>
              </a:defRPr>
            </a:lvl5pPr>
            <a:lvl6pPr marL="2514600" indent="-228600" algn="ctr" defTabSz="966788" eaLnBrk="0" fontAlgn="base" hangingPunct="0">
              <a:spcBef>
                <a:spcPct val="0"/>
              </a:spcBef>
              <a:spcAft>
                <a:spcPct val="0"/>
              </a:spcAft>
              <a:defRPr sz="3200">
                <a:solidFill>
                  <a:schemeClr val="tx1"/>
                </a:solidFill>
                <a:latin typeface="EmbossedBlackWide" pitchFamily="18" charset="0"/>
              </a:defRPr>
            </a:lvl6pPr>
            <a:lvl7pPr marL="2971800" indent="-228600" algn="ctr" defTabSz="966788" eaLnBrk="0" fontAlgn="base" hangingPunct="0">
              <a:spcBef>
                <a:spcPct val="0"/>
              </a:spcBef>
              <a:spcAft>
                <a:spcPct val="0"/>
              </a:spcAft>
              <a:defRPr sz="3200">
                <a:solidFill>
                  <a:schemeClr val="tx1"/>
                </a:solidFill>
                <a:latin typeface="EmbossedBlackWide" pitchFamily="18" charset="0"/>
              </a:defRPr>
            </a:lvl7pPr>
            <a:lvl8pPr marL="3429000" indent="-228600" algn="ctr" defTabSz="966788" eaLnBrk="0" fontAlgn="base" hangingPunct="0">
              <a:spcBef>
                <a:spcPct val="0"/>
              </a:spcBef>
              <a:spcAft>
                <a:spcPct val="0"/>
              </a:spcAft>
              <a:defRPr sz="3200">
                <a:solidFill>
                  <a:schemeClr val="tx1"/>
                </a:solidFill>
                <a:latin typeface="EmbossedBlackWide" pitchFamily="18" charset="0"/>
              </a:defRPr>
            </a:lvl8pPr>
            <a:lvl9pPr marL="3886200" indent="-228600" algn="ctr" defTabSz="966788" eaLnBrk="0" fontAlgn="base" hangingPunct="0">
              <a:spcBef>
                <a:spcPct val="0"/>
              </a:spcBef>
              <a:spcAft>
                <a:spcPct val="0"/>
              </a:spcAft>
              <a:defRPr sz="3200">
                <a:solidFill>
                  <a:schemeClr val="tx1"/>
                </a:solidFill>
                <a:latin typeface="EmbossedBlackWide" pitchFamily="18" charset="0"/>
              </a:defRPr>
            </a:lvl9pPr>
          </a:lstStyle>
          <a:p>
            <a:fld id="{71894DBC-B3A4-4B32-99BA-E66D56087B8D}" type="slidenum">
              <a:rPr lang="en-US" sz="1300">
                <a:latin typeface="Arial" panose="020B0604020202020204" pitchFamily="34" charset="0"/>
              </a:rPr>
              <a:pPr/>
              <a:t>24</a:t>
            </a:fld>
            <a:endParaRPr lang="en-US" sz="1300">
              <a:latin typeface="Arial" panose="020B0604020202020204" pitchFamily="34" charset="0"/>
            </a:endParaRPr>
          </a:p>
        </p:txBody>
      </p:sp>
      <p:sp>
        <p:nvSpPr>
          <p:cNvPr id="129027" name="Rectangle 2"/>
          <p:cNvSpPr>
            <a:spLocks noGrp="1" noRot="1" noChangeAspect="1" noChangeArrowheads="1" noTextEdit="1"/>
          </p:cNvSpPr>
          <p:nvPr>
            <p:ph type="sldImg"/>
          </p:nvPr>
        </p:nvSpPr>
        <p:spPr>
          <a:xfrm>
            <a:off x="1258888" y="720725"/>
            <a:ext cx="4800600" cy="3600450"/>
          </a:xfrm>
          <a:ln/>
        </p:spPr>
      </p:sp>
      <p:sp>
        <p:nvSpPr>
          <p:cNvPr id="129028" name="Rectangle 3"/>
          <p:cNvSpPr>
            <a:spLocks noGrp="1" noChangeArrowheads="1"/>
          </p:cNvSpPr>
          <p:nvPr>
            <p:ph type="body" idx="1"/>
          </p:nvPr>
        </p:nvSpPr>
        <p:spPr>
          <a:noFill/>
        </p:spPr>
        <p:txBody>
          <a:bodyPr/>
          <a:lstStyle/>
          <a:p>
            <a:pPr eaLnBrk="1" hangingPunct="1"/>
            <a:r>
              <a:rPr lang="en-US" smtClean="0">
                <a:latin typeface="Arial" panose="020B0604020202020204" pitchFamily="34" charset="0"/>
              </a:rPr>
              <a:t>According to the orbits of stars in the Milky Way, there should be a LOT more mass than we can see.</a:t>
            </a:r>
          </a:p>
          <a:p>
            <a:pPr eaLnBrk="1" hangingPunct="1"/>
            <a:endParaRPr lang="en-US" smtClean="0">
              <a:latin typeface="Arial" panose="020B0604020202020204" pitchFamily="34" charset="0"/>
            </a:endParaRPr>
          </a:p>
          <a:p>
            <a:pPr eaLnBrk="1" hangingPunct="1"/>
            <a:r>
              <a:rPr lang="en-US" smtClean="0">
                <a:latin typeface="Arial" panose="020B0604020202020204" pitchFamily="34" charset="0"/>
              </a:rPr>
              <a:t>We can’t see it though.  So, we call it dark.</a:t>
            </a:r>
          </a:p>
        </p:txBody>
      </p:sp>
    </p:spTree>
    <p:extLst>
      <p:ext uri="{BB962C8B-B14F-4D97-AF65-F5344CB8AC3E}">
        <p14:creationId xmlns:p14="http://schemas.microsoft.com/office/powerpoint/2010/main" val="30333711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3200">
                <a:solidFill>
                  <a:schemeClr val="tx1"/>
                </a:solidFill>
                <a:latin typeface="EmbossedBlackWide" panose="020B0604020202020204"/>
                <a:ea typeface="ＭＳ Ｐゴシック" panose="020B0600070205080204" pitchFamily="34" charset="-128"/>
              </a:defRPr>
            </a:lvl1pPr>
            <a:lvl2pPr marL="37931725" indent="-37474525" defTabSz="966788">
              <a:defRPr sz="3200">
                <a:solidFill>
                  <a:schemeClr val="tx1"/>
                </a:solidFill>
                <a:latin typeface="EmbossedBlackWide" panose="020B0604020202020204"/>
                <a:ea typeface="ＭＳ Ｐゴシック" panose="020B0600070205080204" pitchFamily="34" charset="-128"/>
              </a:defRPr>
            </a:lvl2pPr>
            <a:lvl3pPr>
              <a:defRPr sz="3200">
                <a:solidFill>
                  <a:schemeClr val="tx1"/>
                </a:solidFill>
                <a:latin typeface="EmbossedBlackWide" panose="020B0604020202020204"/>
                <a:ea typeface="ＭＳ Ｐゴシック" panose="020B0600070205080204" pitchFamily="34" charset="-128"/>
              </a:defRPr>
            </a:lvl3pPr>
            <a:lvl4pPr>
              <a:defRPr sz="3200">
                <a:solidFill>
                  <a:schemeClr val="tx1"/>
                </a:solidFill>
                <a:latin typeface="EmbossedBlackWide" panose="020B0604020202020204"/>
                <a:ea typeface="ＭＳ Ｐゴシック" panose="020B0600070205080204" pitchFamily="34" charset="-128"/>
              </a:defRPr>
            </a:lvl4pPr>
            <a:lvl5pPr>
              <a:defRPr sz="3200">
                <a:solidFill>
                  <a:schemeClr val="tx1"/>
                </a:solidFill>
                <a:latin typeface="EmbossedBlackWide" panose="020B0604020202020204"/>
                <a:ea typeface="ＭＳ Ｐゴシック" panose="020B0600070205080204" pitchFamily="34" charset="-128"/>
              </a:defRPr>
            </a:lvl5pPr>
            <a:lvl6pPr marL="4572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6pPr>
            <a:lvl7pPr marL="9144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7pPr>
            <a:lvl8pPr marL="13716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8pPr>
            <a:lvl9pPr marL="18288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9pPr>
          </a:lstStyle>
          <a:p>
            <a:fld id="{C6A1BDC2-D66A-4FDE-91A8-F70820115C16}" type="slidenum">
              <a:rPr lang="en-US" sz="1300">
                <a:latin typeface="Arial" panose="020B0604020202020204" pitchFamily="34" charset="0"/>
              </a:rPr>
              <a:pPr/>
              <a:t>25</a:t>
            </a:fld>
            <a:endParaRPr lang="en-US" sz="1300">
              <a:latin typeface="Arial" panose="020B0604020202020204" pitchFamily="34" charset="0"/>
            </a:endParaRPr>
          </a:p>
        </p:txBody>
      </p:sp>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latin typeface="Arial" panose="020B0604020202020204" pitchFamily="34" charset="0"/>
                <a:ea typeface="ＭＳ Ｐゴシック" panose="020B0600070205080204" pitchFamily="34" charset="-128"/>
              </a:rPr>
              <a:t>About 75% of large galaxies are spirals.  They tend to hand out in loose groups of several galaxies</a:t>
            </a:r>
          </a:p>
          <a:p>
            <a:pPr eaLnBrk="1" hangingPunct="1"/>
            <a:r>
              <a:rPr lang="en-US" smtClean="0">
                <a:latin typeface="Arial" panose="020B0604020202020204" pitchFamily="34" charset="0"/>
                <a:ea typeface="ＭＳ Ｐゴシック" panose="020B0600070205080204" pitchFamily="34" charset="-128"/>
              </a:rPr>
              <a:t>Our local group of galaxies contains two large spirals, the Milky Way and Andromeda as well as over 30 smaller galaxies.</a:t>
            </a:r>
          </a:p>
          <a:p>
            <a:pPr eaLnBrk="1" hangingPunct="1"/>
            <a:endParaRPr lang="en-US" smtClean="0">
              <a:latin typeface="Arial" panose="020B0604020202020204" pitchFamily="34" charset="0"/>
              <a:ea typeface="ＭＳ Ｐゴシック" panose="020B0600070205080204" pitchFamily="34" charset="-128"/>
            </a:endParaRPr>
          </a:p>
          <a:p>
            <a:pPr eaLnBrk="1" hangingPunct="1"/>
            <a:r>
              <a:rPr lang="en-US" smtClean="0">
                <a:latin typeface="Arial" panose="020B0604020202020204" pitchFamily="34" charset="0"/>
                <a:ea typeface="ＭＳ Ｐゴシック" panose="020B0600070205080204" pitchFamily="34" charset="-128"/>
              </a:rPr>
              <a:t>Clusters are larger than groups and tend to contain hundreds of galaxies.</a:t>
            </a:r>
          </a:p>
          <a:p>
            <a:pPr eaLnBrk="1" hangingPunct="1"/>
            <a:r>
              <a:rPr lang="en-US" smtClean="0">
                <a:latin typeface="Arial" panose="020B0604020202020204" pitchFamily="34" charset="0"/>
                <a:ea typeface="ＭＳ Ｐゴシック" panose="020B0600070205080204" pitchFamily="34" charset="-128"/>
              </a:rPr>
              <a:t>Elliptical galaxies tend to hang out in large clusters.</a:t>
            </a:r>
          </a:p>
          <a:p>
            <a:pPr eaLnBrk="1" hangingPunct="1"/>
            <a:r>
              <a:rPr lang="en-US" smtClean="0">
                <a:latin typeface="Arial" panose="020B0604020202020204" pitchFamily="34" charset="0"/>
                <a:ea typeface="ＭＳ Ｐゴシック" panose="020B0600070205080204" pitchFamily="34" charset="-128"/>
              </a:rPr>
              <a:t>Large elliptical galaxies are rare outside of clusters.</a:t>
            </a:r>
          </a:p>
        </p:txBody>
      </p:sp>
    </p:spTree>
    <p:extLst>
      <p:ext uri="{BB962C8B-B14F-4D97-AF65-F5344CB8AC3E}">
        <p14:creationId xmlns:p14="http://schemas.microsoft.com/office/powerpoint/2010/main" val="201031831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a:noFill/>
        </p:spPr>
        <p:txBody>
          <a:bodyPr/>
          <a:lstStyle>
            <a:lvl1pPr defTabSz="966788">
              <a:defRPr sz="3200">
                <a:solidFill>
                  <a:schemeClr val="tx1"/>
                </a:solidFill>
                <a:latin typeface="EmbossedBlackWide" pitchFamily="18" charset="0"/>
              </a:defRPr>
            </a:lvl1pPr>
            <a:lvl2pPr marL="742950" indent="-285750" defTabSz="966788">
              <a:defRPr sz="3200">
                <a:solidFill>
                  <a:schemeClr val="tx1"/>
                </a:solidFill>
                <a:latin typeface="EmbossedBlackWide" pitchFamily="18" charset="0"/>
              </a:defRPr>
            </a:lvl2pPr>
            <a:lvl3pPr marL="1143000" indent="-228600" defTabSz="966788">
              <a:defRPr sz="3200">
                <a:solidFill>
                  <a:schemeClr val="tx1"/>
                </a:solidFill>
                <a:latin typeface="EmbossedBlackWide" pitchFamily="18" charset="0"/>
              </a:defRPr>
            </a:lvl3pPr>
            <a:lvl4pPr marL="1600200" indent="-228600" defTabSz="966788">
              <a:defRPr sz="3200">
                <a:solidFill>
                  <a:schemeClr val="tx1"/>
                </a:solidFill>
                <a:latin typeface="EmbossedBlackWide" pitchFamily="18" charset="0"/>
              </a:defRPr>
            </a:lvl4pPr>
            <a:lvl5pPr marL="2057400" indent="-228600" defTabSz="966788">
              <a:defRPr sz="3200">
                <a:solidFill>
                  <a:schemeClr val="tx1"/>
                </a:solidFill>
                <a:latin typeface="EmbossedBlackWide" pitchFamily="18" charset="0"/>
              </a:defRPr>
            </a:lvl5pPr>
            <a:lvl6pPr marL="2514600" indent="-228600" algn="ctr" defTabSz="966788" eaLnBrk="0" fontAlgn="base" hangingPunct="0">
              <a:spcBef>
                <a:spcPct val="0"/>
              </a:spcBef>
              <a:spcAft>
                <a:spcPct val="0"/>
              </a:spcAft>
              <a:defRPr sz="3200">
                <a:solidFill>
                  <a:schemeClr val="tx1"/>
                </a:solidFill>
                <a:latin typeface="EmbossedBlackWide" pitchFamily="18" charset="0"/>
              </a:defRPr>
            </a:lvl6pPr>
            <a:lvl7pPr marL="2971800" indent="-228600" algn="ctr" defTabSz="966788" eaLnBrk="0" fontAlgn="base" hangingPunct="0">
              <a:spcBef>
                <a:spcPct val="0"/>
              </a:spcBef>
              <a:spcAft>
                <a:spcPct val="0"/>
              </a:spcAft>
              <a:defRPr sz="3200">
                <a:solidFill>
                  <a:schemeClr val="tx1"/>
                </a:solidFill>
                <a:latin typeface="EmbossedBlackWide" pitchFamily="18" charset="0"/>
              </a:defRPr>
            </a:lvl7pPr>
            <a:lvl8pPr marL="3429000" indent="-228600" algn="ctr" defTabSz="966788" eaLnBrk="0" fontAlgn="base" hangingPunct="0">
              <a:spcBef>
                <a:spcPct val="0"/>
              </a:spcBef>
              <a:spcAft>
                <a:spcPct val="0"/>
              </a:spcAft>
              <a:defRPr sz="3200">
                <a:solidFill>
                  <a:schemeClr val="tx1"/>
                </a:solidFill>
                <a:latin typeface="EmbossedBlackWide" pitchFamily="18" charset="0"/>
              </a:defRPr>
            </a:lvl8pPr>
            <a:lvl9pPr marL="3886200" indent="-228600" algn="ctr" defTabSz="966788" eaLnBrk="0" fontAlgn="base" hangingPunct="0">
              <a:spcBef>
                <a:spcPct val="0"/>
              </a:spcBef>
              <a:spcAft>
                <a:spcPct val="0"/>
              </a:spcAft>
              <a:defRPr sz="3200">
                <a:solidFill>
                  <a:schemeClr val="tx1"/>
                </a:solidFill>
                <a:latin typeface="EmbossedBlackWide" pitchFamily="18" charset="0"/>
              </a:defRPr>
            </a:lvl9pPr>
          </a:lstStyle>
          <a:p>
            <a:fld id="{461F4A53-28CB-4600-BF82-0EF023E57C3D}" type="slidenum">
              <a:rPr lang="en-US" sz="1300">
                <a:latin typeface="Arial" panose="020B0604020202020204" pitchFamily="34" charset="0"/>
              </a:rPr>
              <a:pPr/>
              <a:t>26</a:t>
            </a:fld>
            <a:endParaRPr lang="en-US" sz="1300">
              <a:latin typeface="Arial" panose="020B0604020202020204" pitchFamily="34" charset="0"/>
            </a:endParaRPr>
          </a:p>
        </p:txBody>
      </p:sp>
      <p:sp>
        <p:nvSpPr>
          <p:cNvPr id="131075" name="Rectangle 2"/>
          <p:cNvSpPr>
            <a:spLocks noGrp="1" noRot="1" noChangeAspect="1" noChangeArrowheads="1" noTextEdit="1"/>
          </p:cNvSpPr>
          <p:nvPr>
            <p:ph type="sldImg"/>
          </p:nvPr>
        </p:nvSpPr>
        <p:spPr>
          <a:xfrm>
            <a:off x="1258888" y="720725"/>
            <a:ext cx="4800600" cy="3600450"/>
          </a:xfrm>
          <a:ln/>
        </p:spPr>
      </p:sp>
      <p:sp>
        <p:nvSpPr>
          <p:cNvPr id="131076" name="Rectangle 3"/>
          <p:cNvSpPr>
            <a:spLocks noGrp="1" noChangeArrowheads="1"/>
          </p:cNvSpPr>
          <p:nvPr>
            <p:ph type="body" idx="1"/>
          </p:nvPr>
        </p:nvSpPr>
        <p:spPr>
          <a:noFill/>
        </p:spPr>
        <p:txBody>
          <a:bodyPr/>
          <a:lstStyle/>
          <a:p>
            <a:pPr eaLnBrk="1" hangingPunct="1"/>
            <a:endParaRPr lang="en-US" smtClean="0">
              <a:latin typeface="Arial" panose="020B0604020202020204" pitchFamily="34" charset="0"/>
            </a:endParaRPr>
          </a:p>
        </p:txBody>
      </p:sp>
    </p:spTree>
    <p:extLst>
      <p:ext uri="{BB962C8B-B14F-4D97-AF65-F5344CB8AC3E}">
        <p14:creationId xmlns:p14="http://schemas.microsoft.com/office/powerpoint/2010/main" val="108582682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a:noFill/>
        </p:spPr>
        <p:txBody>
          <a:bodyPr/>
          <a:lstStyle>
            <a:lvl1pPr defTabSz="966788">
              <a:defRPr sz="3200">
                <a:solidFill>
                  <a:schemeClr val="tx1"/>
                </a:solidFill>
                <a:latin typeface="EmbossedBlackWide" pitchFamily="18" charset="0"/>
              </a:defRPr>
            </a:lvl1pPr>
            <a:lvl2pPr marL="742950" indent="-285750" defTabSz="966788">
              <a:defRPr sz="3200">
                <a:solidFill>
                  <a:schemeClr val="tx1"/>
                </a:solidFill>
                <a:latin typeface="EmbossedBlackWide" pitchFamily="18" charset="0"/>
              </a:defRPr>
            </a:lvl2pPr>
            <a:lvl3pPr marL="1143000" indent="-228600" defTabSz="966788">
              <a:defRPr sz="3200">
                <a:solidFill>
                  <a:schemeClr val="tx1"/>
                </a:solidFill>
                <a:latin typeface="EmbossedBlackWide" pitchFamily="18" charset="0"/>
              </a:defRPr>
            </a:lvl3pPr>
            <a:lvl4pPr marL="1600200" indent="-228600" defTabSz="966788">
              <a:defRPr sz="3200">
                <a:solidFill>
                  <a:schemeClr val="tx1"/>
                </a:solidFill>
                <a:latin typeface="EmbossedBlackWide" pitchFamily="18" charset="0"/>
              </a:defRPr>
            </a:lvl4pPr>
            <a:lvl5pPr marL="2057400" indent="-228600" defTabSz="966788">
              <a:defRPr sz="3200">
                <a:solidFill>
                  <a:schemeClr val="tx1"/>
                </a:solidFill>
                <a:latin typeface="EmbossedBlackWide" pitchFamily="18" charset="0"/>
              </a:defRPr>
            </a:lvl5pPr>
            <a:lvl6pPr marL="2514600" indent="-228600" algn="ctr" defTabSz="966788" eaLnBrk="0" fontAlgn="base" hangingPunct="0">
              <a:spcBef>
                <a:spcPct val="0"/>
              </a:spcBef>
              <a:spcAft>
                <a:spcPct val="0"/>
              </a:spcAft>
              <a:defRPr sz="3200">
                <a:solidFill>
                  <a:schemeClr val="tx1"/>
                </a:solidFill>
                <a:latin typeface="EmbossedBlackWide" pitchFamily="18" charset="0"/>
              </a:defRPr>
            </a:lvl6pPr>
            <a:lvl7pPr marL="2971800" indent="-228600" algn="ctr" defTabSz="966788" eaLnBrk="0" fontAlgn="base" hangingPunct="0">
              <a:spcBef>
                <a:spcPct val="0"/>
              </a:spcBef>
              <a:spcAft>
                <a:spcPct val="0"/>
              </a:spcAft>
              <a:defRPr sz="3200">
                <a:solidFill>
                  <a:schemeClr val="tx1"/>
                </a:solidFill>
                <a:latin typeface="EmbossedBlackWide" pitchFamily="18" charset="0"/>
              </a:defRPr>
            </a:lvl7pPr>
            <a:lvl8pPr marL="3429000" indent="-228600" algn="ctr" defTabSz="966788" eaLnBrk="0" fontAlgn="base" hangingPunct="0">
              <a:spcBef>
                <a:spcPct val="0"/>
              </a:spcBef>
              <a:spcAft>
                <a:spcPct val="0"/>
              </a:spcAft>
              <a:defRPr sz="3200">
                <a:solidFill>
                  <a:schemeClr val="tx1"/>
                </a:solidFill>
                <a:latin typeface="EmbossedBlackWide" pitchFamily="18" charset="0"/>
              </a:defRPr>
            </a:lvl8pPr>
            <a:lvl9pPr marL="3886200" indent="-228600" algn="ctr" defTabSz="966788" eaLnBrk="0" fontAlgn="base" hangingPunct="0">
              <a:spcBef>
                <a:spcPct val="0"/>
              </a:spcBef>
              <a:spcAft>
                <a:spcPct val="0"/>
              </a:spcAft>
              <a:defRPr sz="3200">
                <a:solidFill>
                  <a:schemeClr val="tx1"/>
                </a:solidFill>
                <a:latin typeface="EmbossedBlackWide" pitchFamily="18" charset="0"/>
              </a:defRPr>
            </a:lvl9pPr>
          </a:lstStyle>
          <a:p>
            <a:fld id="{D3AC742D-66BF-4E3C-BE3D-77A7C93CE538}" type="slidenum">
              <a:rPr lang="en-US" sz="1300">
                <a:latin typeface="Arial" panose="020B0604020202020204" pitchFamily="34" charset="0"/>
              </a:rPr>
              <a:pPr/>
              <a:t>27</a:t>
            </a:fld>
            <a:endParaRPr lang="en-US" sz="1300">
              <a:latin typeface="Arial" panose="020B0604020202020204" pitchFamily="34" charset="0"/>
            </a:endParaRPr>
          </a:p>
        </p:txBody>
      </p:sp>
      <p:sp>
        <p:nvSpPr>
          <p:cNvPr id="132099" name="Rectangle 2"/>
          <p:cNvSpPr>
            <a:spLocks noGrp="1" noRot="1" noChangeAspect="1" noChangeArrowheads="1" noTextEdit="1"/>
          </p:cNvSpPr>
          <p:nvPr>
            <p:ph type="sldImg"/>
          </p:nvPr>
        </p:nvSpPr>
        <p:spPr>
          <a:xfrm>
            <a:off x="1258888" y="720725"/>
            <a:ext cx="4800600" cy="3600450"/>
          </a:xfrm>
          <a:ln/>
        </p:spPr>
      </p:sp>
      <p:sp>
        <p:nvSpPr>
          <p:cNvPr id="132100" name="Rectangle 3"/>
          <p:cNvSpPr>
            <a:spLocks noGrp="1" noChangeArrowheads="1"/>
          </p:cNvSpPr>
          <p:nvPr>
            <p:ph type="body" idx="1"/>
          </p:nvPr>
        </p:nvSpPr>
        <p:spPr>
          <a:noFill/>
        </p:spPr>
        <p:txBody>
          <a:bodyPr/>
          <a:lstStyle/>
          <a:p>
            <a:pPr eaLnBrk="1" hangingPunct="1"/>
            <a:r>
              <a:rPr lang="en-US" smtClean="0">
                <a:latin typeface="Arial" panose="020B0604020202020204" pitchFamily="34" charset="0"/>
              </a:rPr>
              <a:t>Gravity bends light.</a:t>
            </a:r>
          </a:p>
          <a:p>
            <a:pPr eaLnBrk="1" hangingPunct="1"/>
            <a:r>
              <a:rPr lang="en-US" smtClean="0">
                <a:latin typeface="Arial" panose="020B0604020202020204" pitchFamily="34" charset="0"/>
              </a:rPr>
              <a:t>A ray that was never destined to hit our eyes, ends up hitting our eyes due to a deep gravitational well.</a:t>
            </a:r>
          </a:p>
          <a:p>
            <a:pPr eaLnBrk="1" hangingPunct="1"/>
            <a:endParaRPr lang="en-US" smtClean="0">
              <a:latin typeface="Arial" panose="020B0604020202020204" pitchFamily="34" charset="0"/>
            </a:endParaRPr>
          </a:p>
          <a:p>
            <a:pPr eaLnBrk="1" hangingPunct="1"/>
            <a:r>
              <a:rPr lang="en-US" smtClean="0">
                <a:latin typeface="Arial" panose="020B0604020202020204" pitchFamily="34" charset="0"/>
              </a:rPr>
              <a:t>We can ‘weigh’ the cluster.</a:t>
            </a:r>
          </a:p>
          <a:p>
            <a:pPr eaLnBrk="1" hangingPunct="1"/>
            <a:r>
              <a:rPr lang="en-US" smtClean="0">
                <a:latin typeface="Arial" panose="020B0604020202020204" pitchFamily="34" charset="0"/>
              </a:rPr>
              <a:t>Again, there is not enough mass.  The shortfall is in agreement with the orbital velocity measurements.</a:t>
            </a:r>
          </a:p>
        </p:txBody>
      </p:sp>
    </p:spTree>
    <p:extLst>
      <p:ext uri="{BB962C8B-B14F-4D97-AF65-F5344CB8AC3E}">
        <p14:creationId xmlns:p14="http://schemas.microsoft.com/office/powerpoint/2010/main" val="25091240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a:noFill/>
        </p:spPr>
        <p:txBody>
          <a:bodyPr/>
          <a:lstStyle>
            <a:lvl1pPr defTabSz="966788">
              <a:defRPr sz="3200">
                <a:solidFill>
                  <a:schemeClr val="tx1"/>
                </a:solidFill>
                <a:latin typeface="EmbossedBlackWide" pitchFamily="18" charset="0"/>
              </a:defRPr>
            </a:lvl1pPr>
            <a:lvl2pPr marL="742950" indent="-285750" defTabSz="966788">
              <a:defRPr sz="3200">
                <a:solidFill>
                  <a:schemeClr val="tx1"/>
                </a:solidFill>
                <a:latin typeface="EmbossedBlackWide" pitchFamily="18" charset="0"/>
              </a:defRPr>
            </a:lvl2pPr>
            <a:lvl3pPr marL="1143000" indent="-228600" defTabSz="966788">
              <a:defRPr sz="3200">
                <a:solidFill>
                  <a:schemeClr val="tx1"/>
                </a:solidFill>
                <a:latin typeface="EmbossedBlackWide" pitchFamily="18" charset="0"/>
              </a:defRPr>
            </a:lvl3pPr>
            <a:lvl4pPr marL="1600200" indent="-228600" defTabSz="966788">
              <a:defRPr sz="3200">
                <a:solidFill>
                  <a:schemeClr val="tx1"/>
                </a:solidFill>
                <a:latin typeface="EmbossedBlackWide" pitchFamily="18" charset="0"/>
              </a:defRPr>
            </a:lvl4pPr>
            <a:lvl5pPr marL="2057400" indent="-228600" defTabSz="966788">
              <a:defRPr sz="3200">
                <a:solidFill>
                  <a:schemeClr val="tx1"/>
                </a:solidFill>
                <a:latin typeface="EmbossedBlackWide" pitchFamily="18" charset="0"/>
              </a:defRPr>
            </a:lvl5pPr>
            <a:lvl6pPr marL="2514600" indent="-228600" algn="ctr" defTabSz="966788" eaLnBrk="0" fontAlgn="base" hangingPunct="0">
              <a:spcBef>
                <a:spcPct val="0"/>
              </a:spcBef>
              <a:spcAft>
                <a:spcPct val="0"/>
              </a:spcAft>
              <a:defRPr sz="3200">
                <a:solidFill>
                  <a:schemeClr val="tx1"/>
                </a:solidFill>
                <a:latin typeface="EmbossedBlackWide" pitchFamily="18" charset="0"/>
              </a:defRPr>
            </a:lvl6pPr>
            <a:lvl7pPr marL="2971800" indent="-228600" algn="ctr" defTabSz="966788" eaLnBrk="0" fontAlgn="base" hangingPunct="0">
              <a:spcBef>
                <a:spcPct val="0"/>
              </a:spcBef>
              <a:spcAft>
                <a:spcPct val="0"/>
              </a:spcAft>
              <a:defRPr sz="3200">
                <a:solidFill>
                  <a:schemeClr val="tx1"/>
                </a:solidFill>
                <a:latin typeface="EmbossedBlackWide" pitchFamily="18" charset="0"/>
              </a:defRPr>
            </a:lvl7pPr>
            <a:lvl8pPr marL="3429000" indent="-228600" algn="ctr" defTabSz="966788" eaLnBrk="0" fontAlgn="base" hangingPunct="0">
              <a:spcBef>
                <a:spcPct val="0"/>
              </a:spcBef>
              <a:spcAft>
                <a:spcPct val="0"/>
              </a:spcAft>
              <a:defRPr sz="3200">
                <a:solidFill>
                  <a:schemeClr val="tx1"/>
                </a:solidFill>
                <a:latin typeface="EmbossedBlackWide" pitchFamily="18" charset="0"/>
              </a:defRPr>
            </a:lvl8pPr>
            <a:lvl9pPr marL="3886200" indent="-228600" algn="ctr" defTabSz="966788" eaLnBrk="0" fontAlgn="base" hangingPunct="0">
              <a:spcBef>
                <a:spcPct val="0"/>
              </a:spcBef>
              <a:spcAft>
                <a:spcPct val="0"/>
              </a:spcAft>
              <a:defRPr sz="3200">
                <a:solidFill>
                  <a:schemeClr val="tx1"/>
                </a:solidFill>
                <a:latin typeface="EmbossedBlackWide" pitchFamily="18" charset="0"/>
              </a:defRPr>
            </a:lvl9pPr>
          </a:lstStyle>
          <a:p>
            <a:fld id="{1D5A14BC-29B0-44E2-A8A7-2507D374AD08}" type="slidenum">
              <a:rPr lang="en-US" sz="1300">
                <a:latin typeface="Arial" panose="020B0604020202020204" pitchFamily="34" charset="0"/>
              </a:rPr>
              <a:pPr/>
              <a:t>28</a:t>
            </a:fld>
            <a:endParaRPr lang="en-US" sz="1300">
              <a:latin typeface="Arial" panose="020B0604020202020204" pitchFamily="34" charset="0"/>
            </a:endParaRPr>
          </a:p>
        </p:txBody>
      </p:sp>
      <p:sp>
        <p:nvSpPr>
          <p:cNvPr id="135171" name="Rectangle 2"/>
          <p:cNvSpPr>
            <a:spLocks noGrp="1" noRot="1" noChangeAspect="1" noChangeArrowheads="1" noTextEdit="1"/>
          </p:cNvSpPr>
          <p:nvPr>
            <p:ph type="sldImg"/>
          </p:nvPr>
        </p:nvSpPr>
        <p:spPr>
          <a:xfrm>
            <a:off x="1258888" y="720725"/>
            <a:ext cx="4800600" cy="3600450"/>
          </a:xfrm>
          <a:ln/>
        </p:spPr>
      </p:sp>
      <p:sp>
        <p:nvSpPr>
          <p:cNvPr id="135172" name="Rectangle 3"/>
          <p:cNvSpPr>
            <a:spLocks noGrp="1" noChangeArrowheads="1"/>
          </p:cNvSpPr>
          <p:nvPr>
            <p:ph type="body" idx="1"/>
          </p:nvPr>
        </p:nvSpPr>
        <p:spPr>
          <a:noFill/>
        </p:spPr>
        <p:txBody>
          <a:bodyPr/>
          <a:lstStyle/>
          <a:p>
            <a:pPr eaLnBrk="1" hangingPunct="1"/>
            <a:r>
              <a:rPr lang="en-US" dirty="0" smtClean="0">
                <a:latin typeface="Arial" panose="020B0604020202020204" pitchFamily="34" charset="0"/>
              </a:rPr>
              <a:t>F isn’t quite equal to ma.  Maybe we don’t understand gravity?</a:t>
            </a:r>
          </a:p>
          <a:p>
            <a:pPr eaLnBrk="1" hangingPunct="1"/>
            <a:r>
              <a:rPr lang="en-US" dirty="0" smtClean="0">
                <a:latin typeface="Arial" panose="020B0604020202020204" pitchFamily="34" charset="0"/>
              </a:rPr>
              <a:t>It can be made to work for galactic rotation curves but then fails everywhere else.</a:t>
            </a:r>
          </a:p>
          <a:p>
            <a:pPr eaLnBrk="1" hangingPunct="1"/>
            <a:endParaRPr lang="en-US" dirty="0" smtClean="0">
              <a:latin typeface="Arial" panose="020B0604020202020204" pitchFamily="34" charset="0"/>
            </a:endParaRPr>
          </a:p>
          <a:p>
            <a:pPr eaLnBrk="1" hangingPunct="1"/>
            <a:r>
              <a:rPr lang="en-US" dirty="0" err="1" smtClean="0">
                <a:latin typeface="Arial" panose="020B0604020202020204" pitchFamily="34" charset="0"/>
              </a:rPr>
              <a:t>MoND</a:t>
            </a:r>
            <a:r>
              <a:rPr lang="en-US" baseline="0" dirty="0" smtClean="0">
                <a:latin typeface="Arial" panose="020B0604020202020204" pitchFamily="34" charset="0"/>
              </a:rPr>
              <a:t> doesn’t work.</a:t>
            </a:r>
            <a:endParaRPr lang="en-US" dirty="0" smtClean="0">
              <a:latin typeface="Arial" panose="020B0604020202020204" pitchFamily="34" charset="0"/>
            </a:endParaRPr>
          </a:p>
        </p:txBody>
      </p:sp>
    </p:spTree>
    <p:extLst>
      <p:ext uri="{BB962C8B-B14F-4D97-AF65-F5344CB8AC3E}">
        <p14:creationId xmlns:p14="http://schemas.microsoft.com/office/powerpoint/2010/main" val="167699523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p:spPr>
        <p:txBody>
          <a:bodyPr/>
          <a:lstStyle>
            <a:lvl1pPr defTabSz="966788">
              <a:defRPr sz="3200">
                <a:solidFill>
                  <a:schemeClr val="tx1"/>
                </a:solidFill>
                <a:latin typeface="EmbossedBlackWide" pitchFamily="18" charset="0"/>
              </a:defRPr>
            </a:lvl1pPr>
            <a:lvl2pPr marL="742950" indent="-285750" defTabSz="966788">
              <a:defRPr sz="3200">
                <a:solidFill>
                  <a:schemeClr val="tx1"/>
                </a:solidFill>
                <a:latin typeface="EmbossedBlackWide" pitchFamily="18" charset="0"/>
              </a:defRPr>
            </a:lvl2pPr>
            <a:lvl3pPr marL="1143000" indent="-228600" defTabSz="966788">
              <a:defRPr sz="3200">
                <a:solidFill>
                  <a:schemeClr val="tx1"/>
                </a:solidFill>
                <a:latin typeface="EmbossedBlackWide" pitchFamily="18" charset="0"/>
              </a:defRPr>
            </a:lvl3pPr>
            <a:lvl4pPr marL="1600200" indent="-228600" defTabSz="966788">
              <a:defRPr sz="3200">
                <a:solidFill>
                  <a:schemeClr val="tx1"/>
                </a:solidFill>
                <a:latin typeface="EmbossedBlackWide" pitchFamily="18" charset="0"/>
              </a:defRPr>
            </a:lvl4pPr>
            <a:lvl5pPr marL="2057400" indent="-228600" defTabSz="966788">
              <a:defRPr sz="3200">
                <a:solidFill>
                  <a:schemeClr val="tx1"/>
                </a:solidFill>
                <a:latin typeface="EmbossedBlackWide" pitchFamily="18" charset="0"/>
              </a:defRPr>
            </a:lvl5pPr>
            <a:lvl6pPr marL="2514600" indent="-228600" algn="ctr" defTabSz="966788" eaLnBrk="0" fontAlgn="base" hangingPunct="0">
              <a:spcBef>
                <a:spcPct val="0"/>
              </a:spcBef>
              <a:spcAft>
                <a:spcPct val="0"/>
              </a:spcAft>
              <a:defRPr sz="3200">
                <a:solidFill>
                  <a:schemeClr val="tx1"/>
                </a:solidFill>
                <a:latin typeface="EmbossedBlackWide" pitchFamily="18" charset="0"/>
              </a:defRPr>
            </a:lvl6pPr>
            <a:lvl7pPr marL="2971800" indent="-228600" algn="ctr" defTabSz="966788" eaLnBrk="0" fontAlgn="base" hangingPunct="0">
              <a:spcBef>
                <a:spcPct val="0"/>
              </a:spcBef>
              <a:spcAft>
                <a:spcPct val="0"/>
              </a:spcAft>
              <a:defRPr sz="3200">
                <a:solidFill>
                  <a:schemeClr val="tx1"/>
                </a:solidFill>
                <a:latin typeface="EmbossedBlackWide" pitchFamily="18" charset="0"/>
              </a:defRPr>
            </a:lvl7pPr>
            <a:lvl8pPr marL="3429000" indent="-228600" algn="ctr" defTabSz="966788" eaLnBrk="0" fontAlgn="base" hangingPunct="0">
              <a:spcBef>
                <a:spcPct val="0"/>
              </a:spcBef>
              <a:spcAft>
                <a:spcPct val="0"/>
              </a:spcAft>
              <a:defRPr sz="3200">
                <a:solidFill>
                  <a:schemeClr val="tx1"/>
                </a:solidFill>
                <a:latin typeface="EmbossedBlackWide" pitchFamily="18" charset="0"/>
              </a:defRPr>
            </a:lvl8pPr>
            <a:lvl9pPr marL="3886200" indent="-228600" algn="ctr" defTabSz="966788" eaLnBrk="0" fontAlgn="base" hangingPunct="0">
              <a:spcBef>
                <a:spcPct val="0"/>
              </a:spcBef>
              <a:spcAft>
                <a:spcPct val="0"/>
              </a:spcAft>
              <a:defRPr sz="3200">
                <a:solidFill>
                  <a:schemeClr val="tx1"/>
                </a:solidFill>
                <a:latin typeface="EmbossedBlackWide" pitchFamily="18" charset="0"/>
              </a:defRPr>
            </a:lvl9pPr>
          </a:lstStyle>
          <a:p>
            <a:fld id="{B86481E4-DFAF-48B8-9CE5-F1F824FF40D8}" type="slidenum">
              <a:rPr lang="en-US" sz="1300">
                <a:latin typeface="Arial" panose="020B0604020202020204" pitchFamily="34" charset="0"/>
              </a:rPr>
              <a:pPr/>
              <a:t>29</a:t>
            </a:fld>
            <a:endParaRPr lang="en-US" sz="1300">
              <a:latin typeface="Arial" panose="020B0604020202020204" pitchFamily="34" charset="0"/>
            </a:endParaRPr>
          </a:p>
        </p:txBody>
      </p:sp>
      <p:sp>
        <p:nvSpPr>
          <p:cNvPr id="133123" name="Rectangle 2"/>
          <p:cNvSpPr>
            <a:spLocks noGrp="1" noRot="1" noChangeAspect="1" noChangeArrowheads="1" noTextEdit="1"/>
          </p:cNvSpPr>
          <p:nvPr>
            <p:ph type="sldImg"/>
          </p:nvPr>
        </p:nvSpPr>
        <p:spPr>
          <a:xfrm>
            <a:off x="1258888" y="720725"/>
            <a:ext cx="4800600" cy="3600450"/>
          </a:xfrm>
          <a:ln/>
        </p:spPr>
      </p:sp>
      <p:sp>
        <p:nvSpPr>
          <p:cNvPr id="133124" name="Rectangle 3"/>
          <p:cNvSpPr>
            <a:spLocks noGrp="1" noChangeArrowheads="1"/>
          </p:cNvSpPr>
          <p:nvPr>
            <p:ph type="body" idx="1"/>
          </p:nvPr>
        </p:nvSpPr>
        <p:spPr>
          <a:noFill/>
        </p:spPr>
        <p:txBody>
          <a:bodyPr/>
          <a:lstStyle/>
          <a:p>
            <a:pPr eaLnBrk="1" hangingPunct="1"/>
            <a:r>
              <a:rPr lang="en-US" smtClean="0">
                <a:latin typeface="Arial" panose="020B0604020202020204" pitchFamily="34" charset="0"/>
              </a:rPr>
              <a:t>Could it be a lot of compact objects that just aren’t glowing very bright?</a:t>
            </a:r>
          </a:p>
          <a:p>
            <a:pPr eaLnBrk="1" hangingPunct="1"/>
            <a:r>
              <a:rPr lang="en-US" smtClean="0">
                <a:latin typeface="Arial" panose="020B0604020202020204" pitchFamily="34" charset="0"/>
              </a:rPr>
              <a:t>Something like lots and lots of low mass objects left over from star formation (brown dwarfs), or stellar-sized black holes?</a:t>
            </a:r>
          </a:p>
          <a:p>
            <a:pPr eaLnBrk="1" hangingPunct="1"/>
            <a:endParaRPr lang="en-US" smtClean="0">
              <a:latin typeface="Arial" panose="020B0604020202020204" pitchFamily="34" charset="0"/>
            </a:endParaRPr>
          </a:p>
          <a:p>
            <a:pPr eaLnBrk="1" hangingPunct="1"/>
            <a:r>
              <a:rPr lang="en-US" smtClean="0">
                <a:latin typeface="Arial" panose="020B0604020202020204" pitchFamily="34" charset="0"/>
              </a:rPr>
              <a:t>Alas, we don’t see enough lensing events for normal matter to be much of the “dark matter” out there…</a:t>
            </a:r>
          </a:p>
        </p:txBody>
      </p:sp>
    </p:spTree>
    <p:extLst>
      <p:ext uri="{BB962C8B-B14F-4D97-AF65-F5344CB8AC3E}">
        <p14:creationId xmlns:p14="http://schemas.microsoft.com/office/powerpoint/2010/main" val="38742296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EmbossedBlackWide" pitchFamily="18" charset="0"/>
              </a:defRPr>
            </a:lvl1pPr>
            <a:lvl2pPr marL="742950" indent="-285750" defTabSz="966788">
              <a:defRPr sz="2400">
                <a:solidFill>
                  <a:schemeClr val="tx1"/>
                </a:solidFill>
                <a:latin typeface="EmbossedBlackWide" pitchFamily="18" charset="0"/>
              </a:defRPr>
            </a:lvl2pPr>
            <a:lvl3pPr marL="1143000" indent="-228600" defTabSz="966788">
              <a:defRPr sz="2400">
                <a:solidFill>
                  <a:schemeClr val="tx1"/>
                </a:solidFill>
                <a:latin typeface="EmbossedBlackWide" pitchFamily="18" charset="0"/>
              </a:defRPr>
            </a:lvl3pPr>
            <a:lvl4pPr marL="1600200" indent="-228600" defTabSz="966788">
              <a:defRPr sz="2400">
                <a:solidFill>
                  <a:schemeClr val="tx1"/>
                </a:solidFill>
                <a:latin typeface="EmbossedBlackWide" pitchFamily="18" charset="0"/>
              </a:defRPr>
            </a:lvl4pPr>
            <a:lvl5pPr marL="2057400" indent="-228600" defTabSz="966788">
              <a:defRPr sz="2400">
                <a:solidFill>
                  <a:schemeClr val="tx1"/>
                </a:solidFill>
                <a:latin typeface="EmbossedBlackWide" pitchFamily="18" charset="0"/>
              </a:defRPr>
            </a:lvl5pPr>
            <a:lvl6pPr marL="2514600" indent="-228600" algn="ctr" defTabSz="966788" eaLnBrk="0" fontAlgn="base" hangingPunct="0">
              <a:spcBef>
                <a:spcPct val="0"/>
              </a:spcBef>
              <a:spcAft>
                <a:spcPct val="0"/>
              </a:spcAft>
              <a:defRPr sz="2400">
                <a:solidFill>
                  <a:schemeClr val="tx1"/>
                </a:solidFill>
                <a:latin typeface="EmbossedBlackWide" pitchFamily="18" charset="0"/>
              </a:defRPr>
            </a:lvl6pPr>
            <a:lvl7pPr marL="2971800" indent="-228600" algn="ctr" defTabSz="966788" eaLnBrk="0" fontAlgn="base" hangingPunct="0">
              <a:spcBef>
                <a:spcPct val="0"/>
              </a:spcBef>
              <a:spcAft>
                <a:spcPct val="0"/>
              </a:spcAft>
              <a:defRPr sz="2400">
                <a:solidFill>
                  <a:schemeClr val="tx1"/>
                </a:solidFill>
                <a:latin typeface="EmbossedBlackWide" pitchFamily="18" charset="0"/>
              </a:defRPr>
            </a:lvl7pPr>
            <a:lvl8pPr marL="3429000" indent="-228600" algn="ctr" defTabSz="966788" eaLnBrk="0" fontAlgn="base" hangingPunct="0">
              <a:spcBef>
                <a:spcPct val="0"/>
              </a:spcBef>
              <a:spcAft>
                <a:spcPct val="0"/>
              </a:spcAft>
              <a:defRPr sz="2400">
                <a:solidFill>
                  <a:schemeClr val="tx1"/>
                </a:solidFill>
                <a:latin typeface="EmbossedBlackWide" pitchFamily="18" charset="0"/>
              </a:defRPr>
            </a:lvl8pPr>
            <a:lvl9pPr marL="3886200" indent="-228600" algn="ctr" defTabSz="966788" eaLnBrk="0" fontAlgn="base" hangingPunct="0">
              <a:spcBef>
                <a:spcPct val="0"/>
              </a:spcBef>
              <a:spcAft>
                <a:spcPct val="0"/>
              </a:spcAft>
              <a:defRPr sz="2400">
                <a:solidFill>
                  <a:schemeClr val="tx1"/>
                </a:solidFill>
                <a:latin typeface="EmbossedBlackWide" pitchFamily="18" charset="0"/>
              </a:defRPr>
            </a:lvl9pPr>
          </a:lstStyle>
          <a:p>
            <a:fld id="{E385BD56-C7E3-45AA-A694-D642EA17B320}" type="slidenum">
              <a:rPr lang="en-US" sz="1300">
                <a:latin typeface="Arial" panose="020B0604020202020204" pitchFamily="34" charset="0"/>
              </a:rPr>
              <a:pPr/>
              <a:t>3</a:t>
            </a:fld>
            <a:endParaRPr lang="en-US" sz="1300">
              <a:latin typeface="Arial" panose="020B0604020202020204" pitchFamily="34" charset="0"/>
            </a:endParaRPr>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anose="020B0604020202020204" pitchFamily="34" charset="0"/>
            </a:endParaRPr>
          </a:p>
        </p:txBody>
      </p:sp>
    </p:spTree>
    <p:extLst>
      <p:ext uri="{BB962C8B-B14F-4D97-AF65-F5344CB8AC3E}">
        <p14:creationId xmlns:p14="http://schemas.microsoft.com/office/powerpoint/2010/main" val="99908775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a:noFill/>
        </p:spPr>
        <p:txBody>
          <a:bodyPr/>
          <a:lstStyle>
            <a:lvl1pPr defTabSz="966788">
              <a:defRPr sz="3200">
                <a:solidFill>
                  <a:schemeClr val="tx1"/>
                </a:solidFill>
                <a:latin typeface="EmbossedBlackWide" pitchFamily="18" charset="0"/>
              </a:defRPr>
            </a:lvl1pPr>
            <a:lvl2pPr marL="742950" indent="-285750" defTabSz="966788">
              <a:defRPr sz="3200">
                <a:solidFill>
                  <a:schemeClr val="tx1"/>
                </a:solidFill>
                <a:latin typeface="EmbossedBlackWide" pitchFamily="18" charset="0"/>
              </a:defRPr>
            </a:lvl2pPr>
            <a:lvl3pPr marL="1143000" indent="-228600" defTabSz="966788">
              <a:defRPr sz="3200">
                <a:solidFill>
                  <a:schemeClr val="tx1"/>
                </a:solidFill>
                <a:latin typeface="EmbossedBlackWide" pitchFamily="18" charset="0"/>
              </a:defRPr>
            </a:lvl3pPr>
            <a:lvl4pPr marL="1600200" indent="-228600" defTabSz="966788">
              <a:defRPr sz="3200">
                <a:solidFill>
                  <a:schemeClr val="tx1"/>
                </a:solidFill>
                <a:latin typeface="EmbossedBlackWide" pitchFamily="18" charset="0"/>
              </a:defRPr>
            </a:lvl4pPr>
            <a:lvl5pPr marL="2057400" indent="-228600" defTabSz="966788">
              <a:defRPr sz="3200">
                <a:solidFill>
                  <a:schemeClr val="tx1"/>
                </a:solidFill>
                <a:latin typeface="EmbossedBlackWide" pitchFamily="18" charset="0"/>
              </a:defRPr>
            </a:lvl5pPr>
            <a:lvl6pPr marL="2514600" indent="-228600" algn="ctr" defTabSz="966788" eaLnBrk="0" fontAlgn="base" hangingPunct="0">
              <a:spcBef>
                <a:spcPct val="0"/>
              </a:spcBef>
              <a:spcAft>
                <a:spcPct val="0"/>
              </a:spcAft>
              <a:defRPr sz="3200">
                <a:solidFill>
                  <a:schemeClr val="tx1"/>
                </a:solidFill>
                <a:latin typeface="EmbossedBlackWide" pitchFamily="18" charset="0"/>
              </a:defRPr>
            </a:lvl6pPr>
            <a:lvl7pPr marL="2971800" indent="-228600" algn="ctr" defTabSz="966788" eaLnBrk="0" fontAlgn="base" hangingPunct="0">
              <a:spcBef>
                <a:spcPct val="0"/>
              </a:spcBef>
              <a:spcAft>
                <a:spcPct val="0"/>
              </a:spcAft>
              <a:defRPr sz="3200">
                <a:solidFill>
                  <a:schemeClr val="tx1"/>
                </a:solidFill>
                <a:latin typeface="EmbossedBlackWide" pitchFamily="18" charset="0"/>
              </a:defRPr>
            </a:lvl7pPr>
            <a:lvl8pPr marL="3429000" indent="-228600" algn="ctr" defTabSz="966788" eaLnBrk="0" fontAlgn="base" hangingPunct="0">
              <a:spcBef>
                <a:spcPct val="0"/>
              </a:spcBef>
              <a:spcAft>
                <a:spcPct val="0"/>
              </a:spcAft>
              <a:defRPr sz="3200">
                <a:solidFill>
                  <a:schemeClr val="tx1"/>
                </a:solidFill>
                <a:latin typeface="EmbossedBlackWide" pitchFamily="18" charset="0"/>
              </a:defRPr>
            </a:lvl8pPr>
            <a:lvl9pPr marL="3886200" indent="-228600" algn="ctr" defTabSz="966788" eaLnBrk="0" fontAlgn="base" hangingPunct="0">
              <a:spcBef>
                <a:spcPct val="0"/>
              </a:spcBef>
              <a:spcAft>
                <a:spcPct val="0"/>
              </a:spcAft>
              <a:defRPr sz="3200">
                <a:solidFill>
                  <a:schemeClr val="tx1"/>
                </a:solidFill>
                <a:latin typeface="EmbossedBlackWide" pitchFamily="18" charset="0"/>
              </a:defRPr>
            </a:lvl9pPr>
          </a:lstStyle>
          <a:p>
            <a:fld id="{4EC126AA-BDFA-4AFD-B551-830315D95D13}" type="slidenum">
              <a:rPr lang="en-US" sz="1300">
                <a:latin typeface="Arial" panose="020B0604020202020204" pitchFamily="34" charset="0"/>
              </a:rPr>
              <a:pPr/>
              <a:t>30</a:t>
            </a:fld>
            <a:endParaRPr lang="en-US" sz="1300">
              <a:latin typeface="Arial" panose="020B0604020202020204" pitchFamily="34" charset="0"/>
            </a:endParaRPr>
          </a:p>
        </p:txBody>
      </p:sp>
      <p:sp>
        <p:nvSpPr>
          <p:cNvPr id="134147" name="Rectangle 2"/>
          <p:cNvSpPr>
            <a:spLocks noGrp="1" noRot="1" noChangeAspect="1" noChangeArrowheads="1" noTextEdit="1"/>
          </p:cNvSpPr>
          <p:nvPr>
            <p:ph type="sldImg"/>
          </p:nvPr>
        </p:nvSpPr>
        <p:spPr>
          <a:xfrm>
            <a:off x="1258888" y="720725"/>
            <a:ext cx="4800600" cy="3600450"/>
          </a:xfrm>
          <a:ln/>
        </p:spPr>
      </p:sp>
      <p:sp>
        <p:nvSpPr>
          <p:cNvPr id="134148" name="Rectangle 3"/>
          <p:cNvSpPr>
            <a:spLocks noGrp="1" noChangeArrowheads="1"/>
          </p:cNvSpPr>
          <p:nvPr>
            <p:ph type="body" idx="1"/>
          </p:nvPr>
        </p:nvSpPr>
        <p:spPr>
          <a:noFill/>
        </p:spPr>
        <p:txBody>
          <a:bodyPr/>
          <a:lstStyle/>
          <a:p>
            <a:pPr eaLnBrk="1" hangingPunct="1"/>
            <a:r>
              <a:rPr lang="en-US" dirty="0" smtClean="0">
                <a:latin typeface="Arial" panose="020B0604020202020204" pitchFamily="34" charset="0"/>
              </a:rPr>
              <a:t>WIMPS would explain why the apparent distribution of dark matter is spherical.</a:t>
            </a:r>
          </a:p>
          <a:p>
            <a:pPr eaLnBrk="1" hangingPunct="1"/>
            <a:r>
              <a:rPr lang="en-US" dirty="0" smtClean="0">
                <a:latin typeface="Arial" panose="020B0604020202020204" pitchFamily="34" charset="0"/>
              </a:rPr>
              <a:t>As globular clusters and elliptical galaxies are spherical since the stars don’t generally collide…</a:t>
            </a:r>
          </a:p>
          <a:p>
            <a:pPr eaLnBrk="1" hangingPunct="1"/>
            <a:r>
              <a:rPr lang="en-US" dirty="0" smtClean="0">
                <a:latin typeface="Arial" panose="020B0604020202020204" pitchFamily="34" charset="0"/>
              </a:rPr>
              <a:t>So the dark matter halo around galaxies is spherically distributed since the WIMPS are </a:t>
            </a:r>
            <a:r>
              <a:rPr lang="en-US" dirty="0" err="1" smtClean="0">
                <a:latin typeface="Arial" panose="020B0604020202020204" pitchFamily="34" charset="0"/>
              </a:rPr>
              <a:t>collisionless</a:t>
            </a:r>
            <a:r>
              <a:rPr lang="en-US" dirty="0" smtClean="0">
                <a:latin typeface="Arial" panose="020B0604020202020204" pitchFamily="34" charset="0"/>
              </a:rPr>
              <a:t>.</a:t>
            </a:r>
          </a:p>
          <a:p>
            <a:pPr eaLnBrk="1" hangingPunct="1"/>
            <a:endParaRPr lang="en-US" dirty="0" smtClean="0">
              <a:latin typeface="Arial" panose="020B0604020202020204" pitchFamily="34" charset="0"/>
            </a:endParaRPr>
          </a:p>
          <a:p>
            <a:pPr eaLnBrk="1" hangingPunct="1"/>
            <a:r>
              <a:rPr lang="en-US" dirty="0" smtClean="0">
                <a:latin typeface="Arial" panose="020B0604020202020204" pitchFamily="34" charset="0"/>
              </a:rPr>
              <a:t>NEUTRINOS could be part of this – they have small mass, but there are a lot of them!  Still… not enough to make up all the dark matter that we observe gravitationally.</a:t>
            </a:r>
          </a:p>
          <a:p>
            <a:pPr eaLnBrk="1" hangingPunct="1"/>
            <a:endParaRPr lang="en-US" dirty="0" smtClean="0">
              <a:latin typeface="Arial" panose="020B0604020202020204" pitchFamily="34" charset="0"/>
            </a:endParaRPr>
          </a:p>
        </p:txBody>
      </p:sp>
    </p:spTree>
    <p:extLst>
      <p:ext uri="{BB962C8B-B14F-4D97-AF65-F5344CB8AC3E}">
        <p14:creationId xmlns:p14="http://schemas.microsoft.com/office/powerpoint/2010/main" val="383916923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a:noFill/>
        </p:spPr>
        <p:txBody>
          <a:bodyPr/>
          <a:lstStyle>
            <a:lvl1pPr defTabSz="966788">
              <a:defRPr sz="3200">
                <a:solidFill>
                  <a:schemeClr val="tx1"/>
                </a:solidFill>
                <a:latin typeface="EmbossedBlackWide" pitchFamily="18" charset="0"/>
              </a:defRPr>
            </a:lvl1pPr>
            <a:lvl2pPr marL="742950" indent="-285750" defTabSz="966788">
              <a:defRPr sz="3200">
                <a:solidFill>
                  <a:schemeClr val="tx1"/>
                </a:solidFill>
                <a:latin typeface="EmbossedBlackWide" pitchFamily="18" charset="0"/>
              </a:defRPr>
            </a:lvl2pPr>
            <a:lvl3pPr marL="1143000" indent="-228600" defTabSz="966788">
              <a:defRPr sz="3200">
                <a:solidFill>
                  <a:schemeClr val="tx1"/>
                </a:solidFill>
                <a:latin typeface="EmbossedBlackWide" pitchFamily="18" charset="0"/>
              </a:defRPr>
            </a:lvl3pPr>
            <a:lvl4pPr marL="1600200" indent="-228600" defTabSz="966788">
              <a:defRPr sz="3200">
                <a:solidFill>
                  <a:schemeClr val="tx1"/>
                </a:solidFill>
                <a:latin typeface="EmbossedBlackWide" pitchFamily="18" charset="0"/>
              </a:defRPr>
            </a:lvl4pPr>
            <a:lvl5pPr marL="2057400" indent="-228600" defTabSz="966788">
              <a:defRPr sz="3200">
                <a:solidFill>
                  <a:schemeClr val="tx1"/>
                </a:solidFill>
                <a:latin typeface="EmbossedBlackWide" pitchFamily="18" charset="0"/>
              </a:defRPr>
            </a:lvl5pPr>
            <a:lvl6pPr marL="2514600" indent="-228600" algn="ctr" defTabSz="966788" eaLnBrk="0" fontAlgn="base" hangingPunct="0">
              <a:spcBef>
                <a:spcPct val="0"/>
              </a:spcBef>
              <a:spcAft>
                <a:spcPct val="0"/>
              </a:spcAft>
              <a:defRPr sz="3200">
                <a:solidFill>
                  <a:schemeClr val="tx1"/>
                </a:solidFill>
                <a:latin typeface="EmbossedBlackWide" pitchFamily="18" charset="0"/>
              </a:defRPr>
            </a:lvl6pPr>
            <a:lvl7pPr marL="2971800" indent="-228600" algn="ctr" defTabSz="966788" eaLnBrk="0" fontAlgn="base" hangingPunct="0">
              <a:spcBef>
                <a:spcPct val="0"/>
              </a:spcBef>
              <a:spcAft>
                <a:spcPct val="0"/>
              </a:spcAft>
              <a:defRPr sz="3200">
                <a:solidFill>
                  <a:schemeClr val="tx1"/>
                </a:solidFill>
                <a:latin typeface="EmbossedBlackWide" pitchFamily="18" charset="0"/>
              </a:defRPr>
            </a:lvl7pPr>
            <a:lvl8pPr marL="3429000" indent="-228600" algn="ctr" defTabSz="966788" eaLnBrk="0" fontAlgn="base" hangingPunct="0">
              <a:spcBef>
                <a:spcPct val="0"/>
              </a:spcBef>
              <a:spcAft>
                <a:spcPct val="0"/>
              </a:spcAft>
              <a:defRPr sz="3200">
                <a:solidFill>
                  <a:schemeClr val="tx1"/>
                </a:solidFill>
                <a:latin typeface="EmbossedBlackWide" pitchFamily="18" charset="0"/>
              </a:defRPr>
            </a:lvl8pPr>
            <a:lvl9pPr marL="3886200" indent="-228600" algn="ctr" defTabSz="966788" eaLnBrk="0" fontAlgn="base" hangingPunct="0">
              <a:spcBef>
                <a:spcPct val="0"/>
              </a:spcBef>
              <a:spcAft>
                <a:spcPct val="0"/>
              </a:spcAft>
              <a:defRPr sz="3200">
                <a:solidFill>
                  <a:schemeClr val="tx1"/>
                </a:solidFill>
                <a:latin typeface="EmbossedBlackWide" pitchFamily="18" charset="0"/>
              </a:defRPr>
            </a:lvl9pPr>
          </a:lstStyle>
          <a:p>
            <a:fld id="{4EC126AA-BDFA-4AFD-B551-830315D95D13}" type="slidenum">
              <a:rPr lang="en-US" sz="1300">
                <a:latin typeface="Arial" panose="020B0604020202020204" pitchFamily="34" charset="0"/>
              </a:rPr>
              <a:pPr/>
              <a:t>31</a:t>
            </a:fld>
            <a:endParaRPr lang="en-US" sz="1300">
              <a:latin typeface="Arial" panose="020B0604020202020204" pitchFamily="34" charset="0"/>
            </a:endParaRPr>
          </a:p>
        </p:txBody>
      </p:sp>
      <p:sp>
        <p:nvSpPr>
          <p:cNvPr id="134147" name="Rectangle 2"/>
          <p:cNvSpPr>
            <a:spLocks noGrp="1" noRot="1" noChangeAspect="1" noChangeArrowheads="1" noTextEdit="1"/>
          </p:cNvSpPr>
          <p:nvPr>
            <p:ph type="sldImg"/>
          </p:nvPr>
        </p:nvSpPr>
        <p:spPr>
          <a:xfrm>
            <a:off x="1258888" y="720725"/>
            <a:ext cx="4800600" cy="3600450"/>
          </a:xfrm>
          <a:ln/>
        </p:spPr>
      </p:sp>
      <p:sp>
        <p:nvSpPr>
          <p:cNvPr id="134148" name="Rectangle 3"/>
          <p:cNvSpPr>
            <a:spLocks noGrp="1" noChangeArrowheads="1"/>
          </p:cNvSpPr>
          <p:nvPr>
            <p:ph type="body" idx="1"/>
          </p:nvPr>
        </p:nvSpPr>
        <p:spPr>
          <a:noFill/>
        </p:spPr>
        <p:txBody>
          <a:bodyPr/>
          <a:lstStyle/>
          <a:p>
            <a:pPr eaLnBrk="1" hangingPunct="1"/>
            <a:r>
              <a:rPr lang="en-US" dirty="0" smtClean="0"/>
              <a:t>Theory suggests that </a:t>
            </a:r>
            <a:r>
              <a:rPr lang="en-US" dirty="0" err="1" smtClean="0"/>
              <a:t>axions</a:t>
            </a:r>
            <a:r>
              <a:rPr lang="en-US" dirty="0" smtClean="0"/>
              <a:t> were created abundantly during the Big Bang… if they have a low</a:t>
            </a:r>
            <a:r>
              <a:rPr lang="en-US" baseline="0" dirty="0" smtClean="0"/>
              <a:t> mass, and are cold (aka not much kinetic energy) then they should be able to undergo Bose-Einstein condensation.  If instead high mass </a:t>
            </a:r>
            <a:r>
              <a:rPr lang="en-US" baseline="0" dirty="0" err="1" smtClean="0"/>
              <a:t>axions</a:t>
            </a:r>
            <a:r>
              <a:rPr lang="en-US" baseline="0" dirty="0" smtClean="0"/>
              <a:t> are created in the BB, they would decay (and not be around anymore so that would not help the dark matter problem).</a:t>
            </a:r>
            <a:endParaRPr lang="en-US" dirty="0" smtClean="0"/>
          </a:p>
          <a:p>
            <a:pPr eaLnBrk="1" hangingPunct="1"/>
            <a:endParaRPr lang="en-US" dirty="0" smtClean="0"/>
          </a:p>
          <a:p>
            <a:pPr eaLnBrk="1" hangingPunct="1"/>
            <a:r>
              <a:rPr lang="en-US" dirty="0" smtClean="0"/>
              <a:t>CP-symmetry states that the laws of physics should be the same if a particle were interchanged with its antiparticle (C symmetry), and then left and right were swapped (P symmetry).  Charge Parity (CP) violation says this doesn’t work that way…</a:t>
            </a:r>
          </a:p>
          <a:p>
            <a:pPr eaLnBrk="1" hangingPunct="1"/>
            <a:endParaRPr lang="en-US" dirty="0" smtClean="0">
              <a:latin typeface="Arial" panose="020B0604020202020204" pitchFamily="34" charset="0"/>
            </a:endParaRPr>
          </a:p>
          <a:p>
            <a:pPr eaLnBrk="1" hangingPunct="1"/>
            <a:r>
              <a:rPr lang="en-US" dirty="0" smtClean="0"/>
              <a:t>The strong CP problem is one of the most important unsolved</a:t>
            </a:r>
            <a:r>
              <a:rPr lang="en-US" baseline="0" dirty="0" smtClean="0"/>
              <a:t> questions in physics.  Maybe it could also solve our dark matter problem?</a:t>
            </a:r>
          </a:p>
          <a:p>
            <a:pPr eaLnBrk="1" hangingPunct="1"/>
            <a:endParaRPr lang="en-US" baseline="0" dirty="0" smtClean="0">
              <a:latin typeface="Arial" panose="020B0604020202020204" pitchFamily="34" charset="0"/>
            </a:endParaRPr>
          </a:p>
          <a:p>
            <a:pPr eaLnBrk="1" hangingPunct="1"/>
            <a:r>
              <a:rPr lang="en-US" baseline="0" dirty="0" smtClean="0">
                <a:latin typeface="Arial" panose="020B0604020202020204" pitchFamily="34" charset="0"/>
              </a:rPr>
              <a:t>Top: Theoretical Particle physicist Dr. Chanda Hsu Prescod-Weinstein, whose theoretical work on </a:t>
            </a:r>
            <a:r>
              <a:rPr lang="en-US" baseline="0" dirty="0" err="1" smtClean="0">
                <a:latin typeface="Arial" panose="020B0604020202020204" pitchFamily="34" charset="0"/>
              </a:rPr>
              <a:t>axions</a:t>
            </a:r>
            <a:r>
              <a:rPr lang="en-US" baseline="0" dirty="0" smtClean="0">
                <a:latin typeface="Arial" panose="020B0604020202020204" pitchFamily="34" charset="0"/>
              </a:rPr>
              <a:t> and dark matter are groundbreaking</a:t>
            </a:r>
          </a:p>
          <a:p>
            <a:pPr eaLnBrk="1" hangingPunct="1"/>
            <a:r>
              <a:rPr lang="en-US" baseline="0" dirty="0" smtClean="0">
                <a:latin typeface="Arial" panose="020B0604020202020204" pitchFamily="34" charset="0"/>
              </a:rPr>
              <a:t>To the left, part of the </a:t>
            </a:r>
            <a:r>
              <a:rPr lang="en-US" baseline="0" dirty="0" err="1" smtClean="0">
                <a:latin typeface="Arial" panose="020B0604020202020204" pitchFamily="34" charset="0"/>
              </a:rPr>
              <a:t>Axion</a:t>
            </a:r>
            <a:r>
              <a:rPr lang="en-US" baseline="0" dirty="0" smtClean="0">
                <a:latin typeface="Arial" panose="020B0604020202020204" pitchFamily="34" charset="0"/>
              </a:rPr>
              <a:t> Dark Matter </a:t>
            </a:r>
            <a:r>
              <a:rPr lang="en-US" baseline="0" dirty="0" err="1" smtClean="0">
                <a:latin typeface="Arial" panose="020B0604020202020204" pitchFamily="34" charset="0"/>
              </a:rPr>
              <a:t>eXperiment</a:t>
            </a:r>
            <a:r>
              <a:rPr lang="en-US" baseline="0" dirty="0" smtClean="0">
                <a:latin typeface="Arial" panose="020B0604020202020204" pitchFamily="34" charset="0"/>
              </a:rPr>
              <a:t> (ADMX), almost online to try to detect these critters (U Washington)</a:t>
            </a:r>
          </a:p>
          <a:p>
            <a:pPr eaLnBrk="1" hangingPunct="1"/>
            <a:endParaRPr lang="en-US" baseline="0" dirty="0" smtClean="0">
              <a:latin typeface="Arial" panose="020B0604020202020204" pitchFamily="34" charset="0"/>
            </a:endParaRPr>
          </a:p>
          <a:p>
            <a:pPr eaLnBrk="1" hangingPunct="1"/>
            <a:r>
              <a:rPr lang="en-US" baseline="0" dirty="0" smtClean="0">
                <a:latin typeface="Arial" panose="020B0604020202020204" pitchFamily="34" charset="0"/>
              </a:rPr>
              <a:t>This one is looking promising!</a:t>
            </a:r>
            <a:endParaRPr lang="en-US" dirty="0" smtClean="0">
              <a:latin typeface="Arial" panose="020B0604020202020204" pitchFamily="34" charset="0"/>
            </a:endParaRPr>
          </a:p>
        </p:txBody>
      </p:sp>
    </p:spTree>
    <p:extLst>
      <p:ext uri="{BB962C8B-B14F-4D97-AF65-F5344CB8AC3E}">
        <p14:creationId xmlns:p14="http://schemas.microsoft.com/office/powerpoint/2010/main" val="37384595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EmbossedBlackWide" pitchFamily="18" charset="0"/>
              </a:defRPr>
            </a:lvl1pPr>
            <a:lvl2pPr marL="742950" indent="-285750" defTabSz="966788">
              <a:defRPr sz="2400">
                <a:solidFill>
                  <a:schemeClr val="tx1"/>
                </a:solidFill>
                <a:latin typeface="EmbossedBlackWide" pitchFamily="18" charset="0"/>
              </a:defRPr>
            </a:lvl2pPr>
            <a:lvl3pPr marL="1143000" indent="-228600" defTabSz="966788">
              <a:defRPr sz="2400">
                <a:solidFill>
                  <a:schemeClr val="tx1"/>
                </a:solidFill>
                <a:latin typeface="EmbossedBlackWide" pitchFamily="18" charset="0"/>
              </a:defRPr>
            </a:lvl3pPr>
            <a:lvl4pPr marL="1600200" indent="-228600" defTabSz="966788">
              <a:defRPr sz="2400">
                <a:solidFill>
                  <a:schemeClr val="tx1"/>
                </a:solidFill>
                <a:latin typeface="EmbossedBlackWide" pitchFamily="18" charset="0"/>
              </a:defRPr>
            </a:lvl4pPr>
            <a:lvl5pPr marL="2057400" indent="-228600" defTabSz="966788">
              <a:defRPr sz="2400">
                <a:solidFill>
                  <a:schemeClr val="tx1"/>
                </a:solidFill>
                <a:latin typeface="EmbossedBlackWide" pitchFamily="18" charset="0"/>
              </a:defRPr>
            </a:lvl5pPr>
            <a:lvl6pPr marL="2514600" indent="-228600" algn="ctr" defTabSz="966788" eaLnBrk="0" fontAlgn="base" hangingPunct="0">
              <a:spcBef>
                <a:spcPct val="0"/>
              </a:spcBef>
              <a:spcAft>
                <a:spcPct val="0"/>
              </a:spcAft>
              <a:defRPr sz="2400">
                <a:solidFill>
                  <a:schemeClr val="tx1"/>
                </a:solidFill>
                <a:latin typeface="EmbossedBlackWide" pitchFamily="18" charset="0"/>
              </a:defRPr>
            </a:lvl6pPr>
            <a:lvl7pPr marL="2971800" indent="-228600" algn="ctr" defTabSz="966788" eaLnBrk="0" fontAlgn="base" hangingPunct="0">
              <a:spcBef>
                <a:spcPct val="0"/>
              </a:spcBef>
              <a:spcAft>
                <a:spcPct val="0"/>
              </a:spcAft>
              <a:defRPr sz="2400">
                <a:solidFill>
                  <a:schemeClr val="tx1"/>
                </a:solidFill>
                <a:latin typeface="EmbossedBlackWide" pitchFamily="18" charset="0"/>
              </a:defRPr>
            </a:lvl7pPr>
            <a:lvl8pPr marL="3429000" indent="-228600" algn="ctr" defTabSz="966788" eaLnBrk="0" fontAlgn="base" hangingPunct="0">
              <a:spcBef>
                <a:spcPct val="0"/>
              </a:spcBef>
              <a:spcAft>
                <a:spcPct val="0"/>
              </a:spcAft>
              <a:defRPr sz="2400">
                <a:solidFill>
                  <a:schemeClr val="tx1"/>
                </a:solidFill>
                <a:latin typeface="EmbossedBlackWide" pitchFamily="18" charset="0"/>
              </a:defRPr>
            </a:lvl8pPr>
            <a:lvl9pPr marL="3886200" indent="-228600" algn="ctr" defTabSz="966788" eaLnBrk="0" fontAlgn="base" hangingPunct="0">
              <a:spcBef>
                <a:spcPct val="0"/>
              </a:spcBef>
              <a:spcAft>
                <a:spcPct val="0"/>
              </a:spcAft>
              <a:defRPr sz="2400">
                <a:solidFill>
                  <a:schemeClr val="tx1"/>
                </a:solidFill>
                <a:latin typeface="EmbossedBlackWide" pitchFamily="18" charset="0"/>
              </a:defRPr>
            </a:lvl9pPr>
          </a:lstStyle>
          <a:p>
            <a:fld id="{0AEDBFEE-E583-4056-890C-C7D5716FFD68}" type="slidenum">
              <a:rPr lang="en-US" sz="1300">
                <a:latin typeface="Arial" panose="020B0604020202020204" pitchFamily="34" charset="0"/>
              </a:rPr>
              <a:pPr/>
              <a:t>4</a:t>
            </a:fld>
            <a:endParaRPr lang="en-US" sz="1300">
              <a:latin typeface="Arial" panose="020B0604020202020204" pitchFamily="34" charset="0"/>
            </a:endParaRPr>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z="1000" dirty="0" smtClean="0">
                <a:latin typeface="Arial" panose="020B0604020202020204" pitchFamily="34" charset="0"/>
              </a:rPr>
              <a:t>Disk</a:t>
            </a:r>
          </a:p>
          <a:p>
            <a:pPr lvl="1" eaLnBrk="1" hangingPunct="1"/>
            <a:r>
              <a:rPr lang="en-US" dirty="0" smtClean="0">
                <a:latin typeface="Arial" panose="020B0604020202020204" pitchFamily="34" charset="0"/>
              </a:rPr>
              <a:t>A flat disk with a thickness that is 1/100</a:t>
            </a:r>
            <a:r>
              <a:rPr lang="en-US" baseline="30000" dirty="0" smtClean="0">
                <a:latin typeface="Arial" panose="020B0604020202020204" pitchFamily="34" charset="0"/>
              </a:rPr>
              <a:t>th</a:t>
            </a:r>
            <a:r>
              <a:rPr lang="en-US" dirty="0" smtClean="0">
                <a:latin typeface="Arial" panose="020B0604020202020204" pitchFamily="34" charset="0"/>
              </a:rPr>
              <a:t> the length of the disk</a:t>
            </a:r>
          </a:p>
          <a:p>
            <a:pPr lvl="1" eaLnBrk="1" hangingPunct="1"/>
            <a:r>
              <a:rPr lang="en-US" dirty="0" smtClean="0">
                <a:latin typeface="Arial" panose="020B0604020202020204" pitchFamily="34" charset="0"/>
              </a:rPr>
              <a:t>Most of the younger stars lie in the disk</a:t>
            </a:r>
          </a:p>
          <a:p>
            <a:pPr lvl="1" eaLnBrk="1" hangingPunct="1"/>
            <a:r>
              <a:rPr lang="en-US" dirty="0" smtClean="0">
                <a:latin typeface="Arial" panose="020B0604020202020204" pitchFamily="34" charset="0"/>
              </a:rPr>
              <a:t>Composed of stars, gas, and dust</a:t>
            </a:r>
          </a:p>
          <a:p>
            <a:pPr lvl="1" eaLnBrk="1" hangingPunct="1"/>
            <a:r>
              <a:rPr lang="en-US" dirty="0" smtClean="0">
                <a:latin typeface="Arial" panose="020B0604020202020204" pitchFamily="34" charset="0"/>
              </a:rPr>
              <a:t>Spiral arms are in the disk</a:t>
            </a:r>
          </a:p>
          <a:p>
            <a:pPr eaLnBrk="1" hangingPunct="1"/>
            <a:r>
              <a:rPr lang="en-US" sz="1000" dirty="0" smtClean="0">
                <a:latin typeface="Arial" panose="020B0604020202020204" pitchFamily="34" charset="0"/>
              </a:rPr>
              <a:t>Bulge</a:t>
            </a:r>
          </a:p>
          <a:p>
            <a:pPr lvl="1" eaLnBrk="1" hangingPunct="1"/>
            <a:r>
              <a:rPr lang="en-US" dirty="0" smtClean="0">
                <a:latin typeface="Arial" panose="020B0604020202020204" pitchFamily="34" charset="0"/>
              </a:rPr>
              <a:t>Central region of the galaxy</a:t>
            </a:r>
          </a:p>
          <a:p>
            <a:pPr lvl="1" eaLnBrk="1" hangingPunct="1"/>
            <a:r>
              <a:rPr lang="en-US" dirty="0" smtClean="0">
                <a:latin typeface="Arial" panose="020B0604020202020204" pitchFamily="34" charset="0"/>
              </a:rPr>
              <a:t>Contains a mixture of old and new stars</a:t>
            </a:r>
          </a:p>
          <a:p>
            <a:pPr lvl="1" eaLnBrk="1" hangingPunct="1"/>
            <a:r>
              <a:rPr lang="en-US" dirty="0" smtClean="0">
                <a:latin typeface="Arial" panose="020B0604020202020204" pitchFamily="34" charset="0"/>
              </a:rPr>
              <a:t>More tightly packed; higher densities</a:t>
            </a:r>
          </a:p>
          <a:p>
            <a:pPr eaLnBrk="1" hangingPunct="1"/>
            <a:r>
              <a:rPr lang="en-US" sz="1000" dirty="0" smtClean="0">
                <a:latin typeface="Arial" panose="020B0604020202020204" pitchFamily="34" charset="0"/>
              </a:rPr>
              <a:t>Halo</a:t>
            </a:r>
          </a:p>
          <a:p>
            <a:pPr lvl="1" eaLnBrk="1" hangingPunct="1"/>
            <a:r>
              <a:rPr lang="en-US" dirty="0" smtClean="0">
                <a:latin typeface="Arial" panose="020B0604020202020204" pitchFamily="34" charset="0"/>
              </a:rPr>
              <a:t>A sphere that surrounds the disk and bulge of the galaxy</a:t>
            </a:r>
          </a:p>
          <a:p>
            <a:pPr lvl="1" eaLnBrk="1" hangingPunct="1"/>
            <a:r>
              <a:rPr lang="en-US" dirty="0" smtClean="0">
                <a:latin typeface="Arial" panose="020B0604020202020204" pitchFamily="34" charset="0"/>
              </a:rPr>
              <a:t>Contains older stars</a:t>
            </a:r>
          </a:p>
          <a:p>
            <a:pPr lvl="2" eaLnBrk="1" hangingPunct="1"/>
            <a:r>
              <a:rPr lang="en-US" dirty="0" smtClean="0">
                <a:latin typeface="Arial" panose="020B0604020202020204" pitchFamily="34" charset="0"/>
              </a:rPr>
              <a:t>Globular clusters</a:t>
            </a:r>
          </a:p>
          <a:p>
            <a:pPr lvl="1" eaLnBrk="1" hangingPunct="1"/>
            <a:r>
              <a:rPr lang="en-US" dirty="0" smtClean="0">
                <a:latin typeface="Arial" panose="020B0604020202020204" pitchFamily="34" charset="0"/>
              </a:rPr>
              <a:t>No gas and no dust, just stars</a:t>
            </a:r>
          </a:p>
          <a:p>
            <a:pPr lvl="1" eaLnBrk="1" hangingPunct="1"/>
            <a:r>
              <a:rPr lang="en-US" dirty="0" smtClean="0">
                <a:latin typeface="Arial" panose="020B0604020202020204" pitchFamily="34" charset="0"/>
              </a:rPr>
              <a:t>No star formation going on in the halo</a:t>
            </a:r>
          </a:p>
          <a:p>
            <a:pPr eaLnBrk="1" hangingPunct="1"/>
            <a:endParaRPr lang="en-US" dirty="0" smtClean="0">
              <a:latin typeface="Arial" panose="020B0604020202020204" pitchFamily="34" charset="0"/>
            </a:endParaRPr>
          </a:p>
        </p:txBody>
      </p:sp>
    </p:spTree>
    <p:extLst>
      <p:ext uri="{BB962C8B-B14F-4D97-AF65-F5344CB8AC3E}">
        <p14:creationId xmlns:p14="http://schemas.microsoft.com/office/powerpoint/2010/main" val="7887108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3200">
                <a:solidFill>
                  <a:schemeClr val="tx1"/>
                </a:solidFill>
                <a:latin typeface="EmbossedBlackWide" pitchFamily="18" charset="0"/>
              </a:defRPr>
            </a:lvl1pPr>
            <a:lvl2pPr marL="742950" indent="-285750" defTabSz="966788">
              <a:defRPr sz="3200">
                <a:solidFill>
                  <a:schemeClr val="tx1"/>
                </a:solidFill>
                <a:latin typeface="EmbossedBlackWide" pitchFamily="18" charset="0"/>
              </a:defRPr>
            </a:lvl2pPr>
            <a:lvl3pPr marL="1143000" indent="-228600" defTabSz="966788">
              <a:defRPr sz="3200">
                <a:solidFill>
                  <a:schemeClr val="tx1"/>
                </a:solidFill>
                <a:latin typeface="EmbossedBlackWide" pitchFamily="18" charset="0"/>
              </a:defRPr>
            </a:lvl3pPr>
            <a:lvl4pPr marL="1600200" indent="-228600" defTabSz="966788">
              <a:defRPr sz="3200">
                <a:solidFill>
                  <a:schemeClr val="tx1"/>
                </a:solidFill>
                <a:latin typeface="EmbossedBlackWide" pitchFamily="18" charset="0"/>
              </a:defRPr>
            </a:lvl4pPr>
            <a:lvl5pPr marL="2057400" indent="-228600" defTabSz="966788">
              <a:defRPr sz="3200">
                <a:solidFill>
                  <a:schemeClr val="tx1"/>
                </a:solidFill>
                <a:latin typeface="EmbossedBlackWide" pitchFamily="18" charset="0"/>
              </a:defRPr>
            </a:lvl5pPr>
            <a:lvl6pPr marL="2514600" indent="-228600" algn="ctr" defTabSz="966788" eaLnBrk="0" fontAlgn="base" hangingPunct="0">
              <a:spcBef>
                <a:spcPct val="0"/>
              </a:spcBef>
              <a:spcAft>
                <a:spcPct val="0"/>
              </a:spcAft>
              <a:defRPr sz="3200">
                <a:solidFill>
                  <a:schemeClr val="tx1"/>
                </a:solidFill>
                <a:latin typeface="EmbossedBlackWide" pitchFamily="18" charset="0"/>
              </a:defRPr>
            </a:lvl6pPr>
            <a:lvl7pPr marL="2971800" indent="-228600" algn="ctr" defTabSz="966788" eaLnBrk="0" fontAlgn="base" hangingPunct="0">
              <a:spcBef>
                <a:spcPct val="0"/>
              </a:spcBef>
              <a:spcAft>
                <a:spcPct val="0"/>
              </a:spcAft>
              <a:defRPr sz="3200">
                <a:solidFill>
                  <a:schemeClr val="tx1"/>
                </a:solidFill>
                <a:latin typeface="EmbossedBlackWide" pitchFamily="18" charset="0"/>
              </a:defRPr>
            </a:lvl7pPr>
            <a:lvl8pPr marL="3429000" indent="-228600" algn="ctr" defTabSz="966788" eaLnBrk="0" fontAlgn="base" hangingPunct="0">
              <a:spcBef>
                <a:spcPct val="0"/>
              </a:spcBef>
              <a:spcAft>
                <a:spcPct val="0"/>
              </a:spcAft>
              <a:defRPr sz="3200">
                <a:solidFill>
                  <a:schemeClr val="tx1"/>
                </a:solidFill>
                <a:latin typeface="EmbossedBlackWide" pitchFamily="18" charset="0"/>
              </a:defRPr>
            </a:lvl8pPr>
            <a:lvl9pPr marL="3886200" indent="-228600" algn="ctr" defTabSz="966788" eaLnBrk="0" fontAlgn="base" hangingPunct="0">
              <a:spcBef>
                <a:spcPct val="0"/>
              </a:spcBef>
              <a:spcAft>
                <a:spcPct val="0"/>
              </a:spcAft>
              <a:defRPr sz="3200">
                <a:solidFill>
                  <a:schemeClr val="tx1"/>
                </a:solidFill>
                <a:latin typeface="EmbossedBlackWide" pitchFamily="18" charset="0"/>
              </a:defRPr>
            </a:lvl9pPr>
          </a:lstStyle>
          <a:p>
            <a:fld id="{AE109875-834A-4FFF-AFC1-E27FBF1A9A78}" type="slidenum">
              <a:rPr lang="en-US" sz="1300">
                <a:solidFill>
                  <a:srgbClr val="000000"/>
                </a:solidFill>
                <a:latin typeface="Arial" panose="020B0604020202020204" pitchFamily="34" charset="0"/>
              </a:rPr>
              <a:pPr/>
              <a:t>5</a:t>
            </a:fld>
            <a:endParaRPr lang="en-US" sz="1300">
              <a:solidFill>
                <a:srgbClr val="000000"/>
              </a:solidFill>
              <a:latin typeface="Arial" panose="020B0604020202020204" pitchFamily="34" charset="0"/>
            </a:endParaRPr>
          </a:p>
        </p:txBody>
      </p:sp>
      <p:sp>
        <p:nvSpPr>
          <p:cNvPr id="71683" name="Rectangle 2"/>
          <p:cNvSpPr>
            <a:spLocks noGrp="1" noRot="1" noChangeAspect="1" noChangeArrowheads="1" noTextEdit="1"/>
          </p:cNvSpPr>
          <p:nvPr>
            <p:ph type="sldImg"/>
          </p:nvPr>
        </p:nvSpPr>
        <p:spPr>
          <a:xfrm>
            <a:off x="1258888" y="720725"/>
            <a:ext cx="4800600" cy="3600450"/>
          </a:xfrm>
          <a:ln/>
        </p:spPr>
      </p:sp>
      <p:sp>
        <p:nvSpPr>
          <p:cNvPr id="7168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latin typeface="Arial" panose="020B0604020202020204" pitchFamily="34" charset="0"/>
              </a:rPr>
              <a:t>The ISM is the stuff between the stars</a:t>
            </a:r>
          </a:p>
          <a:p>
            <a:pPr eaLnBrk="1" hangingPunct="1"/>
            <a:r>
              <a:rPr lang="en-US" smtClean="0">
                <a:latin typeface="Arial" panose="020B0604020202020204" pitchFamily="34" charset="0"/>
              </a:rPr>
              <a:t>Composed of gas and dust</a:t>
            </a:r>
          </a:p>
          <a:p>
            <a:pPr lvl="1" eaLnBrk="1" hangingPunct="1"/>
            <a:r>
              <a:rPr lang="en-US" smtClean="0">
                <a:latin typeface="Arial" panose="020B0604020202020204" pitchFamily="34" charset="0"/>
              </a:rPr>
              <a:t>90% gas</a:t>
            </a:r>
          </a:p>
          <a:p>
            <a:pPr lvl="1" eaLnBrk="1" hangingPunct="1"/>
            <a:r>
              <a:rPr lang="en-US" smtClean="0">
                <a:latin typeface="Arial" panose="020B0604020202020204" pitchFamily="34" charset="0"/>
              </a:rPr>
              <a:t>10% dust</a:t>
            </a:r>
          </a:p>
          <a:p>
            <a:pPr eaLnBrk="1" hangingPunct="1"/>
            <a:r>
              <a:rPr lang="en-US" smtClean="0">
                <a:latin typeface="Arial" panose="020B0604020202020204" pitchFamily="34" charset="0"/>
              </a:rPr>
              <a:t>Very low density of 1 atom/cm</a:t>
            </a:r>
            <a:r>
              <a:rPr lang="en-US" baseline="30000" smtClean="0">
                <a:latin typeface="Arial" panose="020B0604020202020204" pitchFamily="34" charset="0"/>
              </a:rPr>
              <a:t>-3</a:t>
            </a:r>
          </a:p>
          <a:p>
            <a:pPr lvl="1" eaLnBrk="1" hangingPunct="1"/>
            <a:r>
              <a:rPr lang="en-US" smtClean="0">
                <a:latin typeface="Arial" panose="020B0604020202020204" pitchFamily="34" charset="0"/>
              </a:rPr>
              <a:t>Yet enough to block light from far away parts of the Galaxy</a:t>
            </a:r>
          </a:p>
          <a:p>
            <a:pPr>
              <a:spcBef>
                <a:spcPct val="0"/>
              </a:spcBef>
            </a:pPr>
            <a:r>
              <a:rPr lang="en-US" smtClean="0">
                <a:latin typeface="Arial" panose="020B0604020202020204" pitchFamily="34" charset="0"/>
              </a:rPr>
              <a:t>The ISM effectively absorbs or scatters visible light. (dust, particularly)</a:t>
            </a:r>
          </a:p>
          <a:p>
            <a:pPr lvl="1">
              <a:spcBef>
                <a:spcPct val="0"/>
              </a:spcBef>
            </a:pPr>
            <a:r>
              <a:rPr lang="en-US" smtClean="0">
                <a:latin typeface="Arial" panose="020B0604020202020204" pitchFamily="34" charset="0"/>
              </a:rPr>
              <a:t>it masks most of the Milky Way Galaxy from us</a:t>
            </a:r>
          </a:p>
          <a:p>
            <a:pPr>
              <a:spcBef>
                <a:spcPct val="0"/>
              </a:spcBef>
            </a:pPr>
            <a:r>
              <a:rPr lang="en-US" smtClean="0">
                <a:latin typeface="Arial" panose="020B0604020202020204" pitchFamily="34" charset="0"/>
              </a:rPr>
              <a:t>Radio &amp; infrared light does pass through the ISM.</a:t>
            </a:r>
          </a:p>
          <a:p>
            <a:pPr>
              <a:spcBef>
                <a:spcPct val="0"/>
              </a:spcBef>
            </a:pPr>
            <a:r>
              <a:rPr lang="en-US" smtClean="0">
                <a:latin typeface="Arial" panose="020B0604020202020204" pitchFamily="34" charset="0"/>
              </a:rPr>
              <a:t>	we can study and map the Milk Way Galaxy by making observations at these wavelengths</a:t>
            </a:r>
          </a:p>
          <a:p>
            <a:pPr>
              <a:spcBef>
                <a:spcPct val="0"/>
              </a:spcBef>
            </a:pPr>
            <a:r>
              <a:rPr lang="en-US" smtClean="0">
                <a:latin typeface="Arial" panose="020B0604020202020204" pitchFamily="34" charset="0"/>
              </a:rPr>
              <a:t>Hot gas and dust is ionized.</a:t>
            </a:r>
          </a:p>
          <a:p>
            <a:pPr>
              <a:spcBef>
                <a:spcPct val="0"/>
              </a:spcBef>
            </a:pPr>
            <a:r>
              <a:rPr lang="en-US" smtClean="0">
                <a:latin typeface="Arial" panose="020B0604020202020204" pitchFamily="34" charset="0"/>
              </a:rPr>
              <a:t>Cooler gas is atomic</a:t>
            </a:r>
          </a:p>
          <a:p>
            <a:pPr>
              <a:spcBef>
                <a:spcPct val="0"/>
              </a:spcBef>
            </a:pPr>
            <a:r>
              <a:rPr lang="en-US" smtClean="0">
                <a:latin typeface="Arial" panose="020B0604020202020204" pitchFamily="34" charset="0"/>
              </a:rPr>
              <a:t>Cold gas can form molecules.</a:t>
            </a:r>
          </a:p>
        </p:txBody>
      </p:sp>
    </p:spTree>
    <p:extLst>
      <p:ext uri="{BB962C8B-B14F-4D97-AF65-F5344CB8AC3E}">
        <p14:creationId xmlns:p14="http://schemas.microsoft.com/office/powerpoint/2010/main" val="4378925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EmbossedBlackWide" pitchFamily="18" charset="0"/>
              </a:defRPr>
            </a:lvl1pPr>
            <a:lvl2pPr marL="742950" indent="-285750" defTabSz="966788">
              <a:defRPr sz="2400">
                <a:solidFill>
                  <a:schemeClr val="tx1"/>
                </a:solidFill>
                <a:latin typeface="EmbossedBlackWide" pitchFamily="18" charset="0"/>
              </a:defRPr>
            </a:lvl2pPr>
            <a:lvl3pPr marL="1143000" indent="-228600" defTabSz="966788">
              <a:defRPr sz="2400">
                <a:solidFill>
                  <a:schemeClr val="tx1"/>
                </a:solidFill>
                <a:latin typeface="EmbossedBlackWide" pitchFamily="18" charset="0"/>
              </a:defRPr>
            </a:lvl3pPr>
            <a:lvl4pPr marL="1600200" indent="-228600" defTabSz="966788">
              <a:defRPr sz="2400">
                <a:solidFill>
                  <a:schemeClr val="tx1"/>
                </a:solidFill>
                <a:latin typeface="EmbossedBlackWide" pitchFamily="18" charset="0"/>
              </a:defRPr>
            </a:lvl4pPr>
            <a:lvl5pPr marL="2057400" indent="-228600" defTabSz="966788">
              <a:defRPr sz="2400">
                <a:solidFill>
                  <a:schemeClr val="tx1"/>
                </a:solidFill>
                <a:latin typeface="EmbossedBlackWide" pitchFamily="18" charset="0"/>
              </a:defRPr>
            </a:lvl5pPr>
            <a:lvl6pPr marL="2514600" indent="-228600" algn="ctr" defTabSz="966788" eaLnBrk="0" fontAlgn="base" hangingPunct="0">
              <a:spcBef>
                <a:spcPct val="0"/>
              </a:spcBef>
              <a:spcAft>
                <a:spcPct val="0"/>
              </a:spcAft>
              <a:defRPr sz="2400">
                <a:solidFill>
                  <a:schemeClr val="tx1"/>
                </a:solidFill>
                <a:latin typeface="EmbossedBlackWide" pitchFamily="18" charset="0"/>
              </a:defRPr>
            </a:lvl6pPr>
            <a:lvl7pPr marL="2971800" indent="-228600" algn="ctr" defTabSz="966788" eaLnBrk="0" fontAlgn="base" hangingPunct="0">
              <a:spcBef>
                <a:spcPct val="0"/>
              </a:spcBef>
              <a:spcAft>
                <a:spcPct val="0"/>
              </a:spcAft>
              <a:defRPr sz="2400">
                <a:solidFill>
                  <a:schemeClr val="tx1"/>
                </a:solidFill>
                <a:latin typeface="EmbossedBlackWide" pitchFamily="18" charset="0"/>
              </a:defRPr>
            </a:lvl7pPr>
            <a:lvl8pPr marL="3429000" indent="-228600" algn="ctr" defTabSz="966788" eaLnBrk="0" fontAlgn="base" hangingPunct="0">
              <a:spcBef>
                <a:spcPct val="0"/>
              </a:spcBef>
              <a:spcAft>
                <a:spcPct val="0"/>
              </a:spcAft>
              <a:defRPr sz="2400">
                <a:solidFill>
                  <a:schemeClr val="tx1"/>
                </a:solidFill>
                <a:latin typeface="EmbossedBlackWide" pitchFamily="18" charset="0"/>
              </a:defRPr>
            </a:lvl8pPr>
            <a:lvl9pPr marL="3886200" indent="-228600" algn="ctr" defTabSz="966788" eaLnBrk="0" fontAlgn="base" hangingPunct="0">
              <a:spcBef>
                <a:spcPct val="0"/>
              </a:spcBef>
              <a:spcAft>
                <a:spcPct val="0"/>
              </a:spcAft>
              <a:defRPr sz="2400">
                <a:solidFill>
                  <a:schemeClr val="tx1"/>
                </a:solidFill>
                <a:latin typeface="EmbossedBlackWide" pitchFamily="18" charset="0"/>
              </a:defRPr>
            </a:lvl9pPr>
          </a:lstStyle>
          <a:p>
            <a:fld id="{6B04E108-A038-45F7-BAC6-D1FE1138E75D}" type="slidenum">
              <a:rPr lang="en-US" sz="1300">
                <a:latin typeface="Arial" panose="020B0604020202020204" pitchFamily="34" charset="0"/>
              </a:rPr>
              <a:pPr/>
              <a:t>6</a:t>
            </a:fld>
            <a:endParaRPr lang="en-US" sz="1300">
              <a:latin typeface="Arial" panose="020B0604020202020204" pitchFamily="34" charset="0"/>
            </a:endParaRPr>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en-US" dirty="0" smtClean="0">
                <a:latin typeface="Arial" panose="020B0604020202020204" pitchFamily="34" charset="0"/>
              </a:rPr>
              <a:t>In modern times, we have built all sky maps that trace out the dust in the galaxy.</a:t>
            </a:r>
          </a:p>
        </p:txBody>
      </p:sp>
    </p:spTree>
    <p:extLst>
      <p:ext uri="{BB962C8B-B14F-4D97-AF65-F5344CB8AC3E}">
        <p14:creationId xmlns:p14="http://schemas.microsoft.com/office/powerpoint/2010/main" val="1393558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3200">
                <a:solidFill>
                  <a:schemeClr val="tx1"/>
                </a:solidFill>
                <a:latin typeface="EmbossedBlackWide" pitchFamily="18" charset="0"/>
              </a:defRPr>
            </a:lvl1pPr>
            <a:lvl2pPr marL="742950" indent="-285750" defTabSz="966788">
              <a:defRPr sz="3200">
                <a:solidFill>
                  <a:schemeClr val="tx1"/>
                </a:solidFill>
                <a:latin typeface="EmbossedBlackWide" pitchFamily="18" charset="0"/>
              </a:defRPr>
            </a:lvl2pPr>
            <a:lvl3pPr marL="1143000" indent="-228600" defTabSz="966788">
              <a:defRPr sz="3200">
                <a:solidFill>
                  <a:schemeClr val="tx1"/>
                </a:solidFill>
                <a:latin typeface="EmbossedBlackWide" pitchFamily="18" charset="0"/>
              </a:defRPr>
            </a:lvl3pPr>
            <a:lvl4pPr marL="1600200" indent="-228600" defTabSz="966788">
              <a:defRPr sz="3200">
                <a:solidFill>
                  <a:schemeClr val="tx1"/>
                </a:solidFill>
                <a:latin typeface="EmbossedBlackWide" pitchFamily="18" charset="0"/>
              </a:defRPr>
            </a:lvl4pPr>
            <a:lvl5pPr marL="2057400" indent="-228600" defTabSz="966788">
              <a:defRPr sz="3200">
                <a:solidFill>
                  <a:schemeClr val="tx1"/>
                </a:solidFill>
                <a:latin typeface="EmbossedBlackWide" pitchFamily="18" charset="0"/>
              </a:defRPr>
            </a:lvl5pPr>
            <a:lvl6pPr marL="2514600" indent="-228600" algn="ctr" defTabSz="966788" eaLnBrk="0" fontAlgn="base" hangingPunct="0">
              <a:spcBef>
                <a:spcPct val="0"/>
              </a:spcBef>
              <a:spcAft>
                <a:spcPct val="0"/>
              </a:spcAft>
              <a:defRPr sz="3200">
                <a:solidFill>
                  <a:schemeClr val="tx1"/>
                </a:solidFill>
                <a:latin typeface="EmbossedBlackWide" pitchFamily="18" charset="0"/>
              </a:defRPr>
            </a:lvl6pPr>
            <a:lvl7pPr marL="2971800" indent="-228600" algn="ctr" defTabSz="966788" eaLnBrk="0" fontAlgn="base" hangingPunct="0">
              <a:spcBef>
                <a:spcPct val="0"/>
              </a:spcBef>
              <a:spcAft>
                <a:spcPct val="0"/>
              </a:spcAft>
              <a:defRPr sz="3200">
                <a:solidFill>
                  <a:schemeClr val="tx1"/>
                </a:solidFill>
                <a:latin typeface="EmbossedBlackWide" pitchFamily="18" charset="0"/>
              </a:defRPr>
            </a:lvl7pPr>
            <a:lvl8pPr marL="3429000" indent="-228600" algn="ctr" defTabSz="966788" eaLnBrk="0" fontAlgn="base" hangingPunct="0">
              <a:spcBef>
                <a:spcPct val="0"/>
              </a:spcBef>
              <a:spcAft>
                <a:spcPct val="0"/>
              </a:spcAft>
              <a:defRPr sz="3200">
                <a:solidFill>
                  <a:schemeClr val="tx1"/>
                </a:solidFill>
                <a:latin typeface="EmbossedBlackWide" pitchFamily="18" charset="0"/>
              </a:defRPr>
            </a:lvl8pPr>
            <a:lvl9pPr marL="3886200" indent="-228600" algn="ctr" defTabSz="966788" eaLnBrk="0" fontAlgn="base" hangingPunct="0">
              <a:spcBef>
                <a:spcPct val="0"/>
              </a:spcBef>
              <a:spcAft>
                <a:spcPct val="0"/>
              </a:spcAft>
              <a:defRPr sz="3200">
                <a:solidFill>
                  <a:schemeClr val="tx1"/>
                </a:solidFill>
                <a:latin typeface="EmbossedBlackWide" pitchFamily="18" charset="0"/>
              </a:defRPr>
            </a:lvl9pPr>
          </a:lstStyle>
          <a:p>
            <a:fld id="{0607EA04-A214-4396-9599-E6E7CCB46D6F}" type="slidenum">
              <a:rPr lang="en-US" sz="1300">
                <a:solidFill>
                  <a:srgbClr val="000000"/>
                </a:solidFill>
                <a:latin typeface="Arial" panose="020B0604020202020204" pitchFamily="34" charset="0"/>
              </a:rPr>
              <a:pPr/>
              <a:t>7</a:t>
            </a:fld>
            <a:endParaRPr lang="en-US" sz="1300">
              <a:solidFill>
                <a:srgbClr val="000000"/>
              </a:solidFill>
              <a:latin typeface="Arial" panose="020B0604020202020204" pitchFamily="34" charset="0"/>
            </a:endParaRPr>
          </a:p>
        </p:txBody>
      </p:sp>
      <p:sp>
        <p:nvSpPr>
          <p:cNvPr id="74755" name="Rectangle 2"/>
          <p:cNvSpPr>
            <a:spLocks noGrp="1" noRot="1" noChangeAspect="1" noChangeArrowheads="1" noTextEdit="1"/>
          </p:cNvSpPr>
          <p:nvPr>
            <p:ph type="sldImg"/>
          </p:nvPr>
        </p:nvSpPr>
        <p:spPr>
          <a:xfrm>
            <a:off x="1258888" y="720725"/>
            <a:ext cx="4800600" cy="3600450"/>
          </a:xfrm>
          <a:ln/>
        </p:spPr>
      </p:sp>
      <p:sp>
        <p:nvSpPr>
          <p:cNvPr id="7475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anose="020B0604020202020204" pitchFamily="34" charset="0"/>
            </a:endParaRPr>
          </a:p>
        </p:txBody>
      </p:sp>
    </p:spTree>
    <p:extLst>
      <p:ext uri="{BB962C8B-B14F-4D97-AF65-F5344CB8AC3E}">
        <p14:creationId xmlns:p14="http://schemas.microsoft.com/office/powerpoint/2010/main" val="7806016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EmbossedBlackWide" pitchFamily="18" charset="0"/>
              </a:defRPr>
            </a:lvl1pPr>
            <a:lvl2pPr marL="742950" indent="-285750" defTabSz="966788">
              <a:defRPr sz="2400">
                <a:solidFill>
                  <a:schemeClr val="tx1"/>
                </a:solidFill>
                <a:latin typeface="EmbossedBlackWide" pitchFamily="18" charset="0"/>
              </a:defRPr>
            </a:lvl2pPr>
            <a:lvl3pPr marL="1143000" indent="-228600" defTabSz="966788">
              <a:defRPr sz="2400">
                <a:solidFill>
                  <a:schemeClr val="tx1"/>
                </a:solidFill>
                <a:latin typeface="EmbossedBlackWide" pitchFamily="18" charset="0"/>
              </a:defRPr>
            </a:lvl3pPr>
            <a:lvl4pPr marL="1600200" indent="-228600" defTabSz="966788">
              <a:defRPr sz="2400">
                <a:solidFill>
                  <a:schemeClr val="tx1"/>
                </a:solidFill>
                <a:latin typeface="EmbossedBlackWide" pitchFamily="18" charset="0"/>
              </a:defRPr>
            </a:lvl4pPr>
            <a:lvl5pPr marL="2057400" indent="-228600" defTabSz="966788">
              <a:defRPr sz="2400">
                <a:solidFill>
                  <a:schemeClr val="tx1"/>
                </a:solidFill>
                <a:latin typeface="EmbossedBlackWide" pitchFamily="18" charset="0"/>
              </a:defRPr>
            </a:lvl5pPr>
            <a:lvl6pPr marL="2514600" indent="-228600" algn="ctr" defTabSz="966788" eaLnBrk="0" fontAlgn="base" hangingPunct="0">
              <a:spcBef>
                <a:spcPct val="0"/>
              </a:spcBef>
              <a:spcAft>
                <a:spcPct val="0"/>
              </a:spcAft>
              <a:defRPr sz="2400">
                <a:solidFill>
                  <a:schemeClr val="tx1"/>
                </a:solidFill>
                <a:latin typeface="EmbossedBlackWide" pitchFamily="18" charset="0"/>
              </a:defRPr>
            </a:lvl6pPr>
            <a:lvl7pPr marL="2971800" indent="-228600" algn="ctr" defTabSz="966788" eaLnBrk="0" fontAlgn="base" hangingPunct="0">
              <a:spcBef>
                <a:spcPct val="0"/>
              </a:spcBef>
              <a:spcAft>
                <a:spcPct val="0"/>
              </a:spcAft>
              <a:defRPr sz="2400">
                <a:solidFill>
                  <a:schemeClr val="tx1"/>
                </a:solidFill>
                <a:latin typeface="EmbossedBlackWide" pitchFamily="18" charset="0"/>
              </a:defRPr>
            </a:lvl7pPr>
            <a:lvl8pPr marL="3429000" indent="-228600" algn="ctr" defTabSz="966788" eaLnBrk="0" fontAlgn="base" hangingPunct="0">
              <a:spcBef>
                <a:spcPct val="0"/>
              </a:spcBef>
              <a:spcAft>
                <a:spcPct val="0"/>
              </a:spcAft>
              <a:defRPr sz="2400">
                <a:solidFill>
                  <a:schemeClr val="tx1"/>
                </a:solidFill>
                <a:latin typeface="EmbossedBlackWide" pitchFamily="18" charset="0"/>
              </a:defRPr>
            </a:lvl8pPr>
            <a:lvl9pPr marL="3886200" indent="-228600" algn="ctr" defTabSz="966788" eaLnBrk="0" fontAlgn="base" hangingPunct="0">
              <a:spcBef>
                <a:spcPct val="0"/>
              </a:spcBef>
              <a:spcAft>
                <a:spcPct val="0"/>
              </a:spcAft>
              <a:defRPr sz="2400">
                <a:solidFill>
                  <a:schemeClr val="tx1"/>
                </a:solidFill>
                <a:latin typeface="EmbossedBlackWide" pitchFamily="18" charset="0"/>
              </a:defRPr>
            </a:lvl9pPr>
          </a:lstStyle>
          <a:p>
            <a:fld id="{DC362DF8-CEFD-4F0D-ABB1-C75BBE5D6B97}" type="slidenum">
              <a:rPr lang="en-US" sz="1300">
                <a:latin typeface="Arial" panose="020B0604020202020204" pitchFamily="34" charset="0"/>
              </a:rPr>
              <a:pPr/>
              <a:t>8</a:t>
            </a:fld>
            <a:endParaRPr lang="en-US" sz="1300">
              <a:latin typeface="Arial" panose="020B0604020202020204" pitchFamily="34" charset="0"/>
            </a:endParaRPr>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latin typeface="Arial" panose="020B0604020202020204" pitchFamily="34" charset="0"/>
              </a:rPr>
              <a:t>The galactic center is reddish.</a:t>
            </a:r>
          </a:p>
          <a:p>
            <a:pPr eaLnBrk="1" hangingPunct="1"/>
            <a:r>
              <a:rPr lang="en-US" dirty="0" smtClean="0">
                <a:latin typeface="Arial" panose="020B0604020202020204" pitchFamily="34" charset="0"/>
              </a:rPr>
              <a:t>The spiral arms are blue. The pink is glowing hydrogen.</a:t>
            </a:r>
          </a:p>
          <a:p>
            <a:pPr eaLnBrk="1" hangingPunct="1"/>
            <a:endParaRPr lang="en-US" dirty="0" smtClean="0">
              <a:latin typeface="Arial" panose="020B0604020202020204" pitchFamily="34" charset="0"/>
            </a:endParaRPr>
          </a:p>
          <a:p>
            <a:pPr eaLnBrk="1" hangingPunct="1"/>
            <a:r>
              <a:rPr lang="en-US" dirty="0" smtClean="0">
                <a:latin typeface="Arial" panose="020B0604020202020204" pitchFamily="34" charset="0"/>
              </a:rPr>
              <a:t>The arms have a young population of stars hot blue stars.</a:t>
            </a:r>
          </a:p>
          <a:p>
            <a:pPr eaLnBrk="1" hangingPunct="1"/>
            <a:r>
              <a:rPr lang="en-US" dirty="0" smtClean="0">
                <a:latin typeface="Arial" panose="020B0604020202020204" pitchFamily="34" charset="0"/>
              </a:rPr>
              <a:t>The hot blue stars ionize the hydrogen causing it to glow.</a:t>
            </a:r>
          </a:p>
          <a:p>
            <a:pPr eaLnBrk="1" hangingPunct="1"/>
            <a:endParaRPr lang="en-US" dirty="0" smtClean="0">
              <a:latin typeface="Arial" panose="020B0604020202020204" pitchFamily="34" charset="0"/>
            </a:endParaRPr>
          </a:p>
          <a:p>
            <a:pPr eaLnBrk="1" hangingPunct="1"/>
            <a:r>
              <a:rPr lang="en-US" dirty="0" smtClean="0">
                <a:latin typeface="Arial" panose="020B0604020202020204" pitchFamily="34" charset="0"/>
              </a:rPr>
              <a:t>The globular cluster on the right is typical of what is found in the galactic halo.</a:t>
            </a:r>
          </a:p>
          <a:p>
            <a:pPr eaLnBrk="1" hangingPunct="1"/>
            <a:r>
              <a:rPr lang="en-US" dirty="0" smtClean="0">
                <a:latin typeface="Arial" panose="020B0604020202020204" pitchFamily="34" charset="0"/>
              </a:rPr>
              <a:t>There is NO dust here and thus NO star formation.</a:t>
            </a:r>
          </a:p>
          <a:p>
            <a:pPr eaLnBrk="1" hangingPunct="1"/>
            <a:endParaRPr lang="en-US" dirty="0" smtClean="0">
              <a:latin typeface="Arial" panose="020B0604020202020204" pitchFamily="34" charset="0"/>
            </a:endParaRPr>
          </a:p>
        </p:txBody>
      </p:sp>
    </p:spTree>
    <p:extLst>
      <p:ext uri="{BB962C8B-B14F-4D97-AF65-F5344CB8AC3E}">
        <p14:creationId xmlns:p14="http://schemas.microsoft.com/office/powerpoint/2010/main" val="25865639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EmbossedBlackWide" pitchFamily="18" charset="0"/>
              </a:defRPr>
            </a:lvl1pPr>
            <a:lvl2pPr marL="742950" indent="-285750" defTabSz="966788">
              <a:defRPr sz="2400">
                <a:solidFill>
                  <a:schemeClr val="tx1"/>
                </a:solidFill>
                <a:latin typeface="EmbossedBlackWide" pitchFamily="18" charset="0"/>
              </a:defRPr>
            </a:lvl2pPr>
            <a:lvl3pPr marL="1143000" indent="-228600" defTabSz="966788">
              <a:defRPr sz="2400">
                <a:solidFill>
                  <a:schemeClr val="tx1"/>
                </a:solidFill>
                <a:latin typeface="EmbossedBlackWide" pitchFamily="18" charset="0"/>
              </a:defRPr>
            </a:lvl3pPr>
            <a:lvl4pPr marL="1600200" indent="-228600" defTabSz="966788">
              <a:defRPr sz="2400">
                <a:solidFill>
                  <a:schemeClr val="tx1"/>
                </a:solidFill>
                <a:latin typeface="EmbossedBlackWide" pitchFamily="18" charset="0"/>
              </a:defRPr>
            </a:lvl4pPr>
            <a:lvl5pPr marL="2057400" indent="-228600" defTabSz="966788">
              <a:defRPr sz="2400">
                <a:solidFill>
                  <a:schemeClr val="tx1"/>
                </a:solidFill>
                <a:latin typeface="EmbossedBlackWide" pitchFamily="18" charset="0"/>
              </a:defRPr>
            </a:lvl5pPr>
            <a:lvl6pPr marL="2514600" indent="-228600" algn="ctr" defTabSz="966788" eaLnBrk="0" fontAlgn="base" hangingPunct="0">
              <a:spcBef>
                <a:spcPct val="0"/>
              </a:spcBef>
              <a:spcAft>
                <a:spcPct val="0"/>
              </a:spcAft>
              <a:defRPr sz="2400">
                <a:solidFill>
                  <a:schemeClr val="tx1"/>
                </a:solidFill>
                <a:latin typeface="EmbossedBlackWide" pitchFamily="18" charset="0"/>
              </a:defRPr>
            </a:lvl6pPr>
            <a:lvl7pPr marL="2971800" indent="-228600" algn="ctr" defTabSz="966788" eaLnBrk="0" fontAlgn="base" hangingPunct="0">
              <a:spcBef>
                <a:spcPct val="0"/>
              </a:spcBef>
              <a:spcAft>
                <a:spcPct val="0"/>
              </a:spcAft>
              <a:defRPr sz="2400">
                <a:solidFill>
                  <a:schemeClr val="tx1"/>
                </a:solidFill>
                <a:latin typeface="EmbossedBlackWide" pitchFamily="18" charset="0"/>
              </a:defRPr>
            </a:lvl7pPr>
            <a:lvl8pPr marL="3429000" indent="-228600" algn="ctr" defTabSz="966788" eaLnBrk="0" fontAlgn="base" hangingPunct="0">
              <a:spcBef>
                <a:spcPct val="0"/>
              </a:spcBef>
              <a:spcAft>
                <a:spcPct val="0"/>
              </a:spcAft>
              <a:defRPr sz="2400">
                <a:solidFill>
                  <a:schemeClr val="tx1"/>
                </a:solidFill>
                <a:latin typeface="EmbossedBlackWide" pitchFamily="18" charset="0"/>
              </a:defRPr>
            </a:lvl8pPr>
            <a:lvl9pPr marL="3886200" indent="-228600" algn="ctr" defTabSz="966788" eaLnBrk="0" fontAlgn="base" hangingPunct="0">
              <a:spcBef>
                <a:spcPct val="0"/>
              </a:spcBef>
              <a:spcAft>
                <a:spcPct val="0"/>
              </a:spcAft>
              <a:defRPr sz="2400">
                <a:solidFill>
                  <a:schemeClr val="tx1"/>
                </a:solidFill>
                <a:latin typeface="EmbossedBlackWide" pitchFamily="18" charset="0"/>
              </a:defRPr>
            </a:lvl9pPr>
          </a:lstStyle>
          <a:p>
            <a:fld id="{C4B751BB-0487-4EF4-92F7-4B8E04F3D511}" type="slidenum">
              <a:rPr lang="en-US" sz="1300">
                <a:latin typeface="Arial" panose="020B0604020202020204" pitchFamily="34" charset="0"/>
              </a:rPr>
              <a:pPr/>
              <a:t>9</a:t>
            </a:fld>
            <a:endParaRPr lang="en-US" sz="1300">
              <a:latin typeface="Arial" panose="020B0604020202020204" pitchFamily="34" charset="0"/>
            </a:endParaRPr>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latin typeface="Arial" panose="020B0604020202020204" pitchFamily="34" charset="0"/>
              </a:rPr>
              <a:t>Blue stars are MUCH more luminous than red stars.</a:t>
            </a:r>
          </a:p>
          <a:p>
            <a:pPr eaLnBrk="1" hangingPunct="1"/>
            <a:r>
              <a:rPr lang="en-US" dirty="0" smtClean="0">
                <a:latin typeface="Arial" panose="020B0604020202020204" pitchFamily="34" charset="0"/>
              </a:rPr>
              <a:t>They are also short lived.</a:t>
            </a:r>
          </a:p>
          <a:p>
            <a:pPr eaLnBrk="1" hangingPunct="1"/>
            <a:endParaRPr lang="en-US" dirty="0" smtClean="0">
              <a:latin typeface="Arial" panose="020B0604020202020204" pitchFamily="34" charset="0"/>
            </a:endParaRPr>
          </a:p>
          <a:p>
            <a:pPr eaLnBrk="1" hangingPunct="1"/>
            <a:r>
              <a:rPr lang="en-US" dirty="0" smtClean="0">
                <a:latin typeface="Arial" panose="020B0604020202020204" pitchFamily="34" charset="0"/>
              </a:rPr>
              <a:t>A young population will have a few blue stars that dominate the output.</a:t>
            </a:r>
          </a:p>
          <a:p>
            <a:pPr eaLnBrk="1" hangingPunct="1"/>
            <a:r>
              <a:rPr lang="en-US" dirty="0" smtClean="0">
                <a:latin typeface="Arial" panose="020B0604020202020204" pitchFamily="34" charset="0"/>
              </a:rPr>
              <a:t>These stars die first, leaving behind the cooler red stars.</a:t>
            </a:r>
          </a:p>
          <a:p>
            <a:pPr eaLnBrk="1" hangingPunct="1"/>
            <a:endParaRPr lang="en-US" dirty="0" smtClean="0">
              <a:latin typeface="Arial" panose="020B0604020202020204" pitchFamily="34" charset="0"/>
            </a:endParaRPr>
          </a:p>
          <a:p>
            <a:pPr eaLnBrk="1" hangingPunct="1"/>
            <a:r>
              <a:rPr lang="en-US" dirty="0" smtClean="0">
                <a:latin typeface="Arial" panose="020B0604020202020204" pitchFamily="34" charset="0"/>
              </a:rPr>
              <a:t>So young populations tend to appear blue while old populations appear red.</a:t>
            </a:r>
          </a:p>
        </p:txBody>
      </p:sp>
    </p:spTree>
    <p:extLst>
      <p:ext uri="{BB962C8B-B14F-4D97-AF65-F5344CB8AC3E}">
        <p14:creationId xmlns:p14="http://schemas.microsoft.com/office/powerpoint/2010/main" val="8915482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9602285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86732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38100"/>
            <a:ext cx="2286000" cy="61642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38100"/>
            <a:ext cx="6705600" cy="61642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659416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038387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5043432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327364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566279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525969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357843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3949586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8575889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rgbClr val="3333FF"/>
            </a:gs>
            <a:gs pos="100000">
              <a:srgbClr val="0A0A34"/>
            </a:gs>
          </a:gsLst>
          <a:path path="shape">
            <a:fillToRect l="50000" t="50000" r="50000" b="50000"/>
          </a:path>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38100"/>
            <a:ext cx="9144000" cy="914400"/>
          </a:xfrm>
          <a:prstGeom prst="rect">
            <a:avLst/>
          </a:prstGeom>
          <a:solidFill>
            <a:schemeClr val="bg2">
              <a:alpha val="41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r>
              <a:rPr lang="en-US" smtClean="0"/>
              <a:t>AAA</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5400" b="1">
          <a:solidFill>
            <a:srgbClr val="F5E9E9"/>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5400" b="1">
          <a:solidFill>
            <a:srgbClr val="F5E9E9"/>
          </a:solidFill>
          <a:effectLst>
            <a:outerShdw blurRad="38100" dist="38100" dir="2700000" algn="tl">
              <a:srgbClr val="000000"/>
            </a:outerShdw>
          </a:effectLst>
          <a:latin typeface="Georgia" pitchFamily="18" charset="0"/>
        </a:defRPr>
      </a:lvl2pPr>
      <a:lvl3pPr algn="ctr" rtl="0" eaLnBrk="0" fontAlgn="base" hangingPunct="0">
        <a:spcBef>
          <a:spcPct val="0"/>
        </a:spcBef>
        <a:spcAft>
          <a:spcPct val="0"/>
        </a:spcAft>
        <a:defRPr sz="5400" b="1">
          <a:solidFill>
            <a:srgbClr val="F5E9E9"/>
          </a:solidFill>
          <a:effectLst>
            <a:outerShdw blurRad="38100" dist="38100" dir="2700000" algn="tl">
              <a:srgbClr val="000000"/>
            </a:outerShdw>
          </a:effectLst>
          <a:latin typeface="Georgia" pitchFamily="18" charset="0"/>
        </a:defRPr>
      </a:lvl3pPr>
      <a:lvl4pPr algn="ctr" rtl="0" eaLnBrk="0" fontAlgn="base" hangingPunct="0">
        <a:spcBef>
          <a:spcPct val="0"/>
        </a:spcBef>
        <a:spcAft>
          <a:spcPct val="0"/>
        </a:spcAft>
        <a:defRPr sz="5400" b="1">
          <a:solidFill>
            <a:srgbClr val="F5E9E9"/>
          </a:solidFill>
          <a:effectLst>
            <a:outerShdw blurRad="38100" dist="38100" dir="2700000" algn="tl">
              <a:srgbClr val="000000"/>
            </a:outerShdw>
          </a:effectLst>
          <a:latin typeface="Georgia" pitchFamily="18" charset="0"/>
        </a:defRPr>
      </a:lvl4pPr>
      <a:lvl5pPr algn="ctr" rtl="0" eaLnBrk="0" fontAlgn="base" hangingPunct="0">
        <a:spcBef>
          <a:spcPct val="0"/>
        </a:spcBef>
        <a:spcAft>
          <a:spcPct val="0"/>
        </a:spcAft>
        <a:defRPr sz="5400" b="1">
          <a:solidFill>
            <a:srgbClr val="F5E9E9"/>
          </a:solidFill>
          <a:effectLst>
            <a:outerShdw blurRad="38100" dist="38100" dir="2700000" algn="tl">
              <a:srgbClr val="000000"/>
            </a:outerShdw>
          </a:effectLst>
          <a:latin typeface="Georgia" pitchFamily="18" charset="0"/>
        </a:defRPr>
      </a:lvl5pPr>
      <a:lvl6pPr marL="457200" algn="ctr" rtl="0" fontAlgn="base">
        <a:spcBef>
          <a:spcPct val="0"/>
        </a:spcBef>
        <a:spcAft>
          <a:spcPct val="0"/>
        </a:spcAft>
        <a:defRPr sz="5400" b="1">
          <a:solidFill>
            <a:srgbClr val="F5E9E9"/>
          </a:solidFill>
          <a:effectLst>
            <a:outerShdw blurRad="38100" dist="38100" dir="2700000" algn="tl">
              <a:srgbClr val="000000"/>
            </a:outerShdw>
          </a:effectLst>
          <a:latin typeface="Georgia" pitchFamily="18" charset="0"/>
        </a:defRPr>
      </a:lvl6pPr>
      <a:lvl7pPr marL="914400" algn="ctr" rtl="0" fontAlgn="base">
        <a:spcBef>
          <a:spcPct val="0"/>
        </a:spcBef>
        <a:spcAft>
          <a:spcPct val="0"/>
        </a:spcAft>
        <a:defRPr sz="5400" b="1">
          <a:solidFill>
            <a:srgbClr val="F5E9E9"/>
          </a:solidFill>
          <a:effectLst>
            <a:outerShdw blurRad="38100" dist="38100" dir="2700000" algn="tl">
              <a:srgbClr val="000000"/>
            </a:outerShdw>
          </a:effectLst>
          <a:latin typeface="Georgia" pitchFamily="18" charset="0"/>
        </a:defRPr>
      </a:lvl7pPr>
      <a:lvl8pPr marL="1371600" algn="ctr" rtl="0" fontAlgn="base">
        <a:spcBef>
          <a:spcPct val="0"/>
        </a:spcBef>
        <a:spcAft>
          <a:spcPct val="0"/>
        </a:spcAft>
        <a:defRPr sz="5400" b="1">
          <a:solidFill>
            <a:srgbClr val="F5E9E9"/>
          </a:solidFill>
          <a:effectLst>
            <a:outerShdw blurRad="38100" dist="38100" dir="2700000" algn="tl">
              <a:srgbClr val="000000"/>
            </a:outerShdw>
          </a:effectLst>
          <a:latin typeface="Georgia" pitchFamily="18" charset="0"/>
        </a:defRPr>
      </a:lvl8pPr>
      <a:lvl9pPr marL="1828800" algn="ctr" rtl="0" fontAlgn="base">
        <a:spcBef>
          <a:spcPct val="0"/>
        </a:spcBef>
        <a:spcAft>
          <a:spcPct val="0"/>
        </a:spcAft>
        <a:defRPr sz="5400" b="1">
          <a:solidFill>
            <a:srgbClr val="F5E9E9"/>
          </a:solidFill>
          <a:effectLst>
            <a:outerShdw blurRad="38100" dist="38100" dir="2700000" algn="tl">
              <a:srgbClr val="000000"/>
            </a:outerShdw>
          </a:effectLst>
          <a:latin typeface="Georgia"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16.png"/><Relationship Id="rId4" Type="http://schemas.openxmlformats.org/officeDocument/2006/relationships/oleObject" Target="../embeddings/oleObject1.bin"/></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21.jpeg"/><Relationship Id="rId5" Type="http://schemas.openxmlformats.org/officeDocument/2006/relationships/image" Target="../media/image11.png"/><Relationship Id="rId4" Type="http://schemas.openxmlformats.org/officeDocument/2006/relationships/oleObject" Target="../embeddings/oleObject2.bin"/></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7.xml"/><Relationship Id="rId1" Type="http://schemas.openxmlformats.org/officeDocument/2006/relationships/vmlDrawing" Target="../drawings/vmlDrawing3.vml"/><Relationship Id="rId5" Type="http://schemas.openxmlformats.org/officeDocument/2006/relationships/image" Target="../media/image22.png"/><Relationship Id="rId4" Type="http://schemas.openxmlformats.org/officeDocument/2006/relationships/oleObject" Target="../embeddings/oleObject3.bin"/></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image" Target="../media/image26.jpeg"/><Relationship Id="rId5" Type="http://schemas.openxmlformats.org/officeDocument/2006/relationships/image" Target="../media/image25.png"/><Relationship Id="rId4" Type="http://schemas.openxmlformats.org/officeDocument/2006/relationships/oleObject" Target="../embeddings/oleObject4.bin"/></Relationships>
</file>

<file path=ppt/slides/_rels/slide2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7.xml"/><Relationship Id="rId1" Type="http://schemas.openxmlformats.org/officeDocument/2006/relationships/vmlDrawing" Target="../drawings/vmlDrawing5.vml"/><Relationship Id="rId5" Type="http://schemas.openxmlformats.org/officeDocument/2006/relationships/image" Target="../media/image29.png"/><Relationship Id="rId4" Type="http://schemas.openxmlformats.org/officeDocument/2006/relationships/oleObject" Target="../embeddings/oleObject5.bin"/></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7" Type="http://schemas.openxmlformats.org/officeDocument/2006/relationships/image" Target="../media/image31.png"/><Relationship Id="rId2" Type="http://schemas.openxmlformats.org/officeDocument/2006/relationships/slideLayout" Target="../slideLayouts/slideLayout7.xml"/><Relationship Id="rId1" Type="http://schemas.openxmlformats.org/officeDocument/2006/relationships/vmlDrawing" Target="../drawings/vmlDrawing6.vml"/><Relationship Id="rId6" Type="http://schemas.openxmlformats.org/officeDocument/2006/relationships/oleObject" Target="../embeddings/oleObject7.bin"/><Relationship Id="rId5" Type="http://schemas.openxmlformats.org/officeDocument/2006/relationships/image" Target="../media/image30.png"/><Relationship Id="rId4" Type="http://schemas.openxmlformats.org/officeDocument/2006/relationships/oleObject" Target="../embeddings/oleObject6.bin"/></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36.jpe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4658" name="Text Box 2"/>
          <p:cNvSpPr txBox="1">
            <a:spLocks noChangeArrowheads="1"/>
          </p:cNvSpPr>
          <p:nvPr/>
        </p:nvSpPr>
        <p:spPr bwMode="auto">
          <a:xfrm>
            <a:off x="0" y="0"/>
            <a:ext cx="9144000" cy="914400"/>
          </a:xfrm>
          <a:prstGeom prst="rect">
            <a:avLst/>
          </a:prstGeom>
          <a:solidFill>
            <a:schemeClr val="bg2">
              <a:alpha val="41000"/>
            </a:schemeClr>
          </a:solidFill>
          <a:ln w="9525">
            <a:noFill/>
            <a:miter lim="800000"/>
            <a:headEnd/>
            <a:tailEnd/>
          </a:ln>
          <a:effectLst/>
        </p:spPr>
        <p:txBody>
          <a:bodyPr>
            <a:spAutoFit/>
          </a:bodyPr>
          <a:lstStyle/>
          <a:p>
            <a:pPr>
              <a:defRPr/>
            </a:pPr>
            <a:r>
              <a:rPr lang="en-US" sz="5400" dirty="0">
                <a:solidFill>
                  <a:srgbClr val="F5E9E9"/>
                </a:solidFill>
                <a:effectLst>
                  <a:outerShdw blurRad="38100" dist="38100" dir="2700000" algn="tl">
                    <a:srgbClr val="000000"/>
                  </a:outerShdw>
                </a:effectLst>
                <a:latin typeface="Georgia" pitchFamily="18" charset="0"/>
              </a:rPr>
              <a:t>Our Galaxy</a:t>
            </a:r>
          </a:p>
        </p:txBody>
      </p:sp>
      <p:sp>
        <p:nvSpPr>
          <p:cNvPr id="454662" name="Oval 6"/>
          <p:cNvSpPr>
            <a:spLocks noChangeArrowheads="1"/>
          </p:cNvSpPr>
          <p:nvPr/>
        </p:nvSpPr>
        <p:spPr bwMode="auto">
          <a:xfrm>
            <a:off x="3352800" y="1371600"/>
            <a:ext cx="2286000" cy="1143000"/>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wrap="none" anchor="ctr"/>
          <a:lstStyle>
            <a:lvl1pPr>
              <a:defRPr sz="3200">
                <a:solidFill>
                  <a:schemeClr val="tx1"/>
                </a:solidFill>
                <a:latin typeface="EmbossedBlackWide" pitchFamily="18" charset="0"/>
              </a:defRPr>
            </a:lvl1pPr>
            <a:lvl2pPr marL="742950" indent="-285750">
              <a:defRPr sz="3200">
                <a:solidFill>
                  <a:schemeClr val="tx1"/>
                </a:solidFill>
                <a:latin typeface="EmbossedBlackWide" pitchFamily="18" charset="0"/>
              </a:defRPr>
            </a:lvl2pPr>
            <a:lvl3pPr marL="1143000" indent="-228600">
              <a:defRPr sz="3200">
                <a:solidFill>
                  <a:schemeClr val="tx1"/>
                </a:solidFill>
                <a:latin typeface="EmbossedBlackWide" pitchFamily="18" charset="0"/>
              </a:defRPr>
            </a:lvl3pPr>
            <a:lvl4pPr marL="1600200" indent="-228600">
              <a:defRPr sz="3200">
                <a:solidFill>
                  <a:schemeClr val="tx1"/>
                </a:solidFill>
                <a:latin typeface="EmbossedBlackWide" pitchFamily="18" charset="0"/>
              </a:defRPr>
            </a:lvl4pPr>
            <a:lvl5pPr marL="2057400" indent="-228600">
              <a:defRPr sz="3200">
                <a:solidFill>
                  <a:schemeClr val="tx1"/>
                </a:solidFill>
                <a:latin typeface="EmbossedBlackWide" pitchFamily="18" charset="0"/>
              </a:defRPr>
            </a:lvl5pPr>
            <a:lvl6pPr marL="2514600" indent="-228600" algn="ctr" eaLnBrk="0" fontAlgn="base" hangingPunct="0">
              <a:spcBef>
                <a:spcPct val="0"/>
              </a:spcBef>
              <a:spcAft>
                <a:spcPct val="0"/>
              </a:spcAft>
              <a:defRPr sz="3200">
                <a:solidFill>
                  <a:schemeClr val="tx1"/>
                </a:solidFill>
                <a:latin typeface="EmbossedBlackWide" pitchFamily="18" charset="0"/>
              </a:defRPr>
            </a:lvl6pPr>
            <a:lvl7pPr marL="2971800" indent="-228600" algn="ctr" eaLnBrk="0" fontAlgn="base" hangingPunct="0">
              <a:spcBef>
                <a:spcPct val="0"/>
              </a:spcBef>
              <a:spcAft>
                <a:spcPct val="0"/>
              </a:spcAft>
              <a:defRPr sz="3200">
                <a:solidFill>
                  <a:schemeClr val="tx1"/>
                </a:solidFill>
                <a:latin typeface="EmbossedBlackWide" pitchFamily="18" charset="0"/>
              </a:defRPr>
            </a:lvl7pPr>
            <a:lvl8pPr marL="3429000" indent="-228600" algn="ctr" eaLnBrk="0" fontAlgn="base" hangingPunct="0">
              <a:spcBef>
                <a:spcPct val="0"/>
              </a:spcBef>
              <a:spcAft>
                <a:spcPct val="0"/>
              </a:spcAft>
              <a:defRPr sz="3200">
                <a:solidFill>
                  <a:schemeClr val="tx1"/>
                </a:solidFill>
                <a:latin typeface="EmbossedBlackWide" pitchFamily="18" charset="0"/>
              </a:defRPr>
            </a:lvl8pPr>
            <a:lvl9pPr marL="3886200" indent="-228600" algn="ctr" eaLnBrk="0" fontAlgn="base" hangingPunct="0">
              <a:spcBef>
                <a:spcPct val="0"/>
              </a:spcBef>
              <a:spcAft>
                <a:spcPct val="0"/>
              </a:spcAft>
              <a:defRPr sz="3200">
                <a:solidFill>
                  <a:schemeClr val="tx1"/>
                </a:solidFill>
                <a:latin typeface="EmbossedBlackWide" pitchFamily="18" charset="0"/>
              </a:defRPr>
            </a:lvl9pPr>
          </a:lstStyle>
          <a:p>
            <a:endParaRPr lang="en-US"/>
          </a:p>
        </p:txBody>
      </p:sp>
      <p:pic>
        <p:nvPicPr>
          <p:cNvPr id="3076" name="Picture 2" descr="http://apod.nasa.gov/apod/image/9902/milkyway_gleason_bi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1555750"/>
            <a:ext cx="13487400" cy="431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5"/>
          <p:cNvSpPr txBox="1">
            <a:spLocks noChangeArrowheads="1"/>
          </p:cNvSpPr>
          <p:nvPr/>
        </p:nvSpPr>
        <p:spPr bwMode="auto">
          <a:xfrm>
            <a:off x="3308350" y="6211888"/>
            <a:ext cx="5835650" cy="646112"/>
          </a:xfrm>
          <a:prstGeom prst="rect">
            <a:avLst/>
          </a:prstGeom>
          <a:solidFill>
            <a:schemeClr val="bg2">
              <a:alpha val="41000"/>
            </a:schemeClr>
          </a:solidFill>
          <a:ln w="9525">
            <a:noFill/>
            <a:miter lim="800000"/>
            <a:headEnd/>
            <a:tailEnd/>
          </a:ln>
          <a:effectLst/>
        </p:spPr>
        <p:txBody>
          <a:bodyPr>
            <a:spAutoFit/>
          </a:bodyPr>
          <a:lstStyle/>
          <a:p>
            <a:pPr>
              <a:defRPr/>
            </a:pPr>
            <a:r>
              <a:rPr lang="en-US" sz="3600" dirty="0">
                <a:solidFill>
                  <a:srgbClr val="F5E9E9"/>
                </a:solidFill>
                <a:effectLst>
                  <a:outerShdw blurRad="38100" dist="38100" dir="2700000" algn="tl">
                    <a:srgbClr val="000000"/>
                  </a:outerShdw>
                </a:effectLst>
                <a:latin typeface="Georgia" pitchFamily="18" charset="0"/>
              </a:rPr>
              <a:t>Image: John P Gleason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nodePh="1">
                                  <p:stCondLst>
                                    <p:cond delay="0"/>
                                  </p:stCondLst>
                                  <p:endCondLst>
                                    <p:cond evt="begin" delay="0">
                                      <p:tn val="5"/>
                                    </p:cond>
                                  </p:endCondLst>
                                  <p:childTnLst>
                                    <p:set>
                                      <p:cBhvr>
                                        <p:cTn id="6" dur="1" fill="hold">
                                          <p:stCondLst>
                                            <p:cond delay="0"/>
                                          </p:stCondLst>
                                        </p:cTn>
                                        <p:tgtEl>
                                          <p:spTgt spid="454662"/>
                                        </p:tgtEl>
                                        <p:attrNameLst>
                                          <p:attrName>style.visibility</p:attrName>
                                        </p:attrNameLst>
                                      </p:cBhvr>
                                      <p:to>
                                        <p:strVal val="visible"/>
                                      </p:to>
                                    </p:set>
                                    <p:animEffect transition="in" filter="dissolve">
                                      <p:cBhvr>
                                        <p:cTn id="7" dur="500"/>
                                        <p:tgtEl>
                                          <p:spTgt spid="4546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466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2" name="Text Box 2"/>
          <p:cNvSpPr txBox="1">
            <a:spLocks noChangeArrowheads="1"/>
          </p:cNvSpPr>
          <p:nvPr/>
        </p:nvSpPr>
        <p:spPr bwMode="auto">
          <a:xfrm>
            <a:off x="0" y="0"/>
            <a:ext cx="9144000" cy="914400"/>
          </a:xfrm>
          <a:prstGeom prst="rect">
            <a:avLst/>
          </a:prstGeom>
          <a:solidFill>
            <a:schemeClr val="bg2">
              <a:alpha val="41000"/>
            </a:schemeClr>
          </a:solidFill>
          <a:ln w="9525">
            <a:noFill/>
            <a:miter lim="800000"/>
            <a:headEnd/>
            <a:tailEnd/>
          </a:ln>
          <a:effectLst/>
        </p:spPr>
        <p:txBody>
          <a:bodyPr>
            <a:spAutoFit/>
          </a:bodyPr>
          <a:lstStyle/>
          <a:p>
            <a:pPr>
              <a:defRPr/>
            </a:pPr>
            <a:r>
              <a:rPr lang="en-US" sz="5400">
                <a:solidFill>
                  <a:srgbClr val="F5E9E9"/>
                </a:solidFill>
                <a:effectLst>
                  <a:outerShdw blurRad="38100" dist="38100" dir="2700000" algn="tl">
                    <a:srgbClr val="000000"/>
                  </a:outerShdw>
                </a:effectLst>
                <a:latin typeface="Georgia" pitchFamily="18" charset="0"/>
              </a:rPr>
              <a:t>Spiral Arms</a:t>
            </a:r>
          </a:p>
        </p:txBody>
      </p:sp>
      <p:sp>
        <p:nvSpPr>
          <p:cNvPr id="419843" name="Text Box 3"/>
          <p:cNvSpPr txBox="1">
            <a:spLocks noChangeArrowheads="1"/>
          </p:cNvSpPr>
          <p:nvPr/>
        </p:nvSpPr>
        <p:spPr bwMode="auto">
          <a:xfrm>
            <a:off x="1257300" y="1143000"/>
            <a:ext cx="6629400" cy="641350"/>
          </a:xfrm>
          <a:prstGeom prst="rect">
            <a:avLst/>
          </a:prstGeom>
          <a:solidFill>
            <a:schemeClr val="bg2">
              <a:alpha val="41000"/>
            </a:schemeClr>
          </a:solidFill>
          <a:ln w="9525">
            <a:noFill/>
            <a:miter lim="800000"/>
            <a:headEnd/>
            <a:tailEnd/>
          </a:ln>
          <a:effectLst/>
        </p:spPr>
        <p:txBody>
          <a:bodyPr>
            <a:spAutoFit/>
          </a:bodyPr>
          <a:lstStyle/>
          <a:p>
            <a:pPr>
              <a:defRPr/>
            </a:pPr>
            <a:r>
              <a:rPr lang="en-US" sz="3600">
                <a:solidFill>
                  <a:srgbClr val="F5E9E9"/>
                </a:solidFill>
                <a:effectLst>
                  <a:outerShdw blurRad="38100" dist="38100" dir="2700000" algn="tl">
                    <a:srgbClr val="000000"/>
                  </a:outerShdw>
                </a:effectLst>
                <a:latin typeface="Georgia" pitchFamily="18" charset="0"/>
              </a:rPr>
              <a:t>Spiral arms are density waves</a:t>
            </a:r>
          </a:p>
        </p:txBody>
      </p:sp>
      <p:pic>
        <p:nvPicPr>
          <p:cNvPr id="39940" name="Picture 4" descr="f1820"/>
          <p:cNvPicPr>
            <a:picLocks noChangeAspect="1" noChangeArrowheads="1"/>
          </p:cNvPicPr>
          <p:nvPr/>
        </p:nvPicPr>
        <p:blipFill>
          <a:blip r:embed="rId3">
            <a:extLst>
              <a:ext uri="{28A0092B-C50C-407E-A947-70E740481C1C}">
                <a14:useLocalDpi xmlns:a14="http://schemas.microsoft.com/office/drawing/2010/main" val="0"/>
              </a:ext>
            </a:extLst>
          </a:blip>
          <a:srcRect l="4198" t="3281" r="4198" b="6560"/>
          <a:stretch>
            <a:fillRect/>
          </a:stretch>
        </p:blipFill>
        <p:spPr bwMode="auto">
          <a:xfrm>
            <a:off x="609600" y="1981200"/>
            <a:ext cx="266065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1" name="Picture 5" descr="f1821"/>
          <p:cNvPicPr>
            <a:picLocks noChangeAspect="1" noChangeArrowheads="1"/>
          </p:cNvPicPr>
          <p:nvPr/>
        </p:nvPicPr>
        <p:blipFill>
          <a:blip r:embed="rId4">
            <a:extLst>
              <a:ext uri="{28A0092B-C50C-407E-A947-70E740481C1C}">
                <a14:useLocalDpi xmlns:a14="http://schemas.microsoft.com/office/drawing/2010/main" val="0"/>
              </a:ext>
            </a:extLst>
          </a:blip>
          <a:srcRect b="4921"/>
          <a:stretch>
            <a:fillRect/>
          </a:stretch>
        </p:blipFill>
        <p:spPr bwMode="auto">
          <a:xfrm>
            <a:off x="4191000" y="1946275"/>
            <a:ext cx="4343400" cy="338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46" name="Text Box 6"/>
          <p:cNvSpPr txBox="1">
            <a:spLocks noChangeArrowheads="1"/>
          </p:cNvSpPr>
          <p:nvPr/>
        </p:nvSpPr>
        <p:spPr bwMode="auto">
          <a:xfrm>
            <a:off x="1257300" y="5486400"/>
            <a:ext cx="6629400" cy="1190625"/>
          </a:xfrm>
          <a:prstGeom prst="rect">
            <a:avLst/>
          </a:prstGeom>
          <a:solidFill>
            <a:schemeClr val="bg2">
              <a:alpha val="41000"/>
            </a:schemeClr>
          </a:solidFill>
          <a:ln w="9525">
            <a:noFill/>
            <a:miter lim="800000"/>
            <a:headEnd/>
            <a:tailEnd/>
          </a:ln>
          <a:effectLst/>
        </p:spPr>
        <p:txBody>
          <a:bodyPr>
            <a:spAutoFit/>
          </a:bodyPr>
          <a:lstStyle/>
          <a:p>
            <a:pPr>
              <a:defRPr/>
            </a:pPr>
            <a:r>
              <a:rPr lang="en-US" sz="3600" dirty="0">
                <a:solidFill>
                  <a:srgbClr val="F5E9E9"/>
                </a:solidFill>
                <a:effectLst>
                  <a:outerShdw blurRad="38100" dist="38100" dir="2700000" algn="tl">
                    <a:srgbClr val="000000"/>
                  </a:outerShdw>
                </a:effectLst>
                <a:latin typeface="Georgia" pitchFamily="18" charset="0"/>
              </a:rPr>
              <a:t>The density waves move faster than the disk spins</a:t>
            </a:r>
          </a:p>
        </p:txBody>
      </p:sp>
    </p:spTree>
    <p:extLst>
      <p:ext uri="{BB962C8B-B14F-4D97-AF65-F5344CB8AC3E}">
        <p14:creationId xmlns:p14="http://schemas.microsoft.com/office/powerpoint/2010/main" val="420747875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010" name="Text Box 2"/>
          <p:cNvSpPr txBox="1">
            <a:spLocks noChangeArrowheads="1"/>
          </p:cNvSpPr>
          <p:nvPr/>
        </p:nvSpPr>
        <p:spPr bwMode="auto">
          <a:xfrm>
            <a:off x="0" y="850642"/>
            <a:ext cx="9144000" cy="5016758"/>
          </a:xfrm>
          <a:prstGeom prst="rect">
            <a:avLst/>
          </a:prstGeom>
          <a:solidFill>
            <a:schemeClr val="bg2">
              <a:alpha val="41000"/>
            </a:schemeClr>
          </a:solidFill>
          <a:ln w="9525">
            <a:noFill/>
            <a:miter lim="800000"/>
            <a:headEnd/>
            <a:tailEnd/>
          </a:ln>
          <a:effectLst/>
        </p:spPr>
        <p:txBody>
          <a:bodyPr wrap="square">
            <a:spAutoFit/>
          </a:bodyPr>
          <a:lstStyle/>
          <a:p>
            <a:pPr algn="l">
              <a:tabLst>
                <a:tab pos="457200" algn="l"/>
              </a:tabLst>
              <a:defRPr/>
            </a:pPr>
            <a:r>
              <a:rPr lang="en-US" sz="3200" dirty="0">
                <a:solidFill>
                  <a:srgbClr val="F5E9E9"/>
                </a:solidFill>
                <a:effectLst>
                  <a:outerShdw blurRad="38100" dist="38100" dir="2700000" algn="tl">
                    <a:srgbClr val="000000"/>
                  </a:outerShdw>
                </a:effectLst>
                <a:latin typeface="Georgia" pitchFamily="18" charset="0"/>
              </a:rPr>
              <a:t>Young populations of stars appear blue because</a:t>
            </a:r>
          </a:p>
          <a:p>
            <a:pPr algn="l">
              <a:tabLst>
                <a:tab pos="457200" algn="l"/>
              </a:tabLst>
              <a:defRPr/>
            </a:pPr>
            <a:endParaRPr lang="en-US" sz="3200" dirty="0">
              <a:solidFill>
                <a:srgbClr val="F5E9E9"/>
              </a:solidFill>
              <a:effectLst>
                <a:outerShdw blurRad="38100" dist="38100" dir="2700000" algn="tl">
                  <a:srgbClr val="000000"/>
                </a:outerShdw>
              </a:effectLst>
              <a:latin typeface="Georgia" pitchFamily="18" charset="0"/>
            </a:endParaRPr>
          </a:p>
          <a:p>
            <a:pPr marL="968375" lvl="1" indent="-968375" algn="l">
              <a:tabLst>
                <a:tab pos="457200" algn="l"/>
              </a:tabLst>
              <a:defRPr/>
            </a:pPr>
            <a:r>
              <a:rPr lang="en-US" sz="3200" dirty="0">
                <a:solidFill>
                  <a:srgbClr val="F5E9E9"/>
                </a:solidFill>
                <a:effectLst>
                  <a:outerShdw blurRad="38100" dist="38100" dir="2700000" algn="tl">
                    <a:srgbClr val="000000"/>
                  </a:outerShdw>
                </a:effectLst>
                <a:latin typeface="Georgia" pitchFamily="18" charset="0"/>
              </a:rPr>
              <a:t>	</a:t>
            </a:r>
            <a:r>
              <a:rPr lang="en-US" sz="3200" dirty="0">
                <a:solidFill>
                  <a:srgbClr val="00B050"/>
                </a:solidFill>
                <a:effectLst>
                  <a:outerShdw blurRad="38100" dist="38100" dir="2700000" algn="tl">
                    <a:srgbClr val="000000"/>
                  </a:outerShdw>
                </a:effectLst>
                <a:latin typeface="Georgia" pitchFamily="18" charset="0"/>
              </a:rPr>
              <a:t>A)</a:t>
            </a:r>
            <a:r>
              <a:rPr lang="en-US" sz="3200" dirty="0">
                <a:solidFill>
                  <a:srgbClr val="F5E9E9"/>
                </a:solidFill>
                <a:effectLst>
                  <a:outerShdw blurRad="38100" dist="38100" dir="2700000" algn="tl">
                    <a:srgbClr val="000000"/>
                  </a:outerShdw>
                </a:effectLst>
                <a:latin typeface="Georgia" pitchFamily="18" charset="0"/>
              </a:rPr>
              <a:t> Young populations are red, not blue.</a:t>
            </a:r>
          </a:p>
          <a:p>
            <a:pPr marL="968375" lvl="1" indent="-968375" algn="l">
              <a:tabLst>
                <a:tab pos="457200" algn="l"/>
              </a:tabLst>
              <a:defRPr/>
            </a:pPr>
            <a:r>
              <a:rPr lang="en-US" sz="3200" dirty="0">
                <a:solidFill>
                  <a:srgbClr val="F5E9E9"/>
                </a:solidFill>
                <a:effectLst>
                  <a:outerShdw blurRad="38100" dist="38100" dir="2700000" algn="tl">
                    <a:srgbClr val="000000"/>
                  </a:outerShdw>
                </a:effectLst>
                <a:latin typeface="Georgia" pitchFamily="18" charset="0"/>
              </a:rPr>
              <a:t>	</a:t>
            </a:r>
            <a:r>
              <a:rPr lang="en-US" sz="3200" dirty="0">
                <a:solidFill>
                  <a:srgbClr val="FF0000"/>
                </a:solidFill>
                <a:effectLst>
                  <a:outerShdw blurRad="38100" dist="38100" dir="2700000" algn="tl">
                    <a:srgbClr val="000000"/>
                  </a:outerShdw>
                </a:effectLst>
                <a:latin typeface="Georgia" pitchFamily="18" charset="0"/>
              </a:rPr>
              <a:t>B)</a:t>
            </a:r>
            <a:r>
              <a:rPr lang="en-US" sz="3200" dirty="0">
                <a:solidFill>
                  <a:srgbClr val="F5E9E9"/>
                </a:solidFill>
                <a:effectLst>
                  <a:outerShdw blurRad="38100" dist="38100" dir="2700000" algn="tl">
                    <a:srgbClr val="000000"/>
                  </a:outerShdw>
                </a:effectLst>
                <a:latin typeface="Georgia" pitchFamily="18" charset="0"/>
              </a:rPr>
              <a:t> All stars are born blue and eventually turn red</a:t>
            </a:r>
            <a:endParaRPr lang="en-US" sz="3200" dirty="0">
              <a:latin typeface="Georgia" pitchFamily="18" charset="0"/>
            </a:endParaRPr>
          </a:p>
          <a:p>
            <a:pPr marL="955675" lvl="1" indent="-498475" algn="l">
              <a:tabLst>
                <a:tab pos="457200" algn="l"/>
              </a:tabLst>
              <a:defRPr/>
            </a:pPr>
            <a:r>
              <a:rPr lang="en-US" sz="3200" dirty="0">
                <a:solidFill>
                  <a:srgbClr val="0202F0"/>
                </a:solidFill>
                <a:effectLst>
                  <a:outerShdw blurRad="38100" dist="38100" dir="2700000" algn="tl">
                    <a:srgbClr val="000000"/>
                  </a:outerShdw>
                </a:effectLst>
                <a:latin typeface="Georgia" pitchFamily="18" charset="0"/>
              </a:rPr>
              <a:t>C)</a:t>
            </a:r>
            <a:r>
              <a:rPr lang="en-US" sz="3200" dirty="0">
                <a:solidFill>
                  <a:srgbClr val="F5E9E9"/>
                </a:solidFill>
                <a:effectLst>
                  <a:outerShdw blurRad="38100" dist="38100" dir="2700000" algn="tl">
                    <a:srgbClr val="000000"/>
                  </a:outerShdw>
                </a:effectLst>
                <a:latin typeface="Georgia" pitchFamily="18" charset="0"/>
              </a:rPr>
              <a:t> There are a lot more blue (hot) stars than red (cool) stars</a:t>
            </a:r>
          </a:p>
          <a:p>
            <a:pPr marL="955675" lvl="1" indent="-498475" algn="l">
              <a:tabLst>
                <a:tab pos="457200" algn="l"/>
              </a:tabLst>
              <a:defRPr/>
            </a:pPr>
            <a:r>
              <a:rPr lang="en-US" sz="3200" dirty="0">
                <a:solidFill>
                  <a:srgbClr val="FFFF00"/>
                </a:solidFill>
                <a:effectLst>
                  <a:outerShdw blurRad="38100" dist="38100" dir="2700000" algn="tl">
                    <a:srgbClr val="000000"/>
                  </a:outerShdw>
                </a:effectLst>
                <a:latin typeface="Georgia" pitchFamily="18" charset="0"/>
              </a:rPr>
              <a:t>D) </a:t>
            </a:r>
            <a:r>
              <a:rPr lang="en-US" sz="3200" dirty="0">
                <a:solidFill>
                  <a:srgbClr val="F5E9E9"/>
                </a:solidFill>
                <a:effectLst>
                  <a:outerShdw blurRad="38100" dist="38100" dir="2700000" algn="tl">
                    <a:srgbClr val="000000"/>
                  </a:outerShdw>
                </a:effectLst>
                <a:latin typeface="Georgia" pitchFamily="18" charset="0"/>
              </a:rPr>
              <a:t>The blue (hot) stars, although they are rare, are MUCH brighter </a:t>
            </a:r>
          </a:p>
          <a:p>
            <a:pPr marL="955675" lvl="1" indent="-498475" algn="l">
              <a:tabLst>
                <a:tab pos="457200" algn="l"/>
              </a:tabLst>
              <a:defRPr/>
            </a:pPr>
            <a:endParaRPr lang="en-US" sz="3200" dirty="0">
              <a:solidFill>
                <a:srgbClr val="F5E9E9"/>
              </a:solidFill>
              <a:effectLst>
                <a:outerShdw blurRad="38100" dist="38100" dir="2700000" algn="tl">
                  <a:srgbClr val="000000"/>
                </a:outerShdw>
              </a:effectLst>
              <a:latin typeface="Georgia" pitchFamily="18" charset="0"/>
            </a:endParaRPr>
          </a:p>
        </p:txBody>
      </p:sp>
    </p:spTree>
    <p:extLst>
      <p:ext uri="{BB962C8B-B14F-4D97-AF65-F5344CB8AC3E}">
        <p14:creationId xmlns:p14="http://schemas.microsoft.com/office/powerpoint/2010/main" val="43624618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4" name="Text Box 2"/>
          <p:cNvSpPr txBox="1">
            <a:spLocks noChangeArrowheads="1"/>
          </p:cNvSpPr>
          <p:nvPr/>
        </p:nvSpPr>
        <p:spPr bwMode="auto">
          <a:xfrm>
            <a:off x="0" y="0"/>
            <a:ext cx="9144000" cy="914400"/>
          </a:xfrm>
          <a:prstGeom prst="rect">
            <a:avLst/>
          </a:prstGeom>
          <a:solidFill>
            <a:schemeClr val="bg2">
              <a:alpha val="41000"/>
            </a:schemeClr>
          </a:solidFill>
          <a:ln w="9525">
            <a:noFill/>
            <a:miter lim="800000"/>
            <a:headEnd/>
            <a:tailEnd/>
          </a:ln>
          <a:effectLst/>
        </p:spPr>
        <p:txBody>
          <a:bodyPr>
            <a:spAutoFit/>
          </a:bodyPr>
          <a:lstStyle/>
          <a:p>
            <a:pPr>
              <a:defRPr/>
            </a:pPr>
            <a:r>
              <a:rPr lang="en-US" sz="5400">
                <a:solidFill>
                  <a:srgbClr val="F5E9E9"/>
                </a:solidFill>
                <a:effectLst>
                  <a:outerShdw blurRad="38100" dist="38100" dir="2700000" algn="tl">
                    <a:srgbClr val="000000"/>
                  </a:outerShdw>
                </a:effectLst>
                <a:latin typeface="Georgia" pitchFamily="18" charset="0"/>
              </a:rPr>
              <a:t>Galactic Recycling Program</a:t>
            </a:r>
          </a:p>
        </p:txBody>
      </p:sp>
      <p:sp>
        <p:nvSpPr>
          <p:cNvPr id="417795" name="Text Box 3"/>
          <p:cNvSpPr txBox="1">
            <a:spLocks noChangeArrowheads="1"/>
          </p:cNvSpPr>
          <p:nvPr/>
        </p:nvSpPr>
        <p:spPr bwMode="auto">
          <a:xfrm>
            <a:off x="495300" y="1066800"/>
            <a:ext cx="8153400" cy="1066800"/>
          </a:xfrm>
          <a:prstGeom prst="rect">
            <a:avLst/>
          </a:prstGeom>
          <a:solidFill>
            <a:schemeClr val="bg2">
              <a:alpha val="41000"/>
            </a:schemeClr>
          </a:solidFill>
          <a:ln w="9525">
            <a:noFill/>
            <a:miter lim="800000"/>
            <a:headEnd/>
            <a:tailEnd/>
          </a:ln>
          <a:effectLst/>
        </p:spPr>
        <p:txBody>
          <a:bodyPr>
            <a:spAutoFit/>
          </a:bodyPr>
          <a:lstStyle/>
          <a:p>
            <a:pPr>
              <a:defRPr/>
            </a:pPr>
            <a:r>
              <a:rPr lang="en-US" sz="3200">
                <a:solidFill>
                  <a:srgbClr val="F5E9E9"/>
                </a:solidFill>
                <a:effectLst>
                  <a:outerShdw blurRad="38100" dist="38100" dir="2700000" algn="tl">
                    <a:srgbClr val="000000"/>
                  </a:outerShdw>
                </a:effectLst>
                <a:latin typeface="Georgia" pitchFamily="18" charset="0"/>
              </a:rPr>
              <a:t>Material gets cooked in stars and ejected back into the ISM</a:t>
            </a:r>
          </a:p>
        </p:txBody>
      </p:sp>
      <p:graphicFrame>
        <p:nvGraphicFramePr>
          <p:cNvPr id="41988" name="Object 5"/>
          <p:cNvGraphicFramePr>
            <a:graphicFrameLocks noChangeAspect="1"/>
          </p:cNvGraphicFramePr>
          <p:nvPr/>
        </p:nvGraphicFramePr>
        <p:xfrm>
          <a:off x="2038350" y="2243138"/>
          <a:ext cx="5067300" cy="4462462"/>
        </p:xfrm>
        <a:graphic>
          <a:graphicData uri="http://schemas.openxmlformats.org/presentationml/2006/ole">
            <mc:AlternateContent xmlns:mc="http://schemas.openxmlformats.org/markup-compatibility/2006">
              <mc:Choice xmlns:v="urn:schemas-microsoft-com:vml" Requires="v">
                <p:oleObj spid="_x0000_s185360" name="Image" r:id="rId4" imgW="10641270" imgH="9371429" progId="Photoshop.Image.6">
                  <p:embed/>
                </p:oleObj>
              </mc:Choice>
              <mc:Fallback>
                <p:oleObj name="Image" r:id="rId4" imgW="10641270" imgH="9371429" progId="Photoshop.Image.6">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38350" y="2243138"/>
                        <a:ext cx="5067300" cy="4462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152884821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30082" name="Text Box 2"/>
          <p:cNvSpPr txBox="1">
            <a:spLocks noChangeArrowheads="1"/>
          </p:cNvSpPr>
          <p:nvPr/>
        </p:nvSpPr>
        <p:spPr bwMode="auto">
          <a:xfrm>
            <a:off x="0" y="0"/>
            <a:ext cx="9144000" cy="914400"/>
          </a:xfrm>
          <a:prstGeom prst="rect">
            <a:avLst/>
          </a:prstGeom>
          <a:solidFill>
            <a:schemeClr val="bg2">
              <a:alpha val="41000"/>
            </a:schemeClr>
          </a:solidFill>
          <a:ln w="9525">
            <a:noFill/>
            <a:miter lim="800000"/>
            <a:headEnd/>
            <a:tailEnd/>
          </a:ln>
          <a:effectLst/>
        </p:spPr>
        <p:txBody>
          <a:bodyPr>
            <a:spAutoFit/>
          </a:bodyPr>
          <a:lstStyle/>
          <a:p>
            <a:pPr>
              <a:defRPr/>
            </a:pPr>
            <a:r>
              <a:rPr lang="en-US" sz="5400">
                <a:solidFill>
                  <a:srgbClr val="F5E9E9"/>
                </a:solidFill>
                <a:effectLst>
                  <a:outerShdw blurRad="38100" dist="38100" dir="2700000" algn="tl">
                    <a:srgbClr val="000000"/>
                  </a:outerShdw>
                </a:effectLst>
                <a:latin typeface="Georgia" pitchFamily="18" charset="0"/>
              </a:rPr>
              <a:t>Bubbles</a:t>
            </a:r>
          </a:p>
        </p:txBody>
      </p:sp>
      <p:sp>
        <p:nvSpPr>
          <p:cNvPr id="430083" name="Text Box 3"/>
          <p:cNvSpPr txBox="1">
            <a:spLocks noChangeArrowheads="1"/>
          </p:cNvSpPr>
          <p:nvPr/>
        </p:nvSpPr>
        <p:spPr bwMode="auto">
          <a:xfrm>
            <a:off x="1447800" y="1219200"/>
            <a:ext cx="6629400" cy="1190625"/>
          </a:xfrm>
          <a:prstGeom prst="rect">
            <a:avLst/>
          </a:prstGeom>
          <a:solidFill>
            <a:schemeClr val="bg2">
              <a:alpha val="41000"/>
            </a:schemeClr>
          </a:solidFill>
          <a:ln w="9525">
            <a:noFill/>
            <a:miter lim="800000"/>
            <a:headEnd/>
            <a:tailEnd/>
          </a:ln>
          <a:effectLst/>
        </p:spPr>
        <p:txBody>
          <a:bodyPr>
            <a:spAutoFit/>
          </a:bodyPr>
          <a:lstStyle/>
          <a:p>
            <a:pPr>
              <a:defRPr/>
            </a:pPr>
            <a:r>
              <a:rPr lang="en-US" sz="3600">
                <a:solidFill>
                  <a:srgbClr val="F5E9E9"/>
                </a:solidFill>
                <a:effectLst>
                  <a:outerShdw blurRad="38100" dist="38100" dir="2700000" algn="tl">
                    <a:srgbClr val="000000"/>
                  </a:outerShdw>
                </a:effectLst>
                <a:latin typeface="Georgia" pitchFamily="18" charset="0"/>
              </a:rPr>
              <a:t>Massive stars blow bubbles in the ISM</a:t>
            </a:r>
          </a:p>
        </p:txBody>
      </p:sp>
      <p:pic>
        <p:nvPicPr>
          <p:cNvPr id="44036" name="Picture 4" descr="1998-28-e-we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0200" y="2743200"/>
            <a:ext cx="35941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2819400"/>
            <a:ext cx="3632200" cy="370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2819400"/>
            <a:ext cx="5029200" cy="374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extLst>
      <p:ext uri="{BB962C8B-B14F-4D97-AF65-F5344CB8AC3E}">
        <p14:creationId xmlns:p14="http://schemas.microsoft.com/office/powerpoint/2010/main" val="35642322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5138" name="Text Box 2"/>
          <p:cNvSpPr txBox="1">
            <a:spLocks noChangeArrowheads="1"/>
          </p:cNvSpPr>
          <p:nvPr/>
        </p:nvSpPr>
        <p:spPr bwMode="auto">
          <a:xfrm>
            <a:off x="0" y="0"/>
            <a:ext cx="9144000" cy="914400"/>
          </a:xfrm>
          <a:prstGeom prst="rect">
            <a:avLst/>
          </a:prstGeom>
          <a:solidFill>
            <a:schemeClr val="bg2">
              <a:alpha val="41000"/>
            </a:schemeClr>
          </a:solidFill>
          <a:ln w="9525">
            <a:noFill/>
            <a:miter lim="800000"/>
            <a:headEnd/>
            <a:tailEnd/>
          </a:ln>
          <a:effectLst/>
        </p:spPr>
        <p:txBody>
          <a:bodyPr>
            <a:spAutoFit/>
          </a:bodyPr>
          <a:lstStyle/>
          <a:p>
            <a:pPr>
              <a:defRPr/>
            </a:pPr>
            <a:r>
              <a:rPr lang="en-US" sz="5400">
                <a:solidFill>
                  <a:srgbClr val="F5E9E9"/>
                </a:solidFill>
                <a:effectLst>
                  <a:outerShdw blurRad="38100" dist="38100" dir="2700000" algn="tl">
                    <a:srgbClr val="000000"/>
                  </a:outerShdw>
                </a:effectLst>
                <a:latin typeface="Georgia" pitchFamily="18" charset="0"/>
              </a:rPr>
              <a:t>Fountains</a:t>
            </a:r>
          </a:p>
        </p:txBody>
      </p:sp>
      <p:pic>
        <p:nvPicPr>
          <p:cNvPr id="45059"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7300" y="1143000"/>
            <a:ext cx="6629400" cy="538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extLst>
      <p:ext uri="{BB962C8B-B14F-4D97-AF65-F5344CB8AC3E}">
        <p14:creationId xmlns:p14="http://schemas.microsoft.com/office/powerpoint/2010/main" val="31736546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4354" name="Text Box 2"/>
          <p:cNvSpPr txBox="1">
            <a:spLocks noChangeArrowheads="1"/>
          </p:cNvSpPr>
          <p:nvPr/>
        </p:nvSpPr>
        <p:spPr bwMode="auto">
          <a:xfrm>
            <a:off x="0" y="0"/>
            <a:ext cx="9144000" cy="914400"/>
          </a:xfrm>
          <a:prstGeom prst="rect">
            <a:avLst/>
          </a:prstGeom>
          <a:solidFill>
            <a:schemeClr val="bg2">
              <a:alpha val="41000"/>
            </a:schemeClr>
          </a:solidFill>
          <a:ln w="9525">
            <a:noFill/>
            <a:miter lim="800000"/>
            <a:headEnd/>
            <a:tailEnd/>
          </a:ln>
          <a:effectLst/>
        </p:spPr>
        <p:txBody>
          <a:bodyPr>
            <a:spAutoFit/>
          </a:bodyPr>
          <a:lstStyle/>
          <a:p>
            <a:pPr>
              <a:defRPr/>
            </a:pPr>
            <a:r>
              <a:rPr lang="en-US" sz="5400">
                <a:solidFill>
                  <a:srgbClr val="F5E9E9"/>
                </a:solidFill>
                <a:effectLst>
                  <a:outerShdw blurRad="38100" dist="38100" dir="2700000" algn="tl">
                    <a:srgbClr val="000000"/>
                  </a:outerShdw>
                </a:effectLst>
                <a:latin typeface="Georgia" pitchFamily="18" charset="0"/>
              </a:rPr>
              <a:t>History of Matter</a:t>
            </a:r>
          </a:p>
        </p:txBody>
      </p:sp>
      <p:sp>
        <p:nvSpPr>
          <p:cNvPr id="484355" name="Text Box 3"/>
          <p:cNvSpPr txBox="1">
            <a:spLocks noChangeArrowheads="1"/>
          </p:cNvSpPr>
          <p:nvPr/>
        </p:nvSpPr>
        <p:spPr bwMode="auto">
          <a:xfrm>
            <a:off x="762000" y="1571625"/>
            <a:ext cx="7620000" cy="4031873"/>
          </a:xfrm>
          <a:prstGeom prst="rect">
            <a:avLst/>
          </a:prstGeom>
          <a:solidFill>
            <a:schemeClr val="bg2">
              <a:alpha val="41000"/>
            </a:schemeClr>
          </a:solidFill>
          <a:ln w="9525">
            <a:noFill/>
            <a:miter lim="800000"/>
            <a:headEnd/>
            <a:tailEnd/>
          </a:ln>
          <a:effectLst/>
        </p:spPr>
        <p:txBody>
          <a:bodyPr>
            <a:spAutoFit/>
          </a:bodyPr>
          <a:lstStyle/>
          <a:p>
            <a:pPr algn="l">
              <a:tabLst>
                <a:tab pos="0" algn="l"/>
              </a:tabLst>
              <a:defRPr/>
            </a:pPr>
            <a:r>
              <a:rPr lang="en-US" sz="3200" b="1" dirty="0">
                <a:solidFill>
                  <a:srgbClr val="F5E9E9"/>
                </a:solidFill>
                <a:effectLst>
                  <a:outerShdw blurRad="38100" dist="38100" dir="2700000" algn="tl">
                    <a:srgbClr val="000000"/>
                  </a:outerShdw>
                </a:effectLst>
                <a:latin typeface="Georgia" pitchFamily="18" charset="0"/>
              </a:rPr>
              <a:t>The Galaxy’s metal content </a:t>
            </a:r>
            <a:endParaRPr lang="en-US" sz="3200" b="1" dirty="0" smtClean="0">
              <a:solidFill>
                <a:srgbClr val="F5E9E9"/>
              </a:solidFill>
              <a:effectLst>
                <a:outerShdw blurRad="38100" dist="38100" dir="2700000" algn="tl">
                  <a:srgbClr val="000000"/>
                </a:outerShdw>
              </a:effectLst>
              <a:latin typeface="Georgia" pitchFamily="18" charset="0"/>
            </a:endParaRPr>
          </a:p>
          <a:p>
            <a:pPr algn="l">
              <a:tabLst>
                <a:tab pos="0" algn="l"/>
              </a:tabLst>
              <a:defRPr/>
            </a:pPr>
            <a:endParaRPr lang="en-US" sz="3200" b="1" dirty="0">
              <a:solidFill>
                <a:srgbClr val="F5E9E9"/>
              </a:solidFill>
              <a:effectLst>
                <a:outerShdw blurRad="38100" dist="38100" dir="2700000" algn="tl">
                  <a:srgbClr val="000000"/>
                </a:outerShdw>
              </a:effectLst>
              <a:latin typeface="Georgia" pitchFamily="18" charset="0"/>
            </a:endParaRPr>
          </a:p>
          <a:p>
            <a:pPr marL="568325" indent="-568325" algn="l">
              <a:tabLst>
                <a:tab pos="0" algn="l"/>
              </a:tabLst>
              <a:defRPr/>
            </a:pPr>
            <a:r>
              <a:rPr lang="en-US" sz="3200" b="1" dirty="0">
                <a:solidFill>
                  <a:srgbClr val="F5E9E9"/>
                </a:solidFill>
                <a:effectLst>
                  <a:outerShdw blurRad="38100" dist="38100" dir="2700000" algn="tl">
                    <a:srgbClr val="000000"/>
                  </a:outerShdw>
                </a:effectLst>
                <a:latin typeface="Georgia" pitchFamily="18" charset="0"/>
              </a:rPr>
              <a:t>	</a:t>
            </a:r>
            <a:r>
              <a:rPr lang="en-US" sz="3200" dirty="0">
                <a:solidFill>
                  <a:srgbClr val="00B050"/>
                </a:solidFill>
                <a:effectLst>
                  <a:outerShdw blurRad="38100" dist="38100" dir="2700000" algn="tl">
                    <a:srgbClr val="000000"/>
                  </a:outerShdw>
                </a:effectLst>
                <a:latin typeface="Georgia" pitchFamily="18" charset="0"/>
              </a:rPr>
              <a:t>A) </a:t>
            </a:r>
            <a:r>
              <a:rPr lang="en-US" sz="3200" dirty="0">
                <a:solidFill>
                  <a:srgbClr val="F5E9E9"/>
                </a:solidFill>
                <a:effectLst>
                  <a:outerShdw blurRad="38100" dist="38100" dir="2700000" algn="tl">
                    <a:srgbClr val="000000"/>
                  </a:outerShdw>
                </a:effectLst>
                <a:latin typeface="Georgia" pitchFamily="18" charset="0"/>
              </a:rPr>
              <a:t>has been decreasing since its formation</a:t>
            </a:r>
          </a:p>
          <a:p>
            <a:pPr marL="568325" indent="-568325" algn="l">
              <a:tabLst>
                <a:tab pos="0" algn="l"/>
              </a:tabLst>
              <a:defRPr/>
            </a:pPr>
            <a:r>
              <a:rPr lang="en-US" sz="3200" dirty="0">
                <a:solidFill>
                  <a:srgbClr val="F5E9E9"/>
                </a:solidFill>
                <a:effectLst>
                  <a:outerShdw blurRad="38100" dist="38100" dir="2700000" algn="tl">
                    <a:srgbClr val="000000"/>
                  </a:outerShdw>
                </a:effectLst>
                <a:latin typeface="Georgia" pitchFamily="18" charset="0"/>
              </a:rPr>
              <a:t>	</a:t>
            </a:r>
            <a:r>
              <a:rPr lang="en-US" sz="3200" dirty="0">
                <a:solidFill>
                  <a:srgbClr val="FF0000"/>
                </a:solidFill>
                <a:effectLst>
                  <a:outerShdw blurRad="38100" dist="38100" dir="2700000" algn="tl">
                    <a:srgbClr val="000000"/>
                  </a:outerShdw>
                </a:effectLst>
                <a:latin typeface="Georgia" pitchFamily="18" charset="0"/>
              </a:rPr>
              <a:t>B)</a:t>
            </a:r>
            <a:r>
              <a:rPr lang="en-US" sz="3200" dirty="0">
                <a:solidFill>
                  <a:srgbClr val="F5E9E9"/>
                </a:solidFill>
                <a:effectLst>
                  <a:outerShdw blurRad="38100" dist="38100" dir="2700000" algn="tl">
                    <a:srgbClr val="000000"/>
                  </a:outerShdw>
                </a:effectLst>
                <a:latin typeface="Georgia" pitchFamily="18" charset="0"/>
              </a:rPr>
              <a:t> has not changed since its formation</a:t>
            </a:r>
          </a:p>
          <a:p>
            <a:pPr marL="568325" indent="-568325" algn="l">
              <a:tabLst>
                <a:tab pos="0" algn="l"/>
              </a:tabLst>
              <a:defRPr/>
            </a:pPr>
            <a:r>
              <a:rPr lang="en-US" sz="3200" dirty="0">
                <a:solidFill>
                  <a:srgbClr val="F5E9E9"/>
                </a:solidFill>
                <a:effectLst>
                  <a:outerShdw blurRad="38100" dist="38100" dir="2700000" algn="tl">
                    <a:srgbClr val="000000"/>
                  </a:outerShdw>
                </a:effectLst>
                <a:latin typeface="Georgia" pitchFamily="18" charset="0"/>
              </a:rPr>
              <a:t>	</a:t>
            </a:r>
            <a:r>
              <a:rPr lang="en-US" sz="3200" dirty="0">
                <a:solidFill>
                  <a:srgbClr val="0000EE"/>
                </a:solidFill>
                <a:effectLst>
                  <a:outerShdw blurRad="38100" dist="38100" dir="2700000" algn="tl">
                    <a:srgbClr val="000000"/>
                  </a:outerShdw>
                </a:effectLst>
                <a:latin typeface="Georgia" pitchFamily="18" charset="0"/>
              </a:rPr>
              <a:t>C) </a:t>
            </a:r>
            <a:r>
              <a:rPr lang="en-US" sz="3200" dirty="0">
                <a:solidFill>
                  <a:srgbClr val="F5E9E9"/>
                </a:solidFill>
                <a:effectLst>
                  <a:outerShdw blurRad="38100" dist="38100" dir="2700000" algn="tl">
                    <a:srgbClr val="000000"/>
                  </a:outerShdw>
                </a:effectLst>
                <a:latin typeface="Georgia" pitchFamily="18" charset="0"/>
              </a:rPr>
              <a:t>has been increasing since its formation	 	</a:t>
            </a:r>
          </a:p>
          <a:p>
            <a:pPr marL="568325" indent="-568325" algn="l">
              <a:tabLst>
                <a:tab pos="0" algn="l"/>
              </a:tabLst>
              <a:defRPr/>
            </a:pPr>
            <a:r>
              <a:rPr lang="en-US" sz="3200" dirty="0">
                <a:solidFill>
                  <a:srgbClr val="FFFF00"/>
                </a:solidFill>
                <a:effectLst>
                  <a:outerShdw blurRad="38100" dist="38100" dir="2700000" algn="tl">
                    <a:srgbClr val="000000"/>
                  </a:outerShdw>
                </a:effectLst>
                <a:latin typeface="Georgia" pitchFamily="18" charset="0"/>
              </a:rPr>
              <a:t>	D) </a:t>
            </a:r>
            <a:r>
              <a:rPr lang="en-US" sz="3200" dirty="0">
                <a:solidFill>
                  <a:srgbClr val="F5E9E9"/>
                </a:solidFill>
                <a:effectLst>
                  <a:outerShdw blurRad="38100" dist="38100" dir="2700000" algn="tl">
                    <a:srgbClr val="000000"/>
                  </a:outerShdw>
                </a:effectLst>
                <a:latin typeface="Georgia" pitchFamily="18" charset="0"/>
              </a:rPr>
              <a:t>is not something we can measure</a:t>
            </a:r>
          </a:p>
        </p:txBody>
      </p:sp>
    </p:spTree>
    <p:extLst>
      <p:ext uri="{BB962C8B-B14F-4D97-AF65-F5344CB8AC3E}">
        <p14:creationId xmlns:p14="http://schemas.microsoft.com/office/powerpoint/2010/main" val="427955595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3090" name="Text Box 2"/>
          <p:cNvSpPr txBox="1">
            <a:spLocks noChangeArrowheads="1"/>
          </p:cNvSpPr>
          <p:nvPr/>
        </p:nvSpPr>
        <p:spPr bwMode="auto">
          <a:xfrm>
            <a:off x="0" y="0"/>
            <a:ext cx="9144000" cy="914400"/>
          </a:xfrm>
          <a:prstGeom prst="rect">
            <a:avLst/>
          </a:prstGeom>
          <a:solidFill>
            <a:schemeClr val="bg2">
              <a:alpha val="41000"/>
            </a:schemeClr>
          </a:solidFill>
          <a:ln w="9525">
            <a:noFill/>
            <a:miter lim="800000"/>
            <a:headEnd/>
            <a:tailEnd/>
          </a:ln>
          <a:effectLst/>
        </p:spPr>
        <p:txBody>
          <a:bodyPr>
            <a:spAutoFit/>
          </a:bodyPr>
          <a:lstStyle/>
          <a:p>
            <a:pPr>
              <a:defRPr/>
            </a:pPr>
            <a:r>
              <a:rPr lang="en-US" sz="5400">
                <a:solidFill>
                  <a:srgbClr val="F5E9E9"/>
                </a:solidFill>
                <a:effectLst>
                  <a:outerShdw blurRad="38100" dist="38100" dir="2700000" algn="tl">
                    <a:srgbClr val="000000"/>
                  </a:outerShdw>
                </a:effectLst>
                <a:latin typeface="Georgia" pitchFamily="18" charset="0"/>
              </a:rPr>
              <a:t>Clusters</a:t>
            </a:r>
          </a:p>
        </p:txBody>
      </p:sp>
      <p:graphicFrame>
        <p:nvGraphicFramePr>
          <p:cNvPr id="31748" name="Object 4"/>
          <p:cNvGraphicFramePr>
            <a:graphicFrameLocks noChangeAspect="1"/>
          </p:cNvGraphicFramePr>
          <p:nvPr>
            <p:extLst>
              <p:ext uri="{D42A27DB-BD31-4B8C-83A1-F6EECF244321}">
                <p14:modId xmlns:p14="http://schemas.microsoft.com/office/powerpoint/2010/main" val="1375243346"/>
              </p:ext>
            </p:extLst>
          </p:nvPr>
        </p:nvGraphicFramePr>
        <p:xfrm>
          <a:off x="30480" y="877556"/>
          <a:ext cx="3753315" cy="4717587"/>
        </p:xfrm>
        <a:graphic>
          <a:graphicData uri="http://schemas.openxmlformats.org/presentationml/2006/ole">
            <mc:AlternateContent xmlns:mc="http://schemas.openxmlformats.org/markup-compatibility/2006">
              <mc:Choice xmlns:v="urn:schemas-microsoft-com:vml" Requires="v">
                <p:oleObj spid="_x0000_s181298" name="Image" r:id="rId4" imgW="5587302" imgH="7022222" progId="Photoshop.Image.6">
                  <p:embed/>
                </p:oleObj>
              </mc:Choice>
              <mc:Fallback>
                <p:oleObj name="Image" r:id="rId4" imgW="5587302" imgH="7022222" progId="Photoshop.Image.6">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 y="877556"/>
                        <a:ext cx="3753315" cy="4717587"/>
                      </a:xfrm>
                      <a:prstGeom prst="rect">
                        <a:avLst/>
                      </a:prstGeom>
                      <a:noFill/>
                      <a:ln>
                        <a:noFill/>
                      </a:ln>
                      <a:effectLst/>
                      <a:extLst/>
                    </p:spPr>
                  </p:pic>
                </p:oleObj>
              </mc:Fallback>
            </mc:AlternateContent>
          </a:graphicData>
        </a:graphic>
      </p:graphicFrame>
      <p:pic>
        <p:nvPicPr>
          <p:cNvPr id="181292" name="Picture 44" descr="See Explanation.  Clicking on the picture will download&#10; the highest resolution version availabl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17643" y="1381918"/>
            <a:ext cx="5126357" cy="4213225"/>
          </a:xfrm>
          <a:prstGeom prst="rect">
            <a:avLst/>
          </a:prstGeom>
          <a:noFill/>
          <a:extLst>
            <a:ext uri="{909E8E84-426E-40DD-AFC4-6F175D3DCCD1}">
              <a14:hiddenFill xmlns:a14="http://schemas.microsoft.com/office/drawing/2010/main">
                <a:solidFill>
                  <a:srgbClr val="FFFFFF"/>
                </a:solidFill>
              </a14:hiddenFill>
            </a:ext>
          </a:extLst>
        </p:spPr>
      </p:pic>
      <p:sp>
        <p:nvSpPr>
          <p:cNvPr id="7" name="Text Box 7"/>
          <p:cNvSpPr txBox="1">
            <a:spLocks noChangeArrowheads="1"/>
          </p:cNvSpPr>
          <p:nvPr/>
        </p:nvSpPr>
        <p:spPr bwMode="auto">
          <a:xfrm>
            <a:off x="4036400" y="5595143"/>
            <a:ext cx="5107600" cy="954107"/>
          </a:xfrm>
          <a:prstGeom prst="rect">
            <a:avLst/>
          </a:prstGeom>
          <a:solidFill>
            <a:schemeClr val="bg2">
              <a:alpha val="41000"/>
            </a:schemeClr>
          </a:solidFill>
          <a:ln w="9525">
            <a:noFill/>
            <a:miter lim="800000"/>
            <a:headEnd/>
            <a:tailEnd/>
          </a:ln>
          <a:effectLst/>
        </p:spPr>
        <p:txBody>
          <a:bodyPr wrap="square">
            <a:spAutoFit/>
          </a:bodyPr>
          <a:lstStyle/>
          <a:p>
            <a:pPr>
              <a:defRPr/>
            </a:pPr>
            <a:r>
              <a:rPr lang="en-US" sz="2800" dirty="0">
                <a:solidFill>
                  <a:srgbClr val="F5E9E9"/>
                </a:solidFill>
                <a:effectLst>
                  <a:outerShdw blurRad="38100" dist="38100" dir="2700000" algn="tl">
                    <a:srgbClr val="000000"/>
                  </a:outerShdw>
                </a:effectLst>
                <a:latin typeface="Georgia" pitchFamily="18" charset="0"/>
              </a:rPr>
              <a:t>Disk: Young stars, heavy </a:t>
            </a:r>
            <a:r>
              <a:rPr lang="en-US" sz="2800" dirty="0" smtClean="0">
                <a:solidFill>
                  <a:srgbClr val="F5E9E9"/>
                </a:solidFill>
                <a:effectLst>
                  <a:outerShdw blurRad="38100" dist="38100" dir="2700000" algn="tl">
                    <a:srgbClr val="000000"/>
                  </a:outerShdw>
                </a:effectLst>
                <a:latin typeface="Georgia" pitchFamily="18" charset="0"/>
              </a:rPr>
              <a:t>dust, open clusters</a:t>
            </a:r>
            <a:endParaRPr lang="en-US" sz="2800" dirty="0">
              <a:solidFill>
                <a:srgbClr val="F5E9E9"/>
              </a:solidFill>
              <a:effectLst>
                <a:outerShdw blurRad="38100" dist="38100" dir="2700000" algn="tl">
                  <a:srgbClr val="000000"/>
                </a:outerShdw>
              </a:effectLst>
              <a:latin typeface="Georgia" pitchFamily="18" charset="0"/>
            </a:endParaRPr>
          </a:p>
        </p:txBody>
      </p:sp>
      <p:sp>
        <p:nvSpPr>
          <p:cNvPr id="8" name="Text Box 8"/>
          <p:cNvSpPr txBox="1">
            <a:spLocks noChangeArrowheads="1"/>
          </p:cNvSpPr>
          <p:nvPr/>
        </p:nvSpPr>
        <p:spPr bwMode="auto">
          <a:xfrm>
            <a:off x="30480" y="5598879"/>
            <a:ext cx="3762693" cy="954107"/>
          </a:xfrm>
          <a:prstGeom prst="rect">
            <a:avLst/>
          </a:prstGeom>
          <a:solidFill>
            <a:schemeClr val="bg2">
              <a:alpha val="41000"/>
            </a:schemeClr>
          </a:solidFill>
          <a:ln w="9525">
            <a:noFill/>
            <a:miter lim="800000"/>
            <a:headEnd/>
            <a:tailEnd/>
          </a:ln>
          <a:effectLst/>
        </p:spPr>
        <p:txBody>
          <a:bodyPr wrap="square">
            <a:spAutoFit/>
          </a:bodyPr>
          <a:lstStyle/>
          <a:p>
            <a:pPr>
              <a:defRPr/>
            </a:pPr>
            <a:r>
              <a:rPr lang="en-US" sz="2800" dirty="0">
                <a:solidFill>
                  <a:srgbClr val="F5E9E9"/>
                </a:solidFill>
                <a:effectLst>
                  <a:outerShdw blurRad="38100" dist="38100" dir="2700000" algn="tl">
                    <a:srgbClr val="000000"/>
                  </a:outerShdw>
                </a:effectLst>
                <a:latin typeface="Georgia" pitchFamily="18" charset="0"/>
              </a:rPr>
              <a:t>Halo: </a:t>
            </a:r>
            <a:r>
              <a:rPr lang="en-US" sz="2800" dirty="0" smtClean="0">
                <a:solidFill>
                  <a:srgbClr val="F5E9E9"/>
                </a:solidFill>
                <a:effectLst>
                  <a:outerShdw blurRad="38100" dist="38100" dir="2700000" algn="tl">
                    <a:srgbClr val="000000"/>
                  </a:outerShdw>
                </a:effectLst>
                <a:latin typeface="Georgia" pitchFamily="18" charset="0"/>
              </a:rPr>
              <a:t>old </a:t>
            </a:r>
            <a:r>
              <a:rPr lang="en-US" sz="2800" dirty="0">
                <a:solidFill>
                  <a:srgbClr val="F5E9E9"/>
                </a:solidFill>
                <a:effectLst>
                  <a:outerShdw blurRad="38100" dist="38100" dir="2700000" algn="tl">
                    <a:srgbClr val="000000"/>
                  </a:outerShdw>
                </a:effectLst>
                <a:latin typeface="Georgia" pitchFamily="18" charset="0"/>
              </a:rPr>
              <a:t>stars, no dust, globular </a:t>
            </a:r>
            <a:r>
              <a:rPr lang="en-US" sz="2800" dirty="0" smtClean="0">
                <a:solidFill>
                  <a:srgbClr val="F5E9E9"/>
                </a:solidFill>
                <a:effectLst>
                  <a:outerShdw blurRad="38100" dist="38100" dir="2700000" algn="tl">
                    <a:srgbClr val="000000"/>
                  </a:outerShdw>
                </a:effectLst>
                <a:latin typeface="Georgia" pitchFamily="18" charset="0"/>
              </a:rPr>
              <a:t>clusters</a:t>
            </a:r>
            <a:endParaRPr lang="en-US" sz="2800" dirty="0">
              <a:solidFill>
                <a:srgbClr val="F5E9E9"/>
              </a:solidFill>
              <a:effectLst>
                <a:outerShdw blurRad="38100" dist="38100" dir="2700000" algn="tl">
                  <a:srgbClr val="000000"/>
                </a:outerShdw>
              </a:effectLst>
              <a:latin typeface="Georgia" pitchFamily="18" charset="0"/>
            </a:endParaRPr>
          </a:p>
        </p:txBody>
      </p:sp>
    </p:spTree>
    <p:extLst>
      <p:ext uri="{BB962C8B-B14F-4D97-AF65-F5344CB8AC3E}">
        <p14:creationId xmlns:p14="http://schemas.microsoft.com/office/powerpoint/2010/main" val="91983408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8994" name="Text Box 2"/>
          <p:cNvSpPr txBox="1">
            <a:spLocks noChangeArrowheads="1"/>
          </p:cNvSpPr>
          <p:nvPr/>
        </p:nvSpPr>
        <p:spPr bwMode="auto">
          <a:xfrm>
            <a:off x="0" y="0"/>
            <a:ext cx="9144000" cy="914400"/>
          </a:xfrm>
          <a:prstGeom prst="rect">
            <a:avLst/>
          </a:prstGeom>
          <a:solidFill>
            <a:schemeClr val="bg2">
              <a:alpha val="41000"/>
            </a:schemeClr>
          </a:solidFill>
          <a:ln w="9525">
            <a:noFill/>
            <a:miter lim="800000"/>
            <a:headEnd/>
            <a:tailEnd/>
          </a:ln>
          <a:effectLst/>
        </p:spPr>
        <p:txBody>
          <a:bodyPr>
            <a:spAutoFit/>
          </a:bodyPr>
          <a:lstStyle/>
          <a:p>
            <a:pPr>
              <a:defRPr/>
            </a:pPr>
            <a:r>
              <a:rPr lang="en-US" sz="5400">
                <a:solidFill>
                  <a:srgbClr val="F5E9E9"/>
                </a:solidFill>
                <a:effectLst>
                  <a:outerShdw blurRad="38100" dist="38100" dir="2700000" algn="tl">
                    <a:srgbClr val="000000"/>
                  </a:outerShdw>
                </a:effectLst>
                <a:latin typeface="Georgia" pitchFamily="18" charset="0"/>
              </a:rPr>
              <a:t>Halo Stars?</a:t>
            </a:r>
          </a:p>
        </p:txBody>
      </p:sp>
      <p:sp>
        <p:nvSpPr>
          <p:cNvPr id="468995" name="Text Box 3"/>
          <p:cNvSpPr txBox="1">
            <a:spLocks noChangeArrowheads="1"/>
          </p:cNvSpPr>
          <p:nvPr/>
        </p:nvSpPr>
        <p:spPr bwMode="auto">
          <a:xfrm>
            <a:off x="762000" y="1978025"/>
            <a:ext cx="7620000" cy="3970318"/>
          </a:xfrm>
          <a:prstGeom prst="rect">
            <a:avLst/>
          </a:prstGeom>
          <a:solidFill>
            <a:schemeClr val="bg2">
              <a:alpha val="41000"/>
            </a:schemeClr>
          </a:solidFill>
          <a:ln w="9525">
            <a:noFill/>
            <a:miter lim="800000"/>
            <a:headEnd/>
            <a:tailEnd/>
          </a:ln>
          <a:effectLst/>
        </p:spPr>
        <p:txBody>
          <a:bodyPr>
            <a:spAutoFit/>
          </a:bodyPr>
          <a:lstStyle/>
          <a:p>
            <a:pPr algn="l">
              <a:tabLst>
                <a:tab pos="0" algn="l"/>
              </a:tabLst>
              <a:defRPr/>
            </a:pPr>
            <a:r>
              <a:rPr lang="en-US" sz="2800" b="1" dirty="0">
                <a:solidFill>
                  <a:srgbClr val="F5E9E9"/>
                </a:solidFill>
                <a:effectLst>
                  <a:outerShdw blurRad="38100" dist="38100" dir="2700000" algn="tl">
                    <a:srgbClr val="000000"/>
                  </a:outerShdw>
                </a:effectLst>
                <a:latin typeface="Georgia" pitchFamily="18" charset="0"/>
              </a:rPr>
              <a:t>We would expect halo stars to </a:t>
            </a:r>
            <a:r>
              <a:rPr lang="en-US" sz="2800" b="1" dirty="0" smtClean="0">
                <a:solidFill>
                  <a:srgbClr val="F5E9E9"/>
                </a:solidFill>
                <a:effectLst>
                  <a:outerShdw blurRad="38100" dist="38100" dir="2700000" algn="tl">
                    <a:srgbClr val="000000"/>
                  </a:outerShdw>
                </a:effectLst>
                <a:latin typeface="Georgia" pitchFamily="18" charset="0"/>
              </a:rPr>
              <a:t>have</a:t>
            </a:r>
          </a:p>
          <a:p>
            <a:pPr algn="l">
              <a:tabLst>
                <a:tab pos="0" algn="l"/>
              </a:tabLst>
              <a:defRPr/>
            </a:pPr>
            <a:endParaRPr lang="en-US" sz="2800" dirty="0">
              <a:solidFill>
                <a:srgbClr val="F5E9E9"/>
              </a:solidFill>
              <a:effectLst>
                <a:outerShdw blurRad="38100" dist="38100" dir="2700000" algn="tl">
                  <a:srgbClr val="000000"/>
                </a:outerShdw>
              </a:effectLst>
              <a:latin typeface="Georgia" pitchFamily="18" charset="0"/>
            </a:endParaRPr>
          </a:p>
          <a:p>
            <a:pPr algn="l">
              <a:tabLst>
                <a:tab pos="0" algn="l"/>
              </a:tabLst>
              <a:defRPr/>
            </a:pPr>
            <a:r>
              <a:rPr lang="en-US" sz="2800" dirty="0">
                <a:solidFill>
                  <a:srgbClr val="00B050"/>
                </a:solidFill>
                <a:effectLst>
                  <a:outerShdw blurRad="38100" dist="38100" dir="2700000" algn="tl">
                    <a:srgbClr val="000000"/>
                  </a:outerShdw>
                </a:effectLst>
                <a:latin typeface="Georgia" pitchFamily="18" charset="0"/>
              </a:rPr>
              <a:t>	A) </a:t>
            </a:r>
            <a:r>
              <a:rPr lang="en-US" sz="2800" dirty="0">
                <a:solidFill>
                  <a:srgbClr val="F5E9E9"/>
                </a:solidFill>
                <a:effectLst>
                  <a:outerShdw blurRad="38100" dist="38100" dir="2700000" algn="tl">
                    <a:srgbClr val="000000"/>
                  </a:outerShdw>
                </a:effectLst>
                <a:latin typeface="Georgia" pitchFamily="18" charset="0"/>
              </a:rPr>
              <a:t>Higher metal content than the</a:t>
            </a:r>
          </a:p>
          <a:p>
            <a:pPr algn="l">
              <a:tabLst>
                <a:tab pos="0" algn="l"/>
              </a:tabLst>
              <a:defRPr/>
            </a:pPr>
            <a:r>
              <a:rPr lang="en-US" sz="2800" dirty="0">
                <a:solidFill>
                  <a:srgbClr val="F5E9E9"/>
                </a:solidFill>
                <a:effectLst>
                  <a:outerShdw blurRad="38100" dist="38100" dir="2700000" algn="tl">
                    <a:srgbClr val="000000"/>
                  </a:outerShdw>
                </a:effectLst>
                <a:latin typeface="Georgia" pitchFamily="18" charset="0"/>
              </a:rPr>
              <a:t>	     disk stars</a:t>
            </a:r>
          </a:p>
          <a:p>
            <a:pPr algn="l">
              <a:tabLst>
                <a:tab pos="0" algn="l"/>
              </a:tabLst>
              <a:defRPr/>
            </a:pPr>
            <a:r>
              <a:rPr lang="en-US" sz="2800" dirty="0">
                <a:solidFill>
                  <a:srgbClr val="FF0000"/>
                </a:solidFill>
                <a:effectLst>
                  <a:outerShdw blurRad="38100" dist="38100" dir="2700000" algn="tl">
                    <a:srgbClr val="000000"/>
                  </a:outerShdw>
                </a:effectLst>
                <a:latin typeface="Georgia" pitchFamily="18" charset="0"/>
              </a:rPr>
              <a:t>	B) </a:t>
            </a:r>
            <a:r>
              <a:rPr lang="en-US" sz="2800" dirty="0">
                <a:solidFill>
                  <a:srgbClr val="F5E9E9"/>
                </a:solidFill>
                <a:effectLst>
                  <a:outerShdw blurRad="38100" dist="38100" dir="2700000" algn="tl">
                    <a:srgbClr val="000000"/>
                  </a:outerShdw>
                </a:effectLst>
                <a:latin typeface="Georgia" pitchFamily="18" charset="0"/>
              </a:rPr>
              <a:t>Lower metal content than the </a:t>
            </a:r>
          </a:p>
          <a:p>
            <a:pPr algn="l">
              <a:tabLst>
                <a:tab pos="0" algn="l"/>
              </a:tabLst>
              <a:defRPr/>
            </a:pPr>
            <a:r>
              <a:rPr lang="en-US" sz="2800" dirty="0">
                <a:solidFill>
                  <a:srgbClr val="F5E9E9"/>
                </a:solidFill>
                <a:effectLst>
                  <a:outerShdw blurRad="38100" dist="38100" dir="2700000" algn="tl">
                    <a:srgbClr val="000000"/>
                  </a:outerShdw>
                </a:effectLst>
                <a:latin typeface="Georgia" pitchFamily="18" charset="0"/>
              </a:rPr>
              <a:t>	      disk stars</a:t>
            </a:r>
          </a:p>
          <a:p>
            <a:pPr algn="l">
              <a:tabLst>
                <a:tab pos="0" algn="l"/>
              </a:tabLst>
              <a:defRPr/>
            </a:pPr>
            <a:r>
              <a:rPr lang="en-US" sz="2800" dirty="0">
                <a:solidFill>
                  <a:srgbClr val="0070C0"/>
                </a:solidFill>
                <a:effectLst>
                  <a:outerShdw blurRad="38100" dist="38100" dir="2700000" algn="tl">
                    <a:srgbClr val="000000"/>
                  </a:outerShdw>
                </a:effectLst>
                <a:latin typeface="Georgia" pitchFamily="18" charset="0"/>
              </a:rPr>
              <a:t>	C) </a:t>
            </a:r>
            <a:r>
              <a:rPr lang="en-US" sz="2800" dirty="0">
                <a:solidFill>
                  <a:srgbClr val="F5E9E9"/>
                </a:solidFill>
                <a:effectLst>
                  <a:outerShdw blurRad="38100" dist="38100" dir="2700000" algn="tl">
                    <a:srgbClr val="000000"/>
                  </a:outerShdw>
                </a:effectLst>
                <a:latin typeface="Georgia" pitchFamily="18" charset="0"/>
              </a:rPr>
              <a:t>The same metal content than 	 </a:t>
            </a:r>
          </a:p>
          <a:p>
            <a:pPr algn="l">
              <a:tabLst>
                <a:tab pos="0" algn="l"/>
              </a:tabLst>
              <a:defRPr/>
            </a:pPr>
            <a:r>
              <a:rPr lang="en-US" sz="2800" dirty="0">
                <a:solidFill>
                  <a:srgbClr val="F5E9E9"/>
                </a:solidFill>
                <a:effectLst>
                  <a:outerShdw blurRad="38100" dist="38100" dir="2700000" algn="tl">
                    <a:srgbClr val="000000"/>
                  </a:outerShdw>
                </a:effectLst>
                <a:latin typeface="Georgia" pitchFamily="18" charset="0"/>
              </a:rPr>
              <a:t>	      disk stars</a:t>
            </a:r>
          </a:p>
          <a:p>
            <a:pPr algn="l">
              <a:tabLst>
                <a:tab pos="0" algn="l"/>
              </a:tabLst>
              <a:defRPr/>
            </a:pPr>
            <a:r>
              <a:rPr lang="en-US" sz="2800" dirty="0">
                <a:solidFill>
                  <a:srgbClr val="FFFF00"/>
                </a:solidFill>
                <a:effectLst>
                  <a:outerShdw blurRad="38100" dist="38100" dir="2700000" algn="tl">
                    <a:srgbClr val="000000"/>
                  </a:outerShdw>
                </a:effectLst>
                <a:latin typeface="Georgia" pitchFamily="18" charset="0"/>
              </a:rPr>
              <a:t>	D) </a:t>
            </a:r>
            <a:r>
              <a:rPr lang="en-US" sz="2800" dirty="0">
                <a:solidFill>
                  <a:srgbClr val="F5E9E9"/>
                </a:solidFill>
                <a:effectLst>
                  <a:outerShdw blurRad="38100" dist="38100" dir="2700000" algn="tl">
                    <a:srgbClr val="000000"/>
                  </a:outerShdw>
                </a:effectLst>
                <a:latin typeface="Georgia" pitchFamily="18" charset="0"/>
              </a:rPr>
              <a:t>There is no way to know.</a:t>
            </a:r>
          </a:p>
        </p:txBody>
      </p:sp>
    </p:spTree>
    <p:extLst>
      <p:ext uri="{BB962C8B-B14F-4D97-AF65-F5344CB8AC3E}">
        <p14:creationId xmlns:p14="http://schemas.microsoft.com/office/powerpoint/2010/main" val="101190528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42" name="Text Box 2"/>
          <p:cNvSpPr txBox="1">
            <a:spLocks noChangeArrowheads="1"/>
          </p:cNvSpPr>
          <p:nvPr/>
        </p:nvSpPr>
        <p:spPr bwMode="auto">
          <a:xfrm>
            <a:off x="0" y="0"/>
            <a:ext cx="9144000" cy="914400"/>
          </a:xfrm>
          <a:prstGeom prst="rect">
            <a:avLst/>
          </a:prstGeom>
          <a:solidFill>
            <a:schemeClr val="bg2">
              <a:alpha val="41000"/>
            </a:schemeClr>
          </a:solidFill>
          <a:ln w="9525">
            <a:noFill/>
            <a:miter lim="800000"/>
            <a:headEnd/>
            <a:tailEnd/>
          </a:ln>
          <a:effectLst/>
        </p:spPr>
        <p:txBody>
          <a:bodyPr>
            <a:spAutoFit/>
          </a:bodyPr>
          <a:lstStyle/>
          <a:p>
            <a:pPr>
              <a:defRPr/>
            </a:pPr>
            <a:r>
              <a:rPr lang="en-US" sz="5400">
                <a:solidFill>
                  <a:srgbClr val="F5E9E9"/>
                </a:solidFill>
                <a:effectLst>
                  <a:outerShdw blurRad="38100" dist="38100" dir="2700000" algn="tl">
                    <a:srgbClr val="000000"/>
                  </a:outerShdw>
                </a:effectLst>
                <a:latin typeface="Georgia" pitchFamily="18" charset="0"/>
              </a:rPr>
              <a:t>Orbital Motions</a:t>
            </a:r>
          </a:p>
        </p:txBody>
      </p:sp>
      <p:sp>
        <p:nvSpPr>
          <p:cNvPr id="471043" name="Text Box 3"/>
          <p:cNvSpPr txBox="1">
            <a:spLocks noChangeArrowheads="1"/>
          </p:cNvSpPr>
          <p:nvPr/>
        </p:nvSpPr>
        <p:spPr bwMode="auto">
          <a:xfrm>
            <a:off x="5334000" y="1981200"/>
            <a:ext cx="3581400" cy="1800225"/>
          </a:xfrm>
          <a:prstGeom prst="rect">
            <a:avLst/>
          </a:prstGeom>
          <a:solidFill>
            <a:schemeClr val="bg2">
              <a:alpha val="41000"/>
            </a:schemeClr>
          </a:solidFill>
          <a:ln w="9525">
            <a:noFill/>
            <a:miter lim="800000"/>
            <a:headEnd/>
            <a:tailEnd/>
          </a:ln>
          <a:effectLst/>
        </p:spPr>
        <p:txBody>
          <a:bodyPr>
            <a:spAutoFit/>
          </a:bodyPr>
          <a:lstStyle/>
          <a:p>
            <a:pPr>
              <a:defRPr/>
            </a:pPr>
            <a:r>
              <a:rPr lang="en-US" sz="2800" b="1">
                <a:solidFill>
                  <a:srgbClr val="F5E9E9"/>
                </a:solidFill>
                <a:effectLst>
                  <a:outerShdw blurRad="38100" dist="38100" dir="2700000" algn="tl">
                    <a:srgbClr val="000000"/>
                  </a:outerShdw>
                </a:effectLst>
                <a:latin typeface="Georgia" pitchFamily="18" charset="0"/>
              </a:rPr>
              <a:t>Disk</a:t>
            </a:r>
          </a:p>
          <a:p>
            <a:pPr>
              <a:defRPr/>
            </a:pPr>
            <a:r>
              <a:rPr lang="en-US" sz="2800">
                <a:solidFill>
                  <a:srgbClr val="F5E9E9"/>
                </a:solidFill>
                <a:effectLst>
                  <a:outerShdw blurRad="38100" dist="38100" dir="2700000" algn="tl">
                    <a:srgbClr val="000000"/>
                  </a:outerShdw>
                </a:effectLst>
                <a:latin typeface="Georgia" pitchFamily="18" charset="0"/>
              </a:rPr>
              <a:t>Mostly circular orbit about the galactic center</a:t>
            </a:r>
          </a:p>
        </p:txBody>
      </p:sp>
      <p:graphicFrame>
        <p:nvGraphicFramePr>
          <p:cNvPr id="32772" name="Object 4"/>
          <p:cNvGraphicFramePr>
            <a:graphicFrameLocks noChangeAspect="1"/>
          </p:cNvGraphicFramePr>
          <p:nvPr/>
        </p:nvGraphicFramePr>
        <p:xfrm>
          <a:off x="304800" y="1981200"/>
          <a:ext cx="4572000" cy="3671888"/>
        </p:xfrm>
        <a:graphic>
          <a:graphicData uri="http://schemas.openxmlformats.org/presentationml/2006/ole">
            <mc:AlternateContent xmlns:mc="http://schemas.openxmlformats.org/markup-compatibility/2006">
              <mc:Choice xmlns:v="urn:schemas-microsoft-com:vml" Requires="v">
                <p:oleObj spid="_x0000_s182299" name="Bitmap Image" r:id="rId4" imgW="4409524" imgH="3543795" progId="Paint.Picture">
                  <p:embed/>
                </p:oleObj>
              </mc:Choice>
              <mc:Fallback>
                <p:oleObj name="Bitmap Image" r:id="rId4" imgW="4409524" imgH="3543795" progId="Paint.Pictur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1981200"/>
                        <a:ext cx="4572000" cy="3671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71045" name="Text Box 5"/>
          <p:cNvSpPr txBox="1">
            <a:spLocks noChangeArrowheads="1"/>
          </p:cNvSpPr>
          <p:nvPr/>
        </p:nvSpPr>
        <p:spPr bwMode="auto">
          <a:xfrm>
            <a:off x="5334000" y="4114800"/>
            <a:ext cx="3581400" cy="1373188"/>
          </a:xfrm>
          <a:prstGeom prst="rect">
            <a:avLst/>
          </a:prstGeom>
          <a:solidFill>
            <a:schemeClr val="bg2">
              <a:alpha val="41000"/>
            </a:schemeClr>
          </a:solidFill>
          <a:ln w="9525">
            <a:noFill/>
            <a:miter lim="800000"/>
            <a:headEnd/>
            <a:tailEnd/>
          </a:ln>
          <a:effectLst/>
        </p:spPr>
        <p:txBody>
          <a:bodyPr>
            <a:spAutoFit/>
          </a:bodyPr>
          <a:lstStyle/>
          <a:p>
            <a:pPr>
              <a:defRPr/>
            </a:pPr>
            <a:r>
              <a:rPr lang="en-US" sz="2800" b="1">
                <a:solidFill>
                  <a:srgbClr val="F5E9E9"/>
                </a:solidFill>
                <a:effectLst>
                  <a:outerShdw blurRad="38100" dist="38100" dir="2700000" algn="tl">
                    <a:srgbClr val="000000"/>
                  </a:outerShdw>
                </a:effectLst>
                <a:latin typeface="Georgia" pitchFamily="18" charset="0"/>
              </a:rPr>
              <a:t>Halo and Bulge</a:t>
            </a:r>
          </a:p>
          <a:p>
            <a:pPr>
              <a:defRPr/>
            </a:pPr>
            <a:r>
              <a:rPr lang="en-US" sz="2800">
                <a:solidFill>
                  <a:srgbClr val="F5E9E9"/>
                </a:solidFill>
                <a:effectLst>
                  <a:outerShdw blurRad="38100" dist="38100" dir="2700000" algn="tl">
                    <a:srgbClr val="000000"/>
                  </a:outerShdw>
                </a:effectLst>
                <a:latin typeface="Georgia" pitchFamily="18" charset="0"/>
              </a:rPr>
              <a:t>Swarming orbits</a:t>
            </a:r>
          </a:p>
          <a:p>
            <a:pPr>
              <a:defRPr/>
            </a:pPr>
            <a:r>
              <a:rPr lang="en-US" sz="2800">
                <a:solidFill>
                  <a:srgbClr val="F5E9E9"/>
                </a:solidFill>
                <a:effectLst>
                  <a:outerShdw blurRad="38100" dist="38100" dir="2700000" algn="tl">
                    <a:srgbClr val="000000"/>
                  </a:outerShdw>
                </a:effectLst>
                <a:latin typeface="Georgia" pitchFamily="18" charset="0"/>
              </a:rPr>
              <a:t>Not coplanar</a:t>
            </a:r>
          </a:p>
        </p:txBody>
      </p:sp>
    </p:spTree>
    <p:extLst>
      <p:ext uri="{BB962C8B-B14F-4D97-AF65-F5344CB8AC3E}">
        <p14:creationId xmlns:p14="http://schemas.microsoft.com/office/powerpoint/2010/main" val="364889433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9234" name="Text Box 2"/>
          <p:cNvSpPr txBox="1">
            <a:spLocks noChangeArrowheads="1"/>
          </p:cNvSpPr>
          <p:nvPr/>
        </p:nvSpPr>
        <p:spPr bwMode="auto">
          <a:xfrm>
            <a:off x="0" y="0"/>
            <a:ext cx="9144000" cy="914400"/>
          </a:xfrm>
          <a:prstGeom prst="rect">
            <a:avLst/>
          </a:prstGeom>
          <a:solidFill>
            <a:schemeClr val="bg2">
              <a:alpha val="41000"/>
            </a:schemeClr>
          </a:solidFill>
          <a:ln w="9525">
            <a:noFill/>
            <a:miter lim="800000"/>
            <a:headEnd/>
            <a:tailEnd/>
          </a:ln>
          <a:effectLst/>
        </p:spPr>
        <p:txBody>
          <a:bodyPr>
            <a:spAutoFit/>
          </a:bodyPr>
          <a:lstStyle/>
          <a:p>
            <a:pPr>
              <a:defRPr/>
            </a:pPr>
            <a:r>
              <a:rPr lang="en-US" sz="5400" dirty="0" err="1">
                <a:solidFill>
                  <a:srgbClr val="F5E9E9"/>
                </a:solidFill>
                <a:effectLst>
                  <a:outerShdw blurRad="38100" dist="38100" dir="2700000" algn="tl">
                    <a:srgbClr val="000000"/>
                  </a:outerShdw>
                </a:effectLst>
                <a:latin typeface="Georgia" pitchFamily="18" charset="0"/>
              </a:rPr>
              <a:t>Kepler’s</a:t>
            </a:r>
            <a:r>
              <a:rPr lang="en-US" sz="5400" dirty="0">
                <a:solidFill>
                  <a:srgbClr val="F5E9E9"/>
                </a:solidFill>
                <a:effectLst>
                  <a:outerShdw blurRad="38100" dist="38100" dir="2700000" algn="tl">
                    <a:srgbClr val="000000"/>
                  </a:outerShdw>
                </a:effectLst>
                <a:latin typeface="Georgia" pitchFamily="18" charset="0"/>
              </a:rPr>
              <a:t> Second Law</a:t>
            </a:r>
          </a:p>
        </p:txBody>
      </p:sp>
      <p:grpSp>
        <p:nvGrpSpPr>
          <p:cNvPr id="33795" name="Group 3"/>
          <p:cNvGrpSpPr>
            <a:grpSpLocks/>
          </p:cNvGrpSpPr>
          <p:nvPr/>
        </p:nvGrpSpPr>
        <p:grpSpPr bwMode="auto">
          <a:xfrm>
            <a:off x="762000" y="1936750"/>
            <a:ext cx="2743200" cy="1265238"/>
            <a:chOff x="672" y="960"/>
            <a:chExt cx="1728" cy="797"/>
          </a:xfrm>
        </p:grpSpPr>
        <p:sp>
          <p:nvSpPr>
            <p:cNvPr id="33819" name="AutoShape 4"/>
            <p:cNvSpPr>
              <a:spLocks noChangeAspect="1" noChangeArrowheads="1" noTextEdit="1"/>
            </p:cNvSpPr>
            <p:nvPr/>
          </p:nvSpPr>
          <p:spPr bwMode="auto">
            <a:xfrm>
              <a:off x="672" y="960"/>
              <a:ext cx="1728" cy="797"/>
            </a:xfrm>
            <a:prstGeom prst="rect">
              <a:avLst/>
            </a:prstGeom>
            <a:solidFill>
              <a:schemeClr val="bg2">
                <a:alpha val="4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79237" name="Rectangle 5"/>
            <p:cNvSpPr>
              <a:spLocks noChangeArrowheads="1"/>
            </p:cNvSpPr>
            <p:nvPr/>
          </p:nvSpPr>
          <p:spPr bwMode="auto">
            <a:xfrm>
              <a:off x="2001" y="1020"/>
              <a:ext cx="158" cy="378"/>
            </a:xfrm>
            <a:prstGeom prst="rect">
              <a:avLst/>
            </a:prstGeom>
            <a:noFill/>
            <a:ln w="9525">
              <a:noFill/>
              <a:miter lim="800000"/>
              <a:headEnd/>
              <a:tailEnd/>
            </a:ln>
          </p:spPr>
          <p:txBody>
            <a:bodyPr wrap="none" lIns="0" tIns="0" rIns="0" bIns="0">
              <a:spAutoFit/>
            </a:bodyPr>
            <a:lstStyle/>
            <a:p>
              <a:pPr>
                <a:defRPr/>
              </a:pPr>
              <a:r>
                <a:rPr lang="en-US" sz="3900" b="1" dirty="0">
                  <a:solidFill>
                    <a:srgbClr val="F5E9E9"/>
                  </a:solidFill>
                  <a:effectLst>
                    <a:outerShdw blurRad="38100" dist="38100" dir="2700000" algn="tl">
                      <a:srgbClr val="000000"/>
                    </a:outerShdw>
                  </a:effectLst>
                  <a:latin typeface="Times New Roman" pitchFamily="18" charset="0"/>
                </a:rPr>
                <a:t>3</a:t>
              </a:r>
              <a:endParaRPr lang="en-US" sz="4400" b="1" dirty="0">
                <a:solidFill>
                  <a:srgbClr val="F5E9E9"/>
                </a:solidFill>
                <a:effectLst>
                  <a:outerShdw blurRad="38100" dist="38100" dir="2700000" algn="tl">
                    <a:srgbClr val="000000"/>
                  </a:outerShdw>
                </a:effectLst>
                <a:latin typeface="Georgia" pitchFamily="18" charset="0"/>
              </a:endParaRPr>
            </a:p>
          </p:txBody>
        </p:sp>
        <p:sp>
          <p:nvSpPr>
            <p:cNvPr id="479238" name="Rectangle 6"/>
            <p:cNvSpPr>
              <a:spLocks noChangeArrowheads="1"/>
            </p:cNvSpPr>
            <p:nvPr/>
          </p:nvSpPr>
          <p:spPr bwMode="auto">
            <a:xfrm>
              <a:off x="1184" y="1020"/>
              <a:ext cx="158" cy="378"/>
            </a:xfrm>
            <a:prstGeom prst="rect">
              <a:avLst/>
            </a:prstGeom>
            <a:noFill/>
            <a:ln w="9525">
              <a:noFill/>
              <a:miter lim="800000"/>
              <a:headEnd/>
              <a:tailEnd/>
            </a:ln>
          </p:spPr>
          <p:txBody>
            <a:bodyPr wrap="none" lIns="0" tIns="0" rIns="0" bIns="0">
              <a:spAutoFit/>
            </a:bodyPr>
            <a:lstStyle/>
            <a:p>
              <a:pPr>
                <a:defRPr/>
              </a:pPr>
              <a:r>
                <a:rPr lang="en-US" sz="3900" b="1" dirty="0">
                  <a:solidFill>
                    <a:srgbClr val="F5E9E9"/>
                  </a:solidFill>
                  <a:effectLst>
                    <a:outerShdw blurRad="38100" dist="38100" dir="2700000" algn="tl">
                      <a:srgbClr val="000000"/>
                    </a:outerShdw>
                  </a:effectLst>
                  <a:latin typeface="Times New Roman" pitchFamily="18" charset="0"/>
                </a:rPr>
                <a:t>2</a:t>
              </a:r>
              <a:endParaRPr lang="en-US" sz="4400" b="1" dirty="0">
                <a:solidFill>
                  <a:srgbClr val="F5E9E9"/>
                </a:solidFill>
                <a:effectLst>
                  <a:outerShdw blurRad="38100" dist="38100" dir="2700000" algn="tl">
                    <a:srgbClr val="000000"/>
                  </a:outerShdw>
                </a:effectLst>
                <a:latin typeface="Georgia" pitchFamily="18" charset="0"/>
              </a:endParaRPr>
            </a:p>
          </p:txBody>
        </p:sp>
        <p:sp>
          <p:nvSpPr>
            <p:cNvPr id="479239" name="Rectangle 7"/>
            <p:cNvSpPr>
              <a:spLocks noChangeArrowheads="1"/>
            </p:cNvSpPr>
            <p:nvPr/>
          </p:nvSpPr>
          <p:spPr bwMode="auto">
            <a:xfrm>
              <a:off x="1755" y="1063"/>
              <a:ext cx="264" cy="634"/>
            </a:xfrm>
            <a:prstGeom prst="rect">
              <a:avLst/>
            </a:prstGeom>
            <a:noFill/>
            <a:ln w="9525">
              <a:noFill/>
              <a:miter lim="800000"/>
              <a:headEnd/>
              <a:tailEnd/>
            </a:ln>
          </p:spPr>
          <p:txBody>
            <a:bodyPr wrap="none" lIns="0" tIns="0" rIns="0" bIns="0">
              <a:spAutoFit/>
            </a:bodyPr>
            <a:lstStyle/>
            <a:p>
              <a:pPr>
                <a:defRPr/>
              </a:pPr>
              <a:r>
                <a:rPr lang="en-US" sz="6600" b="1" i="1" dirty="0">
                  <a:solidFill>
                    <a:srgbClr val="F5E9E9"/>
                  </a:solidFill>
                  <a:effectLst>
                    <a:outerShdw blurRad="38100" dist="38100" dir="2700000" algn="tl">
                      <a:srgbClr val="000000"/>
                    </a:outerShdw>
                  </a:effectLst>
                  <a:latin typeface="Times New Roman" pitchFamily="18" charset="0"/>
                </a:rPr>
                <a:t>a</a:t>
              </a:r>
              <a:endParaRPr lang="en-US" sz="4400" b="1" dirty="0">
                <a:solidFill>
                  <a:srgbClr val="F5E9E9"/>
                </a:solidFill>
                <a:effectLst>
                  <a:outerShdw blurRad="38100" dist="38100" dir="2700000" algn="tl">
                    <a:srgbClr val="000000"/>
                  </a:outerShdw>
                </a:effectLst>
                <a:latin typeface="Georgia" pitchFamily="18" charset="0"/>
              </a:endParaRPr>
            </a:p>
          </p:txBody>
        </p:sp>
        <p:sp>
          <p:nvSpPr>
            <p:cNvPr id="479240" name="Rectangle 8"/>
            <p:cNvSpPr>
              <a:spLocks noChangeArrowheads="1"/>
            </p:cNvSpPr>
            <p:nvPr/>
          </p:nvSpPr>
          <p:spPr bwMode="auto">
            <a:xfrm>
              <a:off x="929" y="1063"/>
              <a:ext cx="264" cy="634"/>
            </a:xfrm>
            <a:prstGeom prst="rect">
              <a:avLst/>
            </a:prstGeom>
            <a:noFill/>
            <a:ln w="9525">
              <a:noFill/>
              <a:miter lim="800000"/>
              <a:headEnd/>
              <a:tailEnd/>
            </a:ln>
          </p:spPr>
          <p:txBody>
            <a:bodyPr wrap="none" lIns="0" tIns="0" rIns="0" bIns="0">
              <a:spAutoFit/>
            </a:bodyPr>
            <a:lstStyle/>
            <a:p>
              <a:pPr>
                <a:defRPr/>
              </a:pPr>
              <a:r>
                <a:rPr lang="en-US" sz="6600" b="1" i="1" dirty="0">
                  <a:solidFill>
                    <a:srgbClr val="F5E9E9"/>
                  </a:solidFill>
                  <a:effectLst>
                    <a:outerShdw blurRad="38100" dist="38100" dir="2700000" algn="tl">
                      <a:srgbClr val="000000"/>
                    </a:outerShdw>
                  </a:effectLst>
                  <a:latin typeface="Times New Roman" pitchFamily="18" charset="0"/>
                </a:rPr>
                <a:t>p</a:t>
              </a:r>
              <a:endParaRPr lang="en-US" sz="4400" b="1" dirty="0">
                <a:solidFill>
                  <a:srgbClr val="F5E9E9"/>
                </a:solidFill>
                <a:effectLst>
                  <a:outerShdw blurRad="38100" dist="38100" dir="2700000" algn="tl">
                    <a:srgbClr val="000000"/>
                  </a:outerShdw>
                </a:effectLst>
                <a:latin typeface="Georgia" pitchFamily="18" charset="0"/>
              </a:endParaRPr>
            </a:p>
          </p:txBody>
        </p:sp>
        <p:sp>
          <p:nvSpPr>
            <p:cNvPr id="479241" name="Rectangle 9"/>
            <p:cNvSpPr>
              <a:spLocks noChangeArrowheads="1"/>
            </p:cNvSpPr>
            <p:nvPr/>
          </p:nvSpPr>
          <p:spPr bwMode="auto">
            <a:xfrm>
              <a:off x="1392" y="1002"/>
              <a:ext cx="290" cy="634"/>
            </a:xfrm>
            <a:prstGeom prst="rect">
              <a:avLst/>
            </a:prstGeom>
            <a:noFill/>
            <a:ln w="9525">
              <a:noFill/>
              <a:miter lim="800000"/>
              <a:headEnd/>
              <a:tailEnd/>
            </a:ln>
          </p:spPr>
          <p:txBody>
            <a:bodyPr wrap="none" lIns="0" tIns="0" rIns="0" bIns="0">
              <a:spAutoFit/>
            </a:bodyPr>
            <a:lstStyle/>
            <a:p>
              <a:pPr>
                <a:defRPr/>
              </a:pPr>
              <a:r>
                <a:rPr lang="en-US" sz="6600" b="1" dirty="0">
                  <a:solidFill>
                    <a:srgbClr val="F5E9E9"/>
                  </a:solidFill>
                  <a:effectLst>
                    <a:outerShdw blurRad="38100" dist="38100" dir="2700000" algn="tl">
                      <a:srgbClr val="000000"/>
                    </a:outerShdw>
                  </a:effectLst>
                  <a:latin typeface="Symbol" pitchFamily="18" charset="2"/>
                </a:rPr>
                <a:t>=</a:t>
              </a:r>
              <a:endParaRPr lang="en-US" sz="4400" b="1" dirty="0">
                <a:solidFill>
                  <a:srgbClr val="F5E9E9"/>
                </a:solidFill>
                <a:effectLst>
                  <a:outerShdw blurRad="38100" dist="38100" dir="2700000" algn="tl">
                    <a:srgbClr val="000000"/>
                  </a:outerShdw>
                </a:effectLst>
                <a:latin typeface="Georgia" pitchFamily="18" charset="0"/>
              </a:endParaRPr>
            </a:p>
          </p:txBody>
        </p:sp>
      </p:grpSp>
      <p:sp>
        <p:nvSpPr>
          <p:cNvPr id="479242" name="Text Box 10"/>
          <p:cNvSpPr txBox="1">
            <a:spLocks noChangeArrowheads="1"/>
          </p:cNvSpPr>
          <p:nvPr/>
        </p:nvSpPr>
        <p:spPr bwMode="auto">
          <a:xfrm>
            <a:off x="762000" y="1295400"/>
            <a:ext cx="2057400" cy="641350"/>
          </a:xfrm>
          <a:prstGeom prst="rect">
            <a:avLst/>
          </a:prstGeom>
          <a:solidFill>
            <a:schemeClr val="bg2">
              <a:alpha val="41000"/>
            </a:schemeClr>
          </a:solidFill>
          <a:ln w="9525">
            <a:noFill/>
            <a:miter lim="800000"/>
            <a:headEnd/>
            <a:tailEnd/>
          </a:ln>
          <a:effectLst/>
        </p:spPr>
        <p:txBody>
          <a:bodyPr>
            <a:spAutoFit/>
          </a:bodyPr>
          <a:lstStyle/>
          <a:p>
            <a:pPr marL="1949450" indent="-1949450">
              <a:defRPr/>
            </a:pPr>
            <a:r>
              <a:rPr lang="en-US" sz="3600">
                <a:solidFill>
                  <a:srgbClr val="F5E9E9"/>
                </a:solidFill>
                <a:effectLst>
                  <a:outerShdw blurRad="38100" dist="38100" dir="2700000" algn="tl">
                    <a:srgbClr val="000000"/>
                  </a:outerShdw>
                </a:effectLst>
                <a:latin typeface="Georgia" pitchFamily="18" charset="0"/>
              </a:rPr>
              <a:t>Kepler</a:t>
            </a:r>
          </a:p>
        </p:txBody>
      </p:sp>
      <p:sp>
        <p:nvSpPr>
          <p:cNvPr id="33797" name="AutoShape 12"/>
          <p:cNvSpPr>
            <a:spLocks noChangeAspect="1" noChangeArrowheads="1" noTextEdit="1"/>
          </p:cNvSpPr>
          <p:nvPr/>
        </p:nvSpPr>
        <p:spPr bwMode="auto">
          <a:xfrm>
            <a:off x="4343400" y="3460750"/>
            <a:ext cx="4648200" cy="1433513"/>
          </a:xfrm>
          <a:prstGeom prst="rect">
            <a:avLst/>
          </a:prstGeom>
          <a:solidFill>
            <a:schemeClr val="bg2">
              <a:alpha val="4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79245" name="Rectangle 13"/>
          <p:cNvSpPr>
            <a:spLocks noChangeArrowheads="1"/>
          </p:cNvSpPr>
          <p:nvPr/>
        </p:nvSpPr>
        <p:spPr bwMode="auto">
          <a:xfrm>
            <a:off x="5851525" y="4032250"/>
            <a:ext cx="258763" cy="930275"/>
          </a:xfrm>
          <a:prstGeom prst="rect">
            <a:avLst/>
          </a:prstGeom>
          <a:noFill/>
          <a:ln w="9525">
            <a:noFill/>
            <a:miter lim="800000"/>
            <a:headEnd/>
            <a:tailEnd/>
          </a:ln>
        </p:spPr>
        <p:txBody>
          <a:bodyPr wrap="none" lIns="0" tIns="0" rIns="0" bIns="0">
            <a:spAutoFit/>
          </a:bodyPr>
          <a:lstStyle/>
          <a:p>
            <a:pPr>
              <a:defRPr/>
            </a:pPr>
            <a:r>
              <a:rPr lang="en-US" sz="6100" b="1" dirty="0">
                <a:solidFill>
                  <a:srgbClr val="F5E9E9"/>
                </a:solidFill>
                <a:effectLst>
                  <a:outerShdw blurRad="38100" dist="38100" dir="2700000" algn="tl">
                    <a:srgbClr val="000000"/>
                  </a:outerShdw>
                </a:effectLst>
                <a:latin typeface="Symbol" pitchFamily="18" charset="2"/>
              </a:rPr>
              <a:t>(</a:t>
            </a:r>
            <a:endParaRPr lang="en-US" sz="4400" b="1" dirty="0">
              <a:solidFill>
                <a:srgbClr val="F5E9E9"/>
              </a:solidFill>
              <a:effectLst>
                <a:outerShdw blurRad="38100" dist="38100" dir="2700000" algn="tl">
                  <a:srgbClr val="000000"/>
                </a:outerShdw>
              </a:effectLst>
              <a:latin typeface="Georgia" pitchFamily="18" charset="0"/>
            </a:endParaRPr>
          </a:p>
        </p:txBody>
      </p:sp>
      <p:sp>
        <p:nvSpPr>
          <p:cNvPr id="479246" name="Rectangle 14"/>
          <p:cNvSpPr>
            <a:spLocks noChangeArrowheads="1"/>
          </p:cNvSpPr>
          <p:nvPr/>
        </p:nvSpPr>
        <p:spPr bwMode="auto">
          <a:xfrm>
            <a:off x="8229600" y="4032250"/>
            <a:ext cx="258763" cy="930275"/>
          </a:xfrm>
          <a:prstGeom prst="rect">
            <a:avLst/>
          </a:prstGeom>
          <a:noFill/>
          <a:ln w="9525">
            <a:noFill/>
            <a:miter lim="800000"/>
            <a:headEnd/>
            <a:tailEnd/>
          </a:ln>
        </p:spPr>
        <p:txBody>
          <a:bodyPr wrap="none" lIns="0" tIns="0" rIns="0" bIns="0">
            <a:spAutoFit/>
          </a:bodyPr>
          <a:lstStyle/>
          <a:p>
            <a:pPr>
              <a:defRPr/>
            </a:pPr>
            <a:r>
              <a:rPr lang="en-US" sz="6100" b="1" dirty="0">
                <a:solidFill>
                  <a:srgbClr val="F5E9E9"/>
                </a:solidFill>
                <a:effectLst>
                  <a:outerShdw blurRad="38100" dist="38100" dir="2700000" algn="tl">
                    <a:srgbClr val="000000"/>
                  </a:outerShdw>
                </a:effectLst>
                <a:latin typeface="Symbol" pitchFamily="18" charset="2"/>
              </a:rPr>
              <a:t>)</a:t>
            </a:r>
            <a:endParaRPr lang="en-US" sz="4400" b="1" dirty="0">
              <a:solidFill>
                <a:srgbClr val="F5E9E9"/>
              </a:solidFill>
              <a:effectLst>
                <a:outerShdw blurRad="38100" dist="38100" dir="2700000" algn="tl">
                  <a:srgbClr val="000000"/>
                </a:outerShdw>
              </a:effectLst>
              <a:latin typeface="Georgia" pitchFamily="18" charset="0"/>
            </a:endParaRPr>
          </a:p>
        </p:txBody>
      </p:sp>
      <p:sp>
        <p:nvSpPr>
          <p:cNvPr id="33800" name="Line 15"/>
          <p:cNvSpPr>
            <a:spLocks noChangeShapeType="1"/>
          </p:cNvSpPr>
          <p:nvPr/>
        </p:nvSpPr>
        <p:spPr bwMode="auto">
          <a:xfrm>
            <a:off x="5621338" y="4079875"/>
            <a:ext cx="2592387" cy="1588"/>
          </a:xfrm>
          <a:prstGeom prst="line">
            <a:avLst/>
          </a:prstGeom>
          <a:noFill/>
          <a:ln w="38100">
            <a:solidFill>
              <a:srgbClr val="F5E9E9"/>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9248" name="Rectangle 16"/>
          <p:cNvSpPr>
            <a:spLocks noChangeArrowheads="1"/>
          </p:cNvSpPr>
          <p:nvPr/>
        </p:nvSpPr>
        <p:spPr bwMode="auto">
          <a:xfrm>
            <a:off x="8818563" y="3657600"/>
            <a:ext cx="173037" cy="415925"/>
          </a:xfrm>
          <a:prstGeom prst="rect">
            <a:avLst/>
          </a:prstGeom>
          <a:noFill/>
          <a:ln w="9525">
            <a:noFill/>
            <a:miter lim="800000"/>
            <a:headEnd/>
            <a:tailEnd/>
          </a:ln>
        </p:spPr>
        <p:txBody>
          <a:bodyPr wrap="none" lIns="0" tIns="0" rIns="0" bIns="0">
            <a:spAutoFit/>
          </a:bodyPr>
          <a:lstStyle/>
          <a:p>
            <a:pPr>
              <a:defRPr/>
            </a:pPr>
            <a:r>
              <a:rPr lang="en-US" sz="2700" b="1" dirty="0">
                <a:solidFill>
                  <a:srgbClr val="F5E9E9"/>
                </a:solidFill>
                <a:effectLst>
                  <a:outerShdw blurRad="38100" dist="38100" dir="2700000" algn="tl">
                    <a:srgbClr val="000000"/>
                  </a:outerShdw>
                </a:effectLst>
                <a:latin typeface="Times New Roman" pitchFamily="18" charset="0"/>
              </a:rPr>
              <a:t>3</a:t>
            </a:r>
            <a:endParaRPr lang="en-US" sz="4400" b="1" dirty="0">
              <a:solidFill>
                <a:srgbClr val="F5E9E9"/>
              </a:solidFill>
              <a:effectLst>
                <a:outerShdw blurRad="38100" dist="38100" dir="2700000" algn="tl">
                  <a:srgbClr val="000000"/>
                </a:outerShdw>
              </a:effectLst>
              <a:latin typeface="Georgia" pitchFamily="18" charset="0"/>
            </a:endParaRPr>
          </a:p>
        </p:txBody>
      </p:sp>
      <p:sp>
        <p:nvSpPr>
          <p:cNvPr id="479249" name="Rectangle 17"/>
          <p:cNvSpPr>
            <a:spLocks noChangeArrowheads="1"/>
          </p:cNvSpPr>
          <p:nvPr/>
        </p:nvSpPr>
        <p:spPr bwMode="auto">
          <a:xfrm>
            <a:off x="7726790" y="4540250"/>
            <a:ext cx="403958" cy="415498"/>
          </a:xfrm>
          <a:prstGeom prst="rect">
            <a:avLst/>
          </a:prstGeom>
          <a:noFill/>
          <a:ln w="9525">
            <a:noFill/>
            <a:miter lim="800000"/>
            <a:headEnd/>
            <a:tailEnd/>
          </a:ln>
        </p:spPr>
        <p:txBody>
          <a:bodyPr wrap="none" lIns="0" tIns="0" rIns="0" bIns="0">
            <a:spAutoFit/>
          </a:bodyPr>
          <a:lstStyle/>
          <a:p>
            <a:pPr>
              <a:defRPr/>
            </a:pPr>
            <a:r>
              <a:rPr lang="en-US" sz="2700" b="1" dirty="0" err="1" smtClean="0">
                <a:solidFill>
                  <a:srgbClr val="E22828"/>
                </a:solidFill>
                <a:effectLst>
                  <a:outerShdw blurRad="38100" dist="38100" dir="2700000" algn="tl">
                    <a:srgbClr val="000000"/>
                  </a:outerShdw>
                </a:effectLst>
                <a:latin typeface="Times New Roman" pitchFamily="18" charset="0"/>
              </a:rPr>
              <a:t>int</a:t>
            </a:r>
            <a:endParaRPr lang="en-US" sz="4400" b="1" dirty="0">
              <a:solidFill>
                <a:srgbClr val="E22828"/>
              </a:solidFill>
              <a:effectLst>
                <a:outerShdw blurRad="38100" dist="38100" dir="2700000" algn="tl">
                  <a:srgbClr val="000000"/>
                </a:outerShdw>
              </a:effectLst>
              <a:latin typeface="Georgia" pitchFamily="18" charset="0"/>
            </a:endParaRPr>
          </a:p>
        </p:txBody>
      </p:sp>
      <p:sp>
        <p:nvSpPr>
          <p:cNvPr id="479250" name="Rectangle 18"/>
          <p:cNvSpPr>
            <a:spLocks noChangeArrowheads="1"/>
          </p:cNvSpPr>
          <p:nvPr/>
        </p:nvSpPr>
        <p:spPr bwMode="auto">
          <a:xfrm>
            <a:off x="6586538" y="4538663"/>
            <a:ext cx="173037" cy="415925"/>
          </a:xfrm>
          <a:prstGeom prst="rect">
            <a:avLst/>
          </a:prstGeom>
          <a:noFill/>
          <a:ln w="9525">
            <a:noFill/>
            <a:miter lim="800000"/>
            <a:headEnd/>
            <a:tailEnd/>
          </a:ln>
        </p:spPr>
        <p:txBody>
          <a:bodyPr wrap="none" lIns="0" tIns="0" rIns="0" bIns="0">
            <a:spAutoFit/>
          </a:bodyPr>
          <a:lstStyle/>
          <a:p>
            <a:pPr>
              <a:defRPr/>
            </a:pPr>
            <a:r>
              <a:rPr lang="en-US" sz="2700" b="1" dirty="0">
                <a:solidFill>
                  <a:srgbClr val="E22828"/>
                </a:solidFill>
                <a:effectLst>
                  <a:outerShdw blurRad="38100" dist="38100" dir="2700000" algn="tl">
                    <a:srgbClr val="000000"/>
                  </a:outerShdw>
                </a:effectLst>
                <a:latin typeface="Times New Roman" pitchFamily="18" charset="0"/>
              </a:rPr>
              <a:t>1</a:t>
            </a:r>
            <a:endParaRPr lang="en-US" sz="4400" b="1" dirty="0">
              <a:solidFill>
                <a:srgbClr val="E22828"/>
              </a:solidFill>
              <a:effectLst>
                <a:outerShdw blurRad="38100" dist="38100" dir="2700000" algn="tl">
                  <a:srgbClr val="000000"/>
                </a:outerShdw>
              </a:effectLst>
              <a:latin typeface="Georgia" pitchFamily="18" charset="0"/>
            </a:endParaRPr>
          </a:p>
        </p:txBody>
      </p:sp>
      <p:sp>
        <p:nvSpPr>
          <p:cNvPr id="479251" name="Rectangle 19"/>
          <p:cNvSpPr>
            <a:spLocks noChangeArrowheads="1"/>
          </p:cNvSpPr>
          <p:nvPr/>
        </p:nvSpPr>
        <p:spPr bwMode="auto">
          <a:xfrm>
            <a:off x="6989763" y="3370263"/>
            <a:ext cx="173037" cy="415925"/>
          </a:xfrm>
          <a:prstGeom prst="rect">
            <a:avLst/>
          </a:prstGeom>
          <a:noFill/>
          <a:ln w="9525">
            <a:noFill/>
            <a:miter lim="800000"/>
            <a:headEnd/>
            <a:tailEnd/>
          </a:ln>
        </p:spPr>
        <p:txBody>
          <a:bodyPr wrap="none" lIns="0" tIns="0" rIns="0" bIns="0">
            <a:spAutoFit/>
          </a:bodyPr>
          <a:lstStyle/>
          <a:p>
            <a:pPr>
              <a:defRPr/>
            </a:pPr>
            <a:r>
              <a:rPr lang="en-US" sz="2700" b="1" dirty="0">
                <a:solidFill>
                  <a:srgbClr val="F5E9E9"/>
                </a:solidFill>
                <a:effectLst>
                  <a:outerShdw blurRad="38100" dist="38100" dir="2700000" algn="tl">
                    <a:srgbClr val="000000"/>
                  </a:outerShdw>
                </a:effectLst>
                <a:latin typeface="Times New Roman" pitchFamily="18" charset="0"/>
              </a:rPr>
              <a:t>2</a:t>
            </a:r>
            <a:endParaRPr lang="en-US" sz="4400" b="1" dirty="0">
              <a:solidFill>
                <a:srgbClr val="F5E9E9"/>
              </a:solidFill>
              <a:effectLst>
                <a:outerShdw blurRad="38100" dist="38100" dir="2700000" algn="tl">
                  <a:srgbClr val="000000"/>
                </a:outerShdw>
              </a:effectLst>
              <a:latin typeface="Georgia" pitchFamily="18" charset="0"/>
            </a:endParaRPr>
          </a:p>
        </p:txBody>
      </p:sp>
      <p:sp>
        <p:nvSpPr>
          <p:cNvPr id="479252" name="Rectangle 20"/>
          <p:cNvSpPr>
            <a:spLocks noChangeArrowheads="1"/>
          </p:cNvSpPr>
          <p:nvPr/>
        </p:nvSpPr>
        <p:spPr bwMode="auto">
          <a:xfrm>
            <a:off x="4791075" y="3717925"/>
            <a:ext cx="173038" cy="415925"/>
          </a:xfrm>
          <a:prstGeom prst="rect">
            <a:avLst/>
          </a:prstGeom>
          <a:noFill/>
          <a:ln w="9525">
            <a:noFill/>
            <a:miter lim="800000"/>
            <a:headEnd/>
            <a:tailEnd/>
          </a:ln>
        </p:spPr>
        <p:txBody>
          <a:bodyPr wrap="none" lIns="0" tIns="0" rIns="0" bIns="0">
            <a:spAutoFit/>
          </a:bodyPr>
          <a:lstStyle/>
          <a:p>
            <a:pPr>
              <a:defRPr/>
            </a:pPr>
            <a:r>
              <a:rPr lang="en-US" sz="2700" b="1" dirty="0">
                <a:solidFill>
                  <a:srgbClr val="F5E9E9"/>
                </a:solidFill>
                <a:effectLst>
                  <a:outerShdw blurRad="38100" dist="38100" dir="2700000" algn="tl">
                    <a:srgbClr val="000000"/>
                  </a:outerShdw>
                </a:effectLst>
                <a:latin typeface="Times New Roman" pitchFamily="18" charset="0"/>
              </a:rPr>
              <a:t>2</a:t>
            </a:r>
            <a:endParaRPr lang="en-US" sz="4400" b="1" dirty="0">
              <a:solidFill>
                <a:srgbClr val="F5E9E9"/>
              </a:solidFill>
              <a:effectLst>
                <a:outerShdw blurRad="38100" dist="38100" dir="2700000" algn="tl">
                  <a:srgbClr val="000000"/>
                </a:outerShdw>
              </a:effectLst>
              <a:latin typeface="Georgia" pitchFamily="18" charset="0"/>
            </a:endParaRPr>
          </a:p>
        </p:txBody>
      </p:sp>
      <p:sp>
        <p:nvSpPr>
          <p:cNvPr id="479253" name="Rectangle 21"/>
          <p:cNvSpPr>
            <a:spLocks noChangeArrowheads="1"/>
          </p:cNvSpPr>
          <p:nvPr/>
        </p:nvSpPr>
        <p:spPr bwMode="auto">
          <a:xfrm>
            <a:off x="6338888" y="3408363"/>
            <a:ext cx="292100" cy="701675"/>
          </a:xfrm>
          <a:prstGeom prst="rect">
            <a:avLst/>
          </a:prstGeom>
          <a:noFill/>
          <a:ln w="9525">
            <a:noFill/>
            <a:miter lim="800000"/>
            <a:headEnd/>
            <a:tailEnd/>
          </a:ln>
        </p:spPr>
        <p:txBody>
          <a:bodyPr wrap="none" lIns="0" tIns="0" rIns="0" bIns="0">
            <a:spAutoFit/>
          </a:bodyPr>
          <a:lstStyle/>
          <a:p>
            <a:pPr>
              <a:defRPr/>
            </a:pPr>
            <a:r>
              <a:rPr lang="en-US" sz="4600" b="1" dirty="0">
                <a:solidFill>
                  <a:srgbClr val="F5E9E9"/>
                </a:solidFill>
                <a:effectLst>
                  <a:outerShdw blurRad="38100" dist="38100" dir="2700000" algn="tl">
                    <a:srgbClr val="000000"/>
                  </a:outerShdw>
                </a:effectLst>
                <a:latin typeface="Times New Roman" pitchFamily="18" charset="0"/>
              </a:rPr>
              <a:t>4</a:t>
            </a:r>
            <a:endParaRPr lang="en-US" sz="4400" b="1" dirty="0">
              <a:solidFill>
                <a:srgbClr val="F5E9E9"/>
              </a:solidFill>
              <a:effectLst>
                <a:outerShdw blurRad="38100" dist="38100" dir="2700000" algn="tl">
                  <a:srgbClr val="000000"/>
                </a:outerShdw>
              </a:effectLst>
              <a:latin typeface="Georgia" pitchFamily="18" charset="0"/>
            </a:endParaRPr>
          </a:p>
        </p:txBody>
      </p:sp>
      <p:sp>
        <p:nvSpPr>
          <p:cNvPr id="479254" name="Rectangle 22"/>
          <p:cNvSpPr>
            <a:spLocks noChangeArrowheads="1"/>
          </p:cNvSpPr>
          <p:nvPr/>
        </p:nvSpPr>
        <p:spPr bwMode="auto">
          <a:xfrm>
            <a:off x="8570913" y="3695700"/>
            <a:ext cx="292100" cy="701675"/>
          </a:xfrm>
          <a:prstGeom prst="rect">
            <a:avLst/>
          </a:prstGeom>
          <a:noFill/>
          <a:ln w="9525">
            <a:noFill/>
            <a:miter lim="800000"/>
            <a:headEnd/>
            <a:tailEnd/>
          </a:ln>
        </p:spPr>
        <p:txBody>
          <a:bodyPr wrap="none" lIns="0" tIns="0" rIns="0" bIns="0">
            <a:spAutoFit/>
          </a:bodyPr>
          <a:lstStyle/>
          <a:p>
            <a:pPr>
              <a:defRPr/>
            </a:pPr>
            <a:r>
              <a:rPr lang="en-US" sz="4600" b="1" i="1" dirty="0">
                <a:solidFill>
                  <a:srgbClr val="F5E9E9"/>
                </a:solidFill>
                <a:effectLst>
                  <a:outerShdw blurRad="38100" dist="38100" dir="2700000" algn="tl">
                    <a:srgbClr val="000000"/>
                  </a:outerShdw>
                </a:effectLst>
                <a:latin typeface="Times New Roman" pitchFamily="18" charset="0"/>
              </a:rPr>
              <a:t>a</a:t>
            </a:r>
            <a:endParaRPr lang="en-US" sz="4400" b="1" dirty="0">
              <a:solidFill>
                <a:srgbClr val="F5E9E9"/>
              </a:solidFill>
              <a:effectLst>
                <a:outerShdw blurRad="38100" dist="38100" dir="2700000" algn="tl">
                  <a:srgbClr val="000000"/>
                </a:outerShdw>
              </a:effectLst>
              <a:latin typeface="Georgia" pitchFamily="18" charset="0"/>
            </a:endParaRPr>
          </a:p>
        </p:txBody>
      </p:sp>
      <p:sp>
        <p:nvSpPr>
          <p:cNvPr id="479255" name="Rectangle 23"/>
          <p:cNvSpPr>
            <a:spLocks noChangeArrowheads="1"/>
          </p:cNvSpPr>
          <p:nvPr/>
        </p:nvSpPr>
        <p:spPr bwMode="auto">
          <a:xfrm>
            <a:off x="7086600" y="4114800"/>
            <a:ext cx="615950" cy="830263"/>
          </a:xfrm>
          <a:prstGeom prst="rect">
            <a:avLst/>
          </a:prstGeom>
          <a:noFill/>
          <a:ln w="9525">
            <a:noFill/>
            <a:miter lim="800000"/>
            <a:headEnd/>
            <a:tailEnd/>
          </a:ln>
        </p:spPr>
        <p:txBody>
          <a:bodyPr wrap="none" lIns="0" tIns="0" rIns="0" bIns="0">
            <a:spAutoFit/>
          </a:bodyPr>
          <a:lstStyle/>
          <a:p>
            <a:pPr>
              <a:defRPr/>
            </a:pPr>
            <a:r>
              <a:rPr lang="en-US" sz="5400" b="1" i="1" dirty="0">
                <a:solidFill>
                  <a:srgbClr val="E22828"/>
                </a:solidFill>
                <a:effectLst>
                  <a:outerShdw blurRad="38100" dist="38100" dir="2700000" algn="tl">
                    <a:srgbClr val="000000"/>
                  </a:outerShdw>
                </a:effectLst>
                <a:latin typeface="Times New Roman" pitchFamily="18" charset="0"/>
              </a:rPr>
              <a:t>M</a:t>
            </a:r>
            <a:endParaRPr lang="en-US" sz="5400" b="1" dirty="0">
              <a:solidFill>
                <a:srgbClr val="E22828"/>
              </a:solidFill>
              <a:effectLst>
                <a:outerShdw blurRad="38100" dist="38100" dir="2700000" algn="tl">
                  <a:srgbClr val="000000"/>
                </a:outerShdw>
              </a:effectLst>
              <a:latin typeface="Georgia" pitchFamily="18" charset="0"/>
            </a:endParaRPr>
          </a:p>
        </p:txBody>
      </p:sp>
      <p:sp>
        <p:nvSpPr>
          <p:cNvPr id="479256" name="Rectangle 24"/>
          <p:cNvSpPr>
            <a:spLocks noChangeArrowheads="1"/>
          </p:cNvSpPr>
          <p:nvPr/>
        </p:nvSpPr>
        <p:spPr bwMode="auto">
          <a:xfrm>
            <a:off x="6096000" y="4146550"/>
            <a:ext cx="615950" cy="830263"/>
          </a:xfrm>
          <a:prstGeom prst="rect">
            <a:avLst/>
          </a:prstGeom>
          <a:noFill/>
          <a:ln w="9525">
            <a:noFill/>
            <a:miter lim="800000"/>
            <a:headEnd/>
            <a:tailEnd/>
          </a:ln>
        </p:spPr>
        <p:txBody>
          <a:bodyPr wrap="none" lIns="0" tIns="0" rIns="0" bIns="0">
            <a:spAutoFit/>
          </a:bodyPr>
          <a:lstStyle/>
          <a:p>
            <a:pPr>
              <a:defRPr/>
            </a:pPr>
            <a:r>
              <a:rPr lang="en-US" sz="5400" b="1" i="1" dirty="0">
                <a:solidFill>
                  <a:srgbClr val="E22828"/>
                </a:solidFill>
                <a:effectLst>
                  <a:outerShdw blurRad="38100" dist="38100" dir="2700000" algn="tl">
                    <a:srgbClr val="000000"/>
                  </a:outerShdw>
                </a:effectLst>
                <a:latin typeface="Times New Roman" pitchFamily="18" charset="0"/>
              </a:rPr>
              <a:t>M</a:t>
            </a:r>
            <a:endParaRPr lang="en-US" sz="5400" b="1" i="1" dirty="0">
              <a:solidFill>
                <a:srgbClr val="E22828"/>
              </a:solidFill>
              <a:effectLst>
                <a:outerShdw blurRad="38100" dist="38100" dir="2700000" algn="tl">
                  <a:srgbClr val="000000"/>
                </a:outerShdw>
              </a:effectLst>
              <a:latin typeface="Georgia" pitchFamily="18" charset="0"/>
            </a:endParaRPr>
          </a:p>
        </p:txBody>
      </p:sp>
      <p:sp>
        <p:nvSpPr>
          <p:cNvPr id="479257" name="Rectangle 25"/>
          <p:cNvSpPr>
            <a:spLocks noChangeArrowheads="1"/>
          </p:cNvSpPr>
          <p:nvPr/>
        </p:nvSpPr>
        <p:spPr bwMode="auto">
          <a:xfrm>
            <a:off x="5430838" y="4244975"/>
            <a:ext cx="422275" cy="701675"/>
          </a:xfrm>
          <a:prstGeom prst="rect">
            <a:avLst/>
          </a:prstGeom>
          <a:noFill/>
          <a:ln w="9525">
            <a:noFill/>
            <a:miter lim="800000"/>
            <a:headEnd/>
            <a:tailEnd/>
          </a:ln>
        </p:spPr>
        <p:txBody>
          <a:bodyPr wrap="none" lIns="0" tIns="0" rIns="0" bIns="0">
            <a:spAutoFit/>
          </a:bodyPr>
          <a:lstStyle/>
          <a:p>
            <a:pPr>
              <a:defRPr/>
            </a:pPr>
            <a:r>
              <a:rPr lang="en-US" sz="4600" b="1" i="1" dirty="0">
                <a:solidFill>
                  <a:srgbClr val="F5E9E9"/>
                </a:solidFill>
                <a:effectLst>
                  <a:outerShdw blurRad="38100" dist="38100" dir="2700000" algn="tl">
                    <a:srgbClr val="000000"/>
                  </a:outerShdw>
                </a:effectLst>
                <a:latin typeface="Times New Roman" pitchFamily="18" charset="0"/>
              </a:rPr>
              <a:t>G</a:t>
            </a:r>
            <a:endParaRPr lang="en-US" sz="4400" b="1" dirty="0">
              <a:solidFill>
                <a:srgbClr val="F5E9E9"/>
              </a:solidFill>
              <a:effectLst>
                <a:outerShdw blurRad="38100" dist="38100" dir="2700000" algn="tl">
                  <a:srgbClr val="000000"/>
                </a:outerShdw>
              </a:effectLst>
              <a:latin typeface="Georgia" pitchFamily="18" charset="0"/>
            </a:endParaRPr>
          </a:p>
        </p:txBody>
      </p:sp>
      <p:sp>
        <p:nvSpPr>
          <p:cNvPr id="479258" name="Rectangle 26"/>
          <p:cNvSpPr>
            <a:spLocks noChangeArrowheads="1"/>
          </p:cNvSpPr>
          <p:nvPr/>
        </p:nvSpPr>
        <p:spPr bwMode="auto">
          <a:xfrm>
            <a:off x="4535488" y="3756025"/>
            <a:ext cx="292100" cy="701675"/>
          </a:xfrm>
          <a:prstGeom prst="rect">
            <a:avLst/>
          </a:prstGeom>
          <a:noFill/>
          <a:ln w="9525">
            <a:noFill/>
            <a:miter lim="800000"/>
            <a:headEnd/>
            <a:tailEnd/>
          </a:ln>
        </p:spPr>
        <p:txBody>
          <a:bodyPr wrap="none" lIns="0" tIns="0" rIns="0" bIns="0">
            <a:spAutoFit/>
          </a:bodyPr>
          <a:lstStyle/>
          <a:p>
            <a:pPr>
              <a:defRPr/>
            </a:pPr>
            <a:r>
              <a:rPr lang="en-US" sz="4600" b="1" i="1" dirty="0">
                <a:solidFill>
                  <a:srgbClr val="F5E9E9"/>
                </a:solidFill>
                <a:effectLst>
                  <a:outerShdw blurRad="38100" dist="38100" dir="2700000" algn="tl">
                    <a:srgbClr val="000000"/>
                  </a:outerShdw>
                </a:effectLst>
                <a:latin typeface="Times New Roman" pitchFamily="18" charset="0"/>
              </a:rPr>
              <a:t>p</a:t>
            </a:r>
            <a:endParaRPr lang="en-US" sz="4400" b="1" dirty="0">
              <a:solidFill>
                <a:srgbClr val="F5E9E9"/>
              </a:solidFill>
              <a:effectLst>
                <a:outerShdw blurRad="38100" dist="38100" dir="2700000" algn="tl">
                  <a:srgbClr val="000000"/>
                </a:outerShdw>
              </a:effectLst>
              <a:latin typeface="Georgia" pitchFamily="18" charset="0"/>
            </a:endParaRPr>
          </a:p>
        </p:txBody>
      </p:sp>
      <p:sp>
        <p:nvSpPr>
          <p:cNvPr id="479259" name="Rectangle 27"/>
          <p:cNvSpPr>
            <a:spLocks noChangeArrowheads="1"/>
          </p:cNvSpPr>
          <p:nvPr/>
        </p:nvSpPr>
        <p:spPr bwMode="auto">
          <a:xfrm>
            <a:off x="6788150" y="4189413"/>
            <a:ext cx="320675" cy="701675"/>
          </a:xfrm>
          <a:prstGeom prst="rect">
            <a:avLst/>
          </a:prstGeom>
          <a:noFill/>
          <a:ln w="9525">
            <a:noFill/>
            <a:miter lim="800000"/>
            <a:headEnd/>
            <a:tailEnd/>
          </a:ln>
        </p:spPr>
        <p:txBody>
          <a:bodyPr wrap="none" lIns="0" tIns="0" rIns="0" bIns="0">
            <a:spAutoFit/>
          </a:bodyPr>
          <a:lstStyle/>
          <a:p>
            <a:pPr>
              <a:defRPr/>
            </a:pPr>
            <a:r>
              <a:rPr lang="en-US" sz="4600" b="1" dirty="0">
                <a:solidFill>
                  <a:srgbClr val="F5E9E9"/>
                </a:solidFill>
                <a:effectLst>
                  <a:outerShdw blurRad="38100" dist="38100" dir="2700000" algn="tl">
                    <a:srgbClr val="000000"/>
                  </a:outerShdw>
                </a:effectLst>
                <a:latin typeface="Symbol" pitchFamily="18" charset="2"/>
              </a:rPr>
              <a:t>+</a:t>
            </a:r>
            <a:endParaRPr lang="en-US" sz="4400" b="1" dirty="0">
              <a:solidFill>
                <a:srgbClr val="F5E9E9"/>
              </a:solidFill>
              <a:effectLst>
                <a:outerShdw blurRad="38100" dist="38100" dir="2700000" algn="tl">
                  <a:srgbClr val="000000"/>
                </a:outerShdw>
              </a:effectLst>
              <a:latin typeface="Georgia" pitchFamily="18" charset="0"/>
            </a:endParaRPr>
          </a:p>
        </p:txBody>
      </p:sp>
      <p:sp>
        <p:nvSpPr>
          <p:cNvPr id="479260" name="Rectangle 28"/>
          <p:cNvSpPr>
            <a:spLocks noChangeArrowheads="1"/>
          </p:cNvSpPr>
          <p:nvPr/>
        </p:nvSpPr>
        <p:spPr bwMode="auto">
          <a:xfrm>
            <a:off x="5053013" y="3816350"/>
            <a:ext cx="320675" cy="701675"/>
          </a:xfrm>
          <a:prstGeom prst="rect">
            <a:avLst/>
          </a:prstGeom>
          <a:noFill/>
          <a:ln w="9525">
            <a:noFill/>
            <a:miter lim="800000"/>
            <a:headEnd/>
            <a:tailEnd/>
          </a:ln>
        </p:spPr>
        <p:txBody>
          <a:bodyPr wrap="none" lIns="0" tIns="0" rIns="0" bIns="0">
            <a:spAutoFit/>
          </a:bodyPr>
          <a:lstStyle/>
          <a:p>
            <a:pPr>
              <a:defRPr/>
            </a:pPr>
            <a:r>
              <a:rPr lang="en-US" sz="4600" b="1" dirty="0">
                <a:solidFill>
                  <a:srgbClr val="F5E9E9"/>
                </a:solidFill>
                <a:effectLst>
                  <a:outerShdw blurRad="38100" dist="38100" dir="2700000" algn="tl">
                    <a:srgbClr val="000000"/>
                  </a:outerShdw>
                </a:effectLst>
                <a:latin typeface="Symbol" pitchFamily="18" charset="2"/>
              </a:rPr>
              <a:t>=</a:t>
            </a:r>
            <a:endParaRPr lang="en-US" sz="4400" b="1" dirty="0">
              <a:solidFill>
                <a:srgbClr val="F5E9E9"/>
              </a:solidFill>
              <a:effectLst>
                <a:outerShdw blurRad="38100" dist="38100" dir="2700000" algn="tl">
                  <a:srgbClr val="000000"/>
                </a:outerShdw>
              </a:effectLst>
              <a:latin typeface="Georgia" pitchFamily="18" charset="0"/>
            </a:endParaRPr>
          </a:p>
        </p:txBody>
      </p:sp>
      <p:sp>
        <p:nvSpPr>
          <p:cNvPr id="479261" name="Rectangle 29"/>
          <p:cNvSpPr>
            <a:spLocks noChangeArrowheads="1"/>
          </p:cNvSpPr>
          <p:nvPr/>
        </p:nvSpPr>
        <p:spPr bwMode="auto">
          <a:xfrm>
            <a:off x="6626225" y="3352800"/>
            <a:ext cx="320675" cy="701675"/>
          </a:xfrm>
          <a:prstGeom prst="rect">
            <a:avLst/>
          </a:prstGeom>
          <a:noFill/>
          <a:ln w="9525">
            <a:noFill/>
            <a:miter lim="800000"/>
            <a:headEnd/>
            <a:tailEnd/>
          </a:ln>
        </p:spPr>
        <p:txBody>
          <a:bodyPr wrap="none" lIns="0" tIns="0" rIns="0" bIns="0">
            <a:spAutoFit/>
          </a:bodyPr>
          <a:lstStyle/>
          <a:p>
            <a:pPr>
              <a:defRPr/>
            </a:pPr>
            <a:r>
              <a:rPr lang="en-US" sz="4600" b="1" i="1" dirty="0">
                <a:solidFill>
                  <a:srgbClr val="F5E9E9"/>
                </a:solidFill>
                <a:effectLst>
                  <a:outerShdw blurRad="38100" dist="38100" dir="2700000" algn="tl">
                    <a:srgbClr val="000000"/>
                  </a:outerShdw>
                </a:effectLst>
                <a:latin typeface="Symbol" pitchFamily="18" charset="2"/>
              </a:rPr>
              <a:t>p</a:t>
            </a:r>
            <a:endParaRPr lang="en-US" sz="4400" b="1" dirty="0">
              <a:solidFill>
                <a:srgbClr val="F5E9E9"/>
              </a:solidFill>
              <a:effectLst>
                <a:outerShdw blurRad="38100" dist="38100" dir="2700000" algn="tl">
                  <a:srgbClr val="000000"/>
                </a:outerShdw>
              </a:effectLst>
              <a:latin typeface="Georgia" pitchFamily="18" charset="0"/>
            </a:endParaRPr>
          </a:p>
        </p:txBody>
      </p:sp>
      <p:sp>
        <p:nvSpPr>
          <p:cNvPr id="479262" name="Text Box 30"/>
          <p:cNvSpPr txBox="1">
            <a:spLocks noChangeArrowheads="1"/>
          </p:cNvSpPr>
          <p:nvPr/>
        </p:nvSpPr>
        <p:spPr bwMode="auto">
          <a:xfrm>
            <a:off x="4343400" y="2819400"/>
            <a:ext cx="2057400" cy="641350"/>
          </a:xfrm>
          <a:prstGeom prst="rect">
            <a:avLst/>
          </a:prstGeom>
          <a:solidFill>
            <a:schemeClr val="bg2">
              <a:alpha val="41000"/>
            </a:schemeClr>
          </a:solidFill>
          <a:ln w="9525">
            <a:noFill/>
            <a:miter lim="800000"/>
            <a:headEnd/>
            <a:tailEnd/>
          </a:ln>
          <a:effectLst/>
        </p:spPr>
        <p:txBody>
          <a:bodyPr>
            <a:spAutoFit/>
          </a:bodyPr>
          <a:lstStyle/>
          <a:p>
            <a:pPr marL="1949450" indent="-1949450">
              <a:defRPr/>
            </a:pPr>
            <a:r>
              <a:rPr lang="en-US" sz="3600">
                <a:solidFill>
                  <a:srgbClr val="F5E9E9"/>
                </a:solidFill>
                <a:effectLst>
                  <a:outerShdw blurRad="38100" dist="38100" dir="2700000" algn="tl">
                    <a:srgbClr val="000000"/>
                  </a:outerShdw>
                </a:effectLst>
                <a:latin typeface="Georgia" pitchFamily="18" charset="0"/>
              </a:rPr>
              <a:t>Newton</a:t>
            </a:r>
          </a:p>
        </p:txBody>
      </p:sp>
      <p:sp>
        <p:nvSpPr>
          <p:cNvPr id="479263" name="AutoShape 31"/>
          <p:cNvSpPr>
            <a:spLocks noChangeArrowheads="1"/>
          </p:cNvSpPr>
          <p:nvPr/>
        </p:nvSpPr>
        <p:spPr bwMode="auto">
          <a:xfrm rot="5400000">
            <a:off x="2530475" y="2651125"/>
            <a:ext cx="1339850" cy="243840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17694720 60000 65536"/>
              <a:gd name="T13" fmla="*/ 11796480 60000 65536"/>
              <a:gd name="T14" fmla="*/ 11796480 60000 65536"/>
              <a:gd name="T15" fmla="*/ 5898240 60000 65536"/>
              <a:gd name="T16" fmla="*/ 0 60000 65536"/>
              <a:gd name="T17" fmla="*/ 0 60000 65536"/>
              <a:gd name="T18" fmla="*/ 0 w 21600"/>
              <a:gd name="T19" fmla="*/ 17790 h 21600"/>
              <a:gd name="T20" fmla="*/ 16237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4805" y="0"/>
                </a:moveTo>
                <a:lnTo>
                  <a:pt x="8010" y="7045"/>
                </a:lnTo>
                <a:lnTo>
                  <a:pt x="13373" y="7045"/>
                </a:lnTo>
                <a:lnTo>
                  <a:pt x="13373" y="17790"/>
                </a:lnTo>
                <a:lnTo>
                  <a:pt x="0" y="17790"/>
                </a:lnTo>
                <a:lnTo>
                  <a:pt x="0" y="21600"/>
                </a:lnTo>
                <a:lnTo>
                  <a:pt x="16237" y="21600"/>
                </a:lnTo>
                <a:lnTo>
                  <a:pt x="16237" y="7045"/>
                </a:lnTo>
                <a:lnTo>
                  <a:pt x="21600" y="7045"/>
                </a:lnTo>
                <a:lnTo>
                  <a:pt x="14805" y="0"/>
                </a:lnTo>
                <a:close/>
              </a:path>
            </a:pathLst>
          </a:custGeom>
          <a:solidFill>
            <a:srgbClr val="FFFF00"/>
          </a:solidFill>
          <a:ln w="9525" algn="ctr">
            <a:solidFill>
              <a:schemeClr val="tx1"/>
            </a:solidFill>
            <a:miter lim="800000"/>
            <a:headEnd/>
            <a:tailEnd/>
          </a:ln>
        </p:spPr>
        <p:txBody>
          <a:bodyPr wrap="none" anchor="ctr"/>
          <a:lstStyle/>
          <a:p>
            <a:endParaRPr lang="en-US"/>
          </a:p>
        </p:txBody>
      </p:sp>
      <p:sp>
        <p:nvSpPr>
          <p:cNvPr id="479264" name="Text Box 32"/>
          <p:cNvSpPr txBox="1">
            <a:spLocks noChangeArrowheads="1"/>
          </p:cNvSpPr>
          <p:nvPr/>
        </p:nvSpPr>
        <p:spPr bwMode="auto">
          <a:xfrm>
            <a:off x="1828800" y="5334000"/>
            <a:ext cx="5486400" cy="1190625"/>
          </a:xfrm>
          <a:prstGeom prst="rect">
            <a:avLst/>
          </a:prstGeom>
          <a:solidFill>
            <a:schemeClr val="bg2">
              <a:alpha val="41000"/>
            </a:schemeClr>
          </a:solidFill>
          <a:ln w="9525">
            <a:noFill/>
            <a:miter lim="800000"/>
            <a:headEnd/>
            <a:tailEnd/>
          </a:ln>
          <a:effectLst/>
        </p:spPr>
        <p:txBody>
          <a:bodyPr>
            <a:spAutoFit/>
          </a:bodyPr>
          <a:lstStyle/>
          <a:p>
            <a:pPr>
              <a:defRPr/>
            </a:pPr>
            <a:r>
              <a:rPr lang="en-US" sz="3600" dirty="0">
                <a:solidFill>
                  <a:srgbClr val="F5E9E9"/>
                </a:solidFill>
                <a:effectLst>
                  <a:outerShdw blurRad="38100" dist="38100" dir="2700000" algn="tl">
                    <a:srgbClr val="000000"/>
                  </a:outerShdw>
                </a:effectLst>
                <a:latin typeface="Georgia" pitchFamily="18" charset="0"/>
              </a:rPr>
              <a:t>Orbital period depends on the </a:t>
            </a:r>
            <a:r>
              <a:rPr lang="en-US" sz="3600" b="1" dirty="0" smtClean="0">
                <a:solidFill>
                  <a:srgbClr val="F5E9E9"/>
                </a:solidFill>
                <a:effectLst>
                  <a:outerShdw blurRad="38100" dist="38100" dir="2700000" algn="tl">
                    <a:srgbClr val="000000"/>
                  </a:outerShdw>
                </a:effectLst>
                <a:latin typeface="Georgia" pitchFamily="18" charset="0"/>
              </a:rPr>
              <a:t>interior</a:t>
            </a:r>
            <a:r>
              <a:rPr lang="en-US" sz="3600" dirty="0" smtClean="0">
                <a:solidFill>
                  <a:srgbClr val="F5E9E9"/>
                </a:solidFill>
                <a:effectLst>
                  <a:outerShdw blurRad="38100" dist="38100" dir="2700000" algn="tl">
                    <a:srgbClr val="000000"/>
                  </a:outerShdw>
                </a:effectLst>
                <a:latin typeface="Georgia" pitchFamily="18" charset="0"/>
              </a:rPr>
              <a:t> mass</a:t>
            </a:r>
            <a:endParaRPr lang="en-US" sz="3600" dirty="0">
              <a:solidFill>
                <a:srgbClr val="F5E9E9"/>
              </a:solidFill>
              <a:effectLst>
                <a:outerShdw blurRad="38100" dist="38100" dir="2700000" algn="tl">
                  <a:srgbClr val="000000"/>
                </a:outerShdw>
              </a:effectLst>
              <a:latin typeface="Georgia" pitchFamily="18" charset="0"/>
            </a:endParaRPr>
          </a:p>
        </p:txBody>
      </p:sp>
      <p:sp>
        <p:nvSpPr>
          <p:cNvPr id="33" name="Text Box 3"/>
          <p:cNvSpPr txBox="1">
            <a:spLocks noChangeArrowheads="1"/>
          </p:cNvSpPr>
          <p:nvPr/>
        </p:nvSpPr>
        <p:spPr bwMode="auto">
          <a:xfrm>
            <a:off x="4906963" y="1360458"/>
            <a:ext cx="3581400" cy="954107"/>
          </a:xfrm>
          <a:prstGeom prst="rect">
            <a:avLst/>
          </a:prstGeom>
          <a:solidFill>
            <a:schemeClr val="bg2">
              <a:alpha val="41000"/>
            </a:schemeClr>
          </a:solidFill>
          <a:ln w="9525">
            <a:noFill/>
            <a:miter lim="800000"/>
            <a:headEnd/>
            <a:tailEnd/>
          </a:ln>
          <a:effectLst/>
        </p:spPr>
        <p:txBody>
          <a:bodyPr>
            <a:spAutoFit/>
          </a:bodyPr>
          <a:lstStyle/>
          <a:p>
            <a:pPr>
              <a:defRPr/>
            </a:pPr>
            <a:r>
              <a:rPr lang="en-US" sz="2800" b="1" dirty="0" smtClean="0">
                <a:solidFill>
                  <a:srgbClr val="FFC000"/>
                </a:solidFill>
                <a:effectLst>
                  <a:outerShdw blurRad="38100" dist="38100" dir="2700000" algn="tl">
                    <a:srgbClr val="000000"/>
                  </a:outerShdw>
                </a:effectLst>
                <a:latin typeface="Georgia" pitchFamily="18" charset="0"/>
              </a:rPr>
              <a:t>Lecture Tutorial</a:t>
            </a:r>
          </a:p>
          <a:p>
            <a:pPr>
              <a:defRPr/>
            </a:pPr>
            <a:r>
              <a:rPr lang="en-US" sz="2800" b="1" dirty="0" smtClean="0">
                <a:solidFill>
                  <a:srgbClr val="FFC000"/>
                </a:solidFill>
                <a:effectLst>
                  <a:outerShdw blurRad="38100" dist="38100" dir="2700000" algn="tl">
                    <a:srgbClr val="000000"/>
                  </a:outerShdw>
                </a:effectLst>
                <a:latin typeface="Georgia" pitchFamily="18" charset="0"/>
              </a:rPr>
              <a:t>p. 143</a:t>
            </a:r>
            <a:endParaRPr lang="en-US" sz="2800" dirty="0">
              <a:solidFill>
                <a:srgbClr val="FFC000"/>
              </a:solidFill>
              <a:effectLst>
                <a:outerShdw blurRad="38100" dist="38100" dir="2700000" algn="tl">
                  <a:srgbClr val="000000"/>
                </a:outerShdw>
              </a:effectLst>
              <a:latin typeface="Georgia" pitchFamily="18" charset="0"/>
            </a:endParaRPr>
          </a:p>
        </p:txBody>
      </p:sp>
    </p:spTree>
    <p:extLst>
      <p:ext uri="{BB962C8B-B14F-4D97-AF65-F5344CB8AC3E}">
        <p14:creationId xmlns:p14="http://schemas.microsoft.com/office/powerpoint/2010/main" val="148381576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79263"/>
                                        </p:tgtEl>
                                        <p:attrNameLst>
                                          <p:attrName>style.visibility</p:attrName>
                                        </p:attrNameLst>
                                      </p:cBhvr>
                                      <p:to>
                                        <p:strVal val="visible"/>
                                      </p:to>
                                    </p:set>
                                    <p:animEffect transition="in" filter="wipe(left)">
                                      <p:cBhvr>
                                        <p:cTn id="7" dur="500"/>
                                        <p:tgtEl>
                                          <p:spTgt spid="479263"/>
                                        </p:tgtEl>
                                      </p:cBhvr>
                                    </p:animEffect>
                                  </p:childTnLst>
                                </p:cTn>
                              </p:par>
                              <p:par>
                                <p:cTn id="8" presetID="2" presetClass="entr" presetSubtype="4" fill="hold" grpId="0" nodeType="withEffect">
                                  <p:stCondLst>
                                    <p:cond delay="0"/>
                                  </p:stCondLst>
                                  <p:childTnLst>
                                    <p:set>
                                      <p:cBhvr>
                                        <p:cTn id="9" dur="1" fill="hold">
                                          <p:stCondLst>
                                            <p:cond delay="0"/>
                                          </p:stCondLst>
                                        </p:cTn>
                                        <p:tgtEl>
                                          <p:spTgt spid="479264"/>
                                        </p:tgtEl>
                                        <p:attrNameLst>
                                          <p:attrName>style.visibility</p:attrName>
                                        </p:attrNameLst>
                                      </p:cBhvr>
                                      <p:to>
                                        <p:strVal val="visible"/>
                                      </p:to>
                                    </p:set>
                                    <p:anim calcmode="lin" valueType="num">
                                      <p:cBhvr additive="base">
                                        <p:cTn id="10" dur="500" fill="hold"/>
                                        <p:tgtEl>
                                          <p:spTgt spid="479264"/>
                                        </p:tgtEl>
                                        <p:attrNameLst>
                                          <p:attrName>ppt_x</p:attrName>
                                        </p:attrNameLst>
                                      </p:cBhvr>
                                      <p:tavLst>
                                        <p:tav tm="0">
                                          <p:val>
                                            <p:strVal val="#ppt_x"/>
                                          </p:val>
                                        </p:tav>
                                        <p:tav tm="100000">
                                          <p:val>
                                            <p:strVal val="#ppt_x"/>
                                          </p:val>
                                        </p:tav>
                                      </p:tavLst>
                                    </p:anim>
                                    <p:anim calcmode="lin" valueType="num">
                                      <p:cBhvr additive="base">
                                        <p:cTn id="11" dur="500" fill="hold"/>
                                        <p:tgtEl>
                                          <p:spTgt spid="479264"/>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fade">
                                      <p:cBhvr>
                                        <p:cTn id="16"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9263" grpId="0" animBg="1"/>
      <p:bldP spid="479264" grpId="0" animBg="1"/>
      <p:bldP spid="3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t="10266"/>
          <a:stretch/>
        </p:blipFill>
        <p:spPr bwMode="auto">
          <a:xfrm>
            <a:off x="0" y="914400"/>
            <a:ext cx="9144000" cy="5994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443394" name="Text Box 2"/>
          <p:cNvSpPr txBox="1">
            <a:spLocks noChangeArrowheads="1"/>
          </p:cNvSpPr>
          <p:nvPr/>
        </p:nvSpPr>
        <p:spPr bwMode="auto">
          <a:xfrm>
            <a:off x="0" y="0"/>
            <a:ext cx="9144000" cy="923330"/>
          </a:xfrm>
          <a:prstGeom prst="rect">
            <a:avLst/>
          </a:prstGeom>
          <a:solidFill>
            <a:schemeClr val="bg2">
              <a:alpha val="41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en-US" sz="5400" b="1" dirty="0">
                <a:solidFill>
                  <a:srgbClr val="F5E9E9"/>
                </a:solidFill>
                <a:effectLst>
                  <a:outerShdw blurRad="38100" dist="38100" dir="2700000" algn="tl">
                    <a:srgbClr val="000000"/>
                  </a:outerShdw>
                </a:effectLst>
                <a:latin typeface="Georgia" pitchFamily="18" charset="0"/>
              </a:rPr>
              <a:t>Milky Way Scales</a:t>
            </a:r>
            <a:endParaRPr lang="en-US" sz="5400" dirty="0">
              <a:solidFill>
                <a:srgbClr val="F5E9E9"/>
              </a:solidFill>
              <a:effectLst>
                <a:outerShdw blurRad="38100" dist="38100" dir="2700000" algn="tl">
                  <a:srgbClr val="000000"/>
                </a:outerShdw>
              </a:effectLst>
              <a:latin typeface="Georgia" pitchFamily="18" charset="0"/>
            </a:endParaRPr>
          </a:p>
        </p:txBody>
      </p:sp>
      <p:sp>
        <p:nvSpPr>
          <p:cNvPr id="443403" name="Text Box 11"/>
          <p:cNvSpPr txBox="1">
            <a:spLocks noChangeArrowheads="1"/>
          </p:cNvSpPr>
          <p:nvPr/>
        </p:nvSpPr>
        <p:spPr bwMode="auto">
          <a:xfrm>
            <a:off x="0" y="6323905"/>
            <a:ext cx="4876800" cy="584775"/>
          </a:xfrm>
          <a:prstGeom prst="rect">
            <a:avLst/>
          </a:prstGeom>
          <a:solidFill>
            <a:schemeClr val="bg2">
              <a:alpha val="41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1949450" indent="-1949450" algn="l">
              <a:defRPr>
                <a:solidFill>
                  <a:schemeClr val="tx1"/>
                </a:solidFill>
                <a:latin typeface="Arial" charset="0"/>
              </a:defRPr>
            </a:lvl1pPr>
            <a:lvl2pPr marL="2063750" algn="l">
              <a:defRPr>
                <a:solidFill>
                  <a:schemeClr val="tx1"/>
                </a:solidFill>
                <a:latin typeface="Arial" charset="0"/>
              </a:defRPr>
            </a:lvl2pPr>
            <a:lvl3pPr marL="2178050" algn="l">
              <a:defRPr>
                <a:solidFill>
                  <a:schemeClr val="tx1"/>
                </a:solidFill>
                <a:latin typeface="Arial" charset="0"/>
              </a:defRPr>
            </a:lvl3pPr>
            <a:lvl4pPr marL="2292350" algn="l">
              <a:defRPr>
                <a:solidFill>
                  <a:schemeClr val="tx1"/>
                </a:solidFill>
                <a:latin typeface="Arial" charset="0"/>
              </a:defRPr>
            </a:lvl4pPr>
            <a:lvl5pPr marL="2406650" algn="l">
              <a:defRPr>
                <a:solidFill>
                  <a:schemeClr val="tx1"/>
                </a:solidFill>
                <a:latin typeface="Arial" charset="0"/>
              </a:defRPr>
            </a:lvl5pPr>
            <a:lvl6pPr marL="2863850" fontAlgn="base">
              <a:spcBef>
                <a:spcPct val="0"/>
              </a:spcBef>
              <a:spcAft>
                <a:spcPct val="0"/>
              </a:spcAft>
              <a:defRPr>
                <a:solidFill>
                  <a:schemeClr val="tx1"/>
                </a:solidFill>
                <a:latin typeface="Arial" charset="0"/>
              </a:defRPr>
            </a:lvl6pPr>
            <a:lvl7pPr marL="3321050" fontAlgn="base">
              <a:spcBef>
                <a:spcPct val="0"/>
              </a:spcBef>
              <a:spcAft>
                <a:spcPct val="0"/>
              </a:spcAft>
              <a:defRPr>
                <a:solidFill>
                  <a:schemeClr val="tx1"/>
                </a:solidFill>
                <a:latin typeface="Arial" charset="0"/>
              </a:defRPr>
            </a:lvl7pPr>
            <a:lvl8pPr marL="3778250" fontAlgn="base">
              <a:spcBef>
                <a:spcPct val="0"/>
              </a:spcBef>
              <a:spcAft>
                <a:spcPct val="0"/>
              </a:spcAft>
              <a:defRPr>
                <a:solidFill>
                  <a:schemeClr val="tx1"/>
                </a:solidFill>
                <a:latin typeface="Arial" charset="0"/>
              </a:defRPr>
            </a:lvl8pPr>
            <a:lvl9pPr marL="4235450" fontAlgn="base">
              <a:spcBef>
                <a:spcPct val="0"/>
              </a:spcBef>
              <a:spcAft>
                <a:spcPct val="0"/>
              </a:spcAft>
              <a:defRPr>
                <a:solidFill>
                  <a:schemeClr val="tx1"/>
                </a:solidFill>
                <a:latin typeface="Arial" charset="0"/>
              </a:defRPr>
            </a:lvl9pPr>
          </a:lstStyle>
          <a:p>
            <a:pPr algn="ctr">
              <a:defRPr/>
            </a:pPr>
            <a:r>
              <a:rPr lang="en-US" b="1" dirty="0" smtClean="0">
                <a:solidFill>
                  <a:srgbClr val="F5E9E9"/>
                </a:solidFill>
                <a:effectLst>
                  <a:outerShdw blurRad="38100" dist="38100" dir="2700000" algn="tl">
                    <a:srgbClr val="000000"/>
                  </a:outerShdw>
                </a:effectLst>
                <a:latin typeface="Georgia" pitchFamily="18" charset="0"/>
              </a:rPr>
              <a:t>Lecture Tutorial p 135</a:t>
            </a:r>
            <a:endParaRPr lang="en-US" dirty="0" smtClean="0">
              <a:solidFill>
                <a:srgbClr val="F5E9E9"/>
              </a:solidFill>
              <a:effectLst>
                <a:outerShdw blurRad="38100" dist="38100" dir="2700000" algn="tl">
                  <a:srgbClr val="000000"/>
                </a:outerShdw>
              </a:effectLst>
              <a:latin typeface="Georgia" pitchFamily="18" charset="0"/>
            </a:endParaRPr>
          </a:p>
        </p:txBody>
      </p:sp>
    </p:spTree>
    <p:extLst>
      <p:ext uri="{BB962C8B-B14F-4D97-AF65-F5344CB8AC3E}">
        <p14:creationId xmlns:p14="http://schemas.microsoft.com/office/powerpoint/2010/main" val="1103398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43403"/>
                                        </p:tgtEl>
                                        <p:attrNameLst>
                                          <p:attrName>style.visibility</p:attrName>
                                        </p:attrNameLst>
                                      </p:cBhvr>
                                      <p:to>
                                        <p:strVal val="visible"/>
                                      </p:to>
                                    </p:set>
                                    <p:anim calcmode="lin" valueType="num">
                                      <p:cBhvr additive="base">
                                        <p:cTn id="7" dur="500" fill="hold"/>
                                        <p:tgtEl>
                                          <p:spTgt spid="443403"/>
                                        </p:tgtEl>
                                        <p:attrNameLst>
                                          <p:attrName>ppt_x</p:attrName>
                                        </p:attrNameLst>
                                      </p:cBhvr>
                                      <p:tavLst>
                                        <p:tav tm="0">
                                          <p:val>
                                            <p:strVal val="0-#ppt_w/2"/>
                                          </p:val>
                                        </p:tav>
                                        <p:tav tm="100000">
                                          <p:val>
                                            <p:strVal val="#ppt_x"/>
                                          </p:val>
                                        </p:tav>
                                      </p:tavLst>
                                    </p:anim>
                                    <p:anim calcmode="lin" valueType="num">
                                      <p:cBhvr additive="base">
                                        <p:cTn id="8" dur="500" fill="hold"/>
                                        <p:tgtEl>
                                          <p:spTgt spid="44340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340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010" name="Text Box 2"/>
          <p:cNvSpPr txBox="1">
            <a:spLocks noChangeArrowheads="1"/>
          </p:cNvSpPr>
          <p:nvPr/>
        </p:nvSpPr>
        <p:spPr bwMode="auto">
          <a:xfrm>
            <a:off x="304800" y="1295400"/>
            <a:ext cx="8534400" cy="4032250"/>
          </a:xfrm>
          <a:prstGeom prst="rect">
            <a:avLst/>
          </a:prstGeom>
          <a:solidFill>
            <a:schemeClr val="bg2">
              <a:alpha val="41000"/>
            </a:schemeClr>
          </a:solidFill>
          <a:ln w="9525">
            <a:noFill/>
            <a:miter lim="800000"/>
            <a:headEnd/>
            <a:tailEnd/>
          </a:ln>
          <a:effectLst/>
        </p:spPr>
        <p:txBody>
          <a:bodyPr>
            <a:spAutoFit/>
          </a:bodyPr>
          <a:lstStyle/>
          <a:p>
            <a:pPr algn="l">
              <a:tabLst>
                <a:tab pos="457200" algn="l"/>
              </a:tabLst>
              <a:defRPr/>
            </a:pPr>
            <a:r>
              <a:rPr lang="en-US" sz="3200" dirty="0">
                <a:solidFill>
                  <a:srgbClr val="F5E9E9"/>
                </a:solidFill>
                <a:effectLst>
                  <a:outerShdw blurRad="38100" dist="38100" dir="2700000" algn="tl">
                    <a:srgbClr val="000000"/>
                  </a:outerShdw>
                </a:effectLst>
                <a:latin typeface="Georgia" pitchFamily="18" charset="0"/>
              </a:rPr>
              <a:t>If the Sun were 2 solar masses instead of 1 solar mass and the Earth were still in a circular </a:t>
            </a:r>
            <a:r>
              <a:rPr lang="en-US" sz="3200" dirty="0" smtClean="0">
                <a:solidFill>
                  <a:srgbClr val="F5E9E9"/>
                </a:solidFill>
                <a:effectLst>
                  <a:outerShdw blurRad="38100" dist="38100" dir="2700000" algn="tl">
                    <a:srgbClr val="000000"/>
                  </a:outerShdw>
                </a:effectLst>
                <a:latin typeface="Georgia" pitchFamily="18" charset="0"/>
              </a:rPr>
              <a:t>orbit at 1 AU, </a:t>
            </a:r>
            <a:endParaRPr lang="en-US" sz="3200" dirty="0">
              <a:solidFill>
                <a:srgbClr val="F5E9E9"/>
              </a:solidFill>
              <a:effectLst>
                <a:outerShdw blurRad="38100" dist="38100" dir="2700000" algn="tl">
                  <a:srgbClr val="000000"/>
                </a:outerShdw>
              </a:effectLst>
              <a:latin typeface="Georgia" pitchFamily="18" charset="0"/>
            </a:endParaRPr>
          </a:p>
          <a:p>
            <a:pPr algn="l">
              <a:tabLst>
                <a:tab pos="457200" algn="l"/>
              </a:tabLst>
              <a:defRPr/>
            </a:pPr>
            <a:endParaRPr lang="en-US" sz="3200" dirty="0">
              <a:solidFill>
                <a:srgbClr val="F5E9E9"/>
              </a:solidFill>
              <a:effectLst>
                <a:outerShdw blurRad="38100" dist="38100" dir="2700000" algn="tl">
                  <a:srgbClr val="000000"/>
                </a:outerShdw>
              </a:effectLst>
              <a:latin typeface="Georgia" pitchFamily="18" charset="0"/>
            </a:endParaRPr>
          </a:p>
          <a:p>
            <a:pPr marL="968375" lvl="1" indent="-968375" algn="l">
              <a:tabLst>
                <a:tab pos="457200" algn="l"/>
              </a:tabLst>
              <a:defRPr/>
            </a:pPr>
            <a:r>
              <a:rPr lang="en-US" sz="3200" dirty="0">
                <a:solidFill>
                  <a:srgbClr val="F5E9E9"/>
                </a:solidFill>
                <a:effectLst>
                  <a:outerShdw blurRad="38100" dist="38100" dir="2700000" algn="tl">
                    <a:srgbClr val="000000"/>
                  </a:outerShdw>
                </a:effectLst>
                <a:latin typeface="Georgia" pitchFamily="18" charset="0"/>
              </a:rPr>
              <a:t>	</a:t>
            </a:r>
            <a:r>
              <a:rPr lang="en-US" sz="3200" dirty="0">
                <a:solidFill>
                  <a:srgbClr val="00B050"/>
                </a:solidFill>
                <a:effectLst>
                  <a:outerShdw blurRad="38100" dist="38100" dir="2700000" algn="tl">
                    <a:srgbClr val="000000"/>
                  </a:outerShdw>
                </a:effectLst>
                <a:latin typeface="Georgia" pitchFamily="18" charset="0"/>
              </a:rPr>
              <a:t>A)</a:t>
            </a:r>
            <a:r>
              <a:rPr lang="en-US" sz="3200" dirty="0">
                <a:solidFill>
                  <a:srgbClr val="F5E9E9"/>
                </a:solidFill>
                <a:effectLst>
                  <a:outerShdw blurRad="38100" dist="38100" dir="2700000" algn="tl">
                    <a:srgbClr val="000000"/>
                  </a:outerShdw>
                </a:effectLst>
                <a:latin typeface="Georgia" pitchFamily="18" charset="0"/>
              </a:rPr>
              <a:t> Our orbital period would be lower</a:t>
            </a:r>
          </a:p>
          <a:p>
            <a:pPr marL="968375" lvl="1" indent="-968375" algn="l">
              <a:tabLst>
                <a:tab pos="457200" algn="l"/>
              </a:tabLst>
              <a:defRPr/>
            </a:pPr>
            <a:r>
              <a:rPr lang="en-US" sz="3200" dirty="0">
                <a:solidFill>
                  <a:srgbClr val="F5E9E9"/>
                </a:solidFill>
                <a:effectLst>
                  <a:outerShdw blurRad="38100" dist="38100" dir="2700000" algn="tl">
                    <a:srgbClr val="000000"/>
                  </a:outerShdw>
                </a:effectLst>
                <a:latin typeface="Georgia" pitchFamily="18" charset="0"/>
              </a:rPr>
              <a:t>	</a:t>
            </a:r>
            <a:r>
              <a:rPr lang="en-US" sz="3200" dirty="0">
                <a:solidFill>
                  <a:srgbClr val="FF0000"/>
                </a:solidFill>
                <a:effectLst>
                  <a:outerShdw blurRad="38100" dist="38100" dir="2700000" algn="tl">
                    <a:srgbClr val="000000"/>
                  </a:outerShdw>
                </a:effectLst>
                <a:latin typeface="Georgia" pitchFamily="18" charset="0"/>
              </a:rPr>
              <a:t>B)</a:t>
            </a:r>
            <a:r>
              <a:rPr lang="en-US" sz="3200" dirty="0">
                <a:solidFill>
                  <a:srgbClr val="F5E9E9"/>
                </a:solidFill>
                <a:effectLst>
                  <a:outerShdw blurRad="38100" dist="38100" dir="2700000" algn="tl">
                    <a:srgbClr val="000000"/>
                  </a:outerShdw>
                </a:effectLst>
                <a:latin typeface="Georgia" pitchFamily="18" charset="0"/>
              </a:rPr>
              <a:t> Our orbital velocity would be higher</a:t>
            </a:r>
          </a:p>
          <a:p>
            <a:pPr marL="968375" lvl="1" indent="-968375" algn="l">
              <a:tabLst>
                <a:tab pos="457200" algn="l"/>
              </a:tabLst>
              <a:defRPr/>
            </a:pPr>
            <a:r>
              <a:rPr lang="en-US" sz="3200" dirty="0">
                <a:solidFill>
                  <a:srgbClr val="F5E9E9"/>
                </a:solidFill>
                <a:effectLst>
                  <a:outerShdw blurRad="38100" dist="38100" dir="2700000" algn="tl">
                    <a:srgbClr val="000000"/>
                  </a:outerShdw>
                </a:effectLst>
                <a:latin typeface="Georgia" pitchFamily="18" charset="0"/>
              </a:rPr>
              <a:t>	</a:t>
            </a:r>
            <a:r>
              <a:rPr lang="en-US" sz="3200" dirty="0">
                <a:solidFill>
                  <a:srgbClr val="0202F0"/>
                </a:solidFill>
                <a:effectLst>
                  <a:outerShdw blurRad="38100" dist="38100" dir="2700000" algn="tl">
                    <a:srgbClr val="000000"/>
                  </a:outerShdw>
                </a:effectLst>
                <a:latin typeface="Georgia" pitchFamily="18" charset="0"/>
              </a:rPr>
              <a:t>C) </a:t>
            </a:r>
            <a:r>
              <a:rPr lang="en-US" sz="3200" dirty="0">
                <a:solidFill>
                  <a:srgbClr val="F5E9E9"/>
                </a:solidFill>
                <a:effectLst>
                  <a:outerShdw blurRad="38100" dist="38100" dir="2700000" algn="tl">
                    <a:srgbClr val="000000"/>
                  </a:outerShdw>
                </a:effectLst>
                <a:latin typeface="Georgia" pitchFamily="18" charset="0"/>
              </a:rPr>
              <a:t>Our orbital velocity would be the same</a:t>
            </a:r>
          </a:p>
          <a:p>
            <a:pPr marL="955675" lvl="1" indent="-498475" algn="l">
              <a:tabLst>
                <a:tab pos="457200" algn="l"/>
              </a:tabLst>
              <a:defRPr/>
            </a:pPr>
            <a:r>
              <a:rPr lang="en-US" sz="3200" dirty="0">
                <a:solidFill>
                  <a:srgbClr val="FFFF00"/>
                </a:solidFill>
                <a:effectLst>
                  <a:outerShdw blurRad="38100" dist="38100" dir="2700000" algn="tl">
                    <a:srgbClr val="000000"/>
                  </a:outerShdw>
                </a:effectLst>
                <a:latin typeface="Georgia" pitchFamily="18" charset="0"/>
              </a:rPr>
              <a:t>D) </a:t>
            </a:r>
            <a:r>
              <a:rPr lang="en-US" sz="3200" dirty="0">
                <a:solidFill>
                  <a:srgbClr val="F5E9E9"/>
                </a:solidFill>
                <a:effectLst>
                  <a:outerShdw blurRad="38100" dist="38100" dir="2700000" algn="tl">
                    <a:srgbClr val="000000"/>
                  </a:outerShdw>
                </a:effectLst>
                <a:latin typeface="Georgia" pitchFamily="18" charset="0"/>
              </a:rPr>
              <a:t>Our orbital velocity would be lower</a:t>
            </a:r>
          </a:p>
        </p:txBody>
      </p:sp>
    </p:spTree>
    <p:extLst>
      <p:ext uri="{BB962C8B-B14F-4D97-AF65-F5344CB8AC3E}">
        <p14:creationId xmlns:p14="http://schemas.microsoft.com/office/powerpoint/2010/main" val="396469360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28600" y="1295400"/>
            <a:ext cx="8634413" cy="4800600"/>
            <a:chOff x="228600" y="609600"/>
            <a:chExt cx="8634413" cy="4800600"/>
          </a:xfrm>
        </p:grpSpPr>
        <p:sp>
          <p:nvSpPr>
            <p:cNvPr id="35842" name="Rectangle 4"/>
            <p:cNvSpPr>
              <a:spLocks noChangeArrowheads="1"/>
            </p:cNvSpPr>
            <p:nvPr/>
          </p:nvSpPr>
          <p:spPr bwMode="auto">
            <a:xfrm>
              <a:off x="228600" y="609600"/>
              <a:ext cx="8634413" cy="4800600"/>
            </a:xfrm>
            <a:prstGeom prst="rect">
              <a:avLst/>
            </a:prstGeom>
            <a:solidFill>
              <a:schemeClr val="bg1">
                <a:alpha val="74901"/>
              </a:schemeClr>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sz="2400">
                  <a:solidFill>
                    <a:schemeClr val="tx1"/>
                  </a:solidFill>
                  <a:latin typeface="EmbossedBlackWide" pitchFamily="18" charset="0"/>
                </a:defRPr>
              </a:lvl1pPr>
              <a:lvl2pPr marL="742950" indent="-285750">
                <a:defRPr sz="2400">
                  <a:solidFill>
                    <a:schemeClr val="tx1"/>
                  </a:solidFill>
                  <a:latin typeface="EmbossedBlackWide" pitchFamily="18" charset="0"/>
                </a:defRPr>
              </a:lvl2pPr>
              <a:lvl3pPr marL="1143000" indent="-228600">
                <a:defRPr sz="2400">
                  <a:solidFill>
                    <a:schemeClr val="tx1"/>
                  </a:solidFill>
                  <a:latin typeface="EmbossedBlackWide" pitchFamily="18" charset="0"/>
                </a:defRPr>
              </a:lvl3pPr>
              <a:lvl4pPr marL="1600200" indent="-228600">
                <a:defRPr sz="2400">
                  <a:solidFill>
                    <a:schemeClr val="tx1"/>
                  </a:solidFill>
                  <a:latin typeface="EmbossedBlackWide" pitchFamily="18" charset="0"/>
                </a:defRPr>
              </a:lvl4pPr>
              <a:lvl5pPr marL="2057400" indent="-228600">
                <a:defRPr sz="2400">
                  <a:solidFill>
                    <a:schemeClr val="tx1"/>
                  </a:solidFill>
                  <a:latin typeface="EmbossedBlackWide" pitchFamily="18" charset="0"/>
                </a:defRPr>
              </a:lvl5pPr>
              <a:lvl6pPr marL="2514600" indent="-228600" algn="ctr" eaLnBrk="0" fontAlgn="base" hangingPunct="0">
                <a:spcBef>
                  <a:spcPct val="0"/>
                </a:spcBef>
                <a:spcAft>
                  <a:spcPct val="0"/>
                </a:spcAft>
                <a:defRPr sz="2400">
                  <a:solidFill>
                    <a:schemeClr val="tx1"/>
                  </a:solidFill>
                  <a:latin typeface="EmbossedBlackWide" pitchFamily="18" charset="0"/>
                </a:defRPr>
              </a:lvl6pPr>
              <a:lvl7pPr marL="2971800" indent="-228600" algn="ctr" eaLnBrk="0" fontAlgn="base" hangingPunct="0">
                <a:spcBef>
                  <a:spcPct val="0"/>
                </a:spcBef>
                <a:spcAft>
                  <a:spcPct val="0"/>
                </a:spcAft>
                <a:defRPr sz="2400">
                  <a:solidFill>
                    <a:schemeClr val="tx1"/>
                  </a:solidFill>
                  <a:latin typeface="EmbossedBlackWide" pitchFamily="18" charset="0"/>
                </a:defRPr>
              </a:lvl7pPr>
              <a:lvl8pPr marL="3429000" indent="-228600" algn="ctr" eaLnBrk="0" fontAlgn="base" hangingPunct="0">
                <a:spcBef>
                  <a:spcPct val="0"/>
                </a:spcBef>
                <a:spcAft>
                  <a:spcPct val="0"/>
                </a:spcAft>
                <a:defRPr sz="2400">
                  <a:solidFill>
                    <a:schemeClr val="tx1"/>
                  </a:solidFill>
                  <a:latin typeface="EmbossedBlackWide" pitchFamily="18" charset="0"/>
                </a:defRPr>
              </a:lvl8pPr>
              <a:lvl9pPr marL="3886200" indent="-228600" algn="ctr" eaLnBrk="0" fontAlgn="base" hangingPunct="0">
                <a:spcBef>
                  <a:spcPct val="0"/>
                </a:spcBef>
                <a:spcAft>
                  <a:spcPct val="0"/>
                </a:spcAft>
                <a:defRPr sz="2400">
                  <a:solidFill>
                    <a:schemeClr val="tx1"/>
                  </a:solidFill>
                  <a:latin typeface="EmbossedBlackWide" pitchFamily="18" charset="0"/>
                </a:defRPr>
              </a:lvl9pPr>
            </a:lstStyle>
            <a:p>
              <a:endParaRPr lang="en-US"/>
            </a:p>
          </p:txBody>
        </p:sp>
        <p:pic>
          <p:nvPicPr>
            <p:cNvPr id="35844"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6075" y="990600"/>
              <a:ext cx="8275638" cy="398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 Box 2"/>
          <p:cNvSpPr txBox="1">
            <a:spLocks noChangeArrowheads="1"/>
          </p:cNvSpPr>
          <p:nvPr/>
        </p:nvSpPr>
        <p:spPr bwMode="auto">
          <a:xfrm>
            <a:off x="0" y="0"/>
            <a:ext cx="9144000" cy="914400"/>
          </a:xfrm>
          <a:prstGeom prst="rect">
            <a:avLst/>
          </a:prstGeom>
          <a:solidFill>
            <a:schemeClr val="bg2">
              <a:alpha val="41000"/>
            </a:schemeClr>
          </a:solidFill>
          <a:ln w="9525">
            <a:noFill/>
            <a:miter lim="800000"/>
            <a:headEnd/>
            <a:tailEnd/>
          </a:ln>
          <a:effectLst/>
        </p:spPr>
        <p:txBody>
          <a:bodyPr>
            <a:spAutoFit/>
          </a:bodyPr>
          <a:lstStyle/>
          <a:p>
            <a:pPr>
              <a:defRPr/>
            </a:pPr>
            <a:r>
              <a:rPr lang="en-US" sz="5400" dirty="0">
                <a:solidFill>
                  <a:srgbClr val="F5E9E9"/>
                </a:solidFill>
                <a:effectLst>
                  <a:outerShdw blurRad="38100" dist="38100" dir="2700000" algn="tl">
                    <a:srgbClr val="000000"/>
                  </a:outerShdw>
                </a:effectLst>
                <a:latin typeface="Georgia" pitchFamily="18" charset="0"/>
              </a:rPr>
              <a:t>Rotation </a:t>
            </a:r>
            <a:r>
              <a:rPr lang="en-US" sz="5400" dirty="0" smtClean="0">
                <a:solidFill>
                  <a:srgbClr val="F5E9E9"/>
                </a:solidFill>
                <a:effectLst>
                  <a:outerShdw blurRad="38100" dist="38100" dir="2700000" algn="tl">
                    <a:srgbClr val="000000"/>
                  </a:outerShdw>
                </a:effectLst>
                <a:latin typeface="Georgia" pitchFamily="18" charset="0"/>
              </a:rPr>
              <a:t>Curves</a:t>
            </a:r>
            <a:endParaRPr lang="en-US" sz="5400" dirty="0">
              <a:solidFill>
                <a:srgbClr val="F5E9E9"/>
              </a:solidFill>
              <a:effectLst>
                <a:outerShdw blurRad="38100" dist="38100" dir="2700000" algn="tl">
                  <a:srgbClr val="000000"/>
                </a:outerShdw>
              </a:effectLst>
              <a:latin typeface="Georgia" pitchFamily="18" charset="0"/>
            </a:endParaRPr>
          </a:p>
        </p:txBody>
      </p:sp>
    </p:spTree>
    <p:extLst>
      <p:ext uri="{BB962C8B-B14F-4D97-AF65-F5344CB8AC3E}">
        <p14:creationId xmlns:p14="http://schemas.microsoft.com/office/powerpoint/2010/main" val="282784115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7186" name="Text Box 2"/>
          <p:cNvSpPr txBox="1">
            <a:spLocks noChangeArrowheads="1"/>
          </p:cNvSpPr>
          <p:nvPr/>
        </p:nvSpPr>
        <p:spPr bwMode="auto">
          <a:xfrm>
            <a:off x="0" y="0"/>
            <a:ext cx="9144000" cy="914400"/>
          </a:xfrm>
          <a:prstGeom prst="rect">
            <a:avLst/>
          </a:prstGeom>
          <a:solidFill>
            <a:schemeClr val="bg2">
              <a:alpha val="41000"/>
            </a:schemeClr>
          </a:solidFill>
          <a:ln w="9525">
            <a:noFill/>
            <a:miter lim="800000"/>
            <a:headEnd/>
            <a:tailEnd/>
          </a:ln>
          <a:effectLst/>
        </p:spPr>
        <p:txBody>
          <a:bodyPr>
            <a:spAutoFit/>
          </a:bodyPr>
          <a:lstStyle/>
          <a:p>
            <a:pPr>
              <a:defRPr/>
            </a:pPr>
            <a:r>
              <a:rPr lang="en-US" sz="5400">
                <a:solidFill>
                  <a:srgbClr val="F5E9E9"/>
                </a:solidFill>
                <a:effectLst>
                  <a:outerShdw blurRad="38100" dist="38100" dir="2700000" algn="tl">
                    <a:srgbClr val="000000"/>
                  </a:outerShdw>
                </a:effectLst>
                <a:latin typeface="Georgia" pitchFamily="18" charset="0"/>
              </a:rPr>
              <a:t>What do we expect?</a:t>
            </a:r>
          </a:p>
        </p:txBody>
      </p:sp>
      <p:pic>
        <p:nvPicPr>
          <p:cNvPr id="37891" name="Picture 3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447800"/>
            <a:ext cx="6248400" cy="468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37893" name="Line 37"/>
          <p:cNvSpPr>
            <a:spLocks noChangeShapeType="1"/>
          </p:cNvSpPr>
          <p:nvPr/>
        </p:nvSpPr>
        <p:spPr bwMode="auto">
          <a:xfrm flipH="1">
            <a:off x="5562600" y="3886200"/>
            <a:ext cx="1905000" cy="609600"/>
          </a:xfrm>
          <a:prstGeom prst="line">
            <a:avLst/>
          </a:prstGeom>
          <a:noFill/>
          <a:ln w="635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 name="Text Box 3"/>
          <p:cNvSpPr txBox="1">
            <a:spLocks noChangeArrowheads="1"/>
          </p:cNvSpPr>
          <p:nvPr/>
        </p:nvSpPr>
        <p:spPr bwMode="auto">
          <a:xfrm>
            <a:off x="6934200" y="3244850"/>
            <a:ext cx="2057400" cy="646331"/>
          </a:xfrm>
          <a:prstGeom prst="rect">
            <a:avLst/>
          </a:prstGeom>
          <a:solidFill>
            <a:schemeClr val="bg2">
              <a:alpha val="41000"/>
            </a:schemeClr>
          </a:solidFill>
          <a:ln w="9525">
            <a:noFill/>
            <a:miter lim="800000"/>
            <a:headEnd/>
            <a:tailEnd/>
          </a:ln>
          <a:effectLst/>
        </p:spPr>
        <p:txBody>
          <a:bodyPr wrap="square">
            <a:spAutoFit/>
          </a:bodyPr>
          <a:lstStyle/>
          <a:p>
            <a:pPr>
              <a:defRPr/>
            </a:pPr>
            <a:r>
              <a:rPr lang="en-US" sz="3600" dirty="0" smtClean="0">
                <a:solidFill>
                  <a:srgbClr val="F5E9E9"/>
                </a:solidFill>
                <a:effectLst>
                  <a:outerShdw blurRad="38100" dist="38100" dir="2700000" algn="tl">
                    <a:srgbClr val="000000"/>
                  </a:outerShdw>
                </a:effectLst>
                <a:latin typeface="Georgia" pitchFamily="18" charset="0"/>
              </a:rPr>
              <a:t>Hmm…</a:t>
            </a:r>
            <a:endParaRPr lang="en-US" sz="3600" dirty="0">
              <a:solidFill>
                <a:srgbClr val="F5E9E9"/>
              </a:solidFill>
              <a:effectLst>
                <a:outerShdw blurRad="38100" dist="38100" dir="2700000" algn="tl">
                  <a:srgbClr val="000000"/>
                </a:outerShdw>
              </a:effectLst>
              <a:latin typeface="Georgia" pitchFamily="18" charset="0"/>
            </a:endParaRPr>
          </a:p>
        </p:txBody>
      </p:sp>
    </p:spTree>
    <p:extLst>
      <p:ext uri="{BB962C8B-B14F-4D97-AF65-F5344CB8AC3E}">
        <p14:creationId xmlns:p14="http://schemas.microsoft.com/office/powerpoint/2010/main" val="357327033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7186" name="Text Box 2"/>
          <p:cNvSpPr txBox="1">
            <a:spLocks noChangeArrowheads="1"/>
          </p:cNvSpPr>
          <p:nvPr/>
        </p:nvSpPr>
        <p:spPr bwMode="auto">
          <a:xfrm>
            <a:off x="0" y="0"/>
            <a:ext cx="9144000" cy="914400"/>
          </a:xfrm>
          <a:prstGeom prst="rect">
            <a:avLst/>
          </a:prstGeom>
          <a:solidFill>
            <a:schemeClr val="bg2">
              <a:alpha val="41000"/>
            </a:schemeClr>
          </a:solidFill>
          <a:ln w="9525">
            <a:noFill/>
            <a:miter lim="800000"/>
            <a:headEnd/>
            <a:tailEnd/>
          </a:ln>
          <a:effectLst/>
        </p:spPr>
        <p:txBody>
          <a:bodyPr>
            <a:spAutoFit/>
          </a:bodyPr>
          <a:lstStyle/>
          <a:p>
            <a:pPr>
              <a:defRPr/>
            </a:pPr>
            <a:r>
              <a:rPr lang="en-US" sz="5400" dirty="0" smtClean="0">
                <a:solidFill>
                  <a:srgbClr val="F5E9E9"/>
                </a:solidFill>
                <a:effectLst>
                  <a:outerShdw blurRad="38100" dist="38100" dir="2700000" algn="tl">
                    <a:srgbClr val="000000"/>
                  </a:outerShdw>
                </a:effectLst>
                <a:latin typeface="Georgia" pitchFamily="18" charset="0"/>
              </a:rPr>
              <a:t>What does it mean?</a:t>
            </a:r>
            <a:endParaRPr lang="en-US" sz="5400" dirty="0">
              <a:solidFill>
                <a:srgbClr val="F5E9E9"/>
              </a:solidFill>
              <a:effectLst>
                <a:outerShdw blurRad="38100" dist="38100" dir="2700000" algn="tl">
                  <a:srgbClr val="000000"/>
                </a:outerShdw>
              </a:effectLst>
              <a:latin typeface="Georgia" pitchFamily="18" charset="0"/>
            </a:endParaRPr>
          </a:p>
        </p:txBody>
      </p:sp>
      <p:graphicFrame>
        <p:nvGraphicFramePr>
          <p:cNvPr id="5" name="Chart 4"/>
          <p:cNvGraphicFramePr/>
          <p:nvPr>
            <p:extLst>
              <p:ext uri="{D42A27DB-BD31-4B8C-83A1-F6EECF244321}">
                <p14:modId xmlns:p14="http://schemas.microsoft.com/office/powerpoint/2010/main" val="1456767090"/>
              </p:ext>
            </p:extLst>
          </p:nvPr>
        </p:nvGraphicFramePr>
        <p:xfrm>
          <a:off x="1295400" y="914400"/>
          <a:ext cx="6477000" cy="6096000"/>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p:cNvSpPr txBox="1"/>
          <p:nvPr/>
        </p:nvSpPr>
        <p:spPr>
          <a:xfrm>
            <a:off x="4846371" y="2578001"/>
            <a:ext cx="1595885" cy="1077218"/>
          </a:xfrm>
          <a:prstGeom prst="rect">
            <a:avLst/>
          </a:prstGeom>
          <a:noFill/>
        </p:spPr>
        <p:txBody>
          <a:bodyPr wrap="none" rtlCol="0">
            <a:spAutoFit/>
          </a:bodyPr>
          <a:lstStyle/>
          <a:p>
            <a:r>
              <a:rPr lang="en-US" dirty="0" smtClean="0">
                <a:latin typeface="Cooper Black" panose="0208090404030B020404" pitchFamily="18" charset="0"/>
              </a:rPr>
              <a:t>Dark </a:t>
            </a:r>
          </a:p>
          <a:p>
            <a:r>
              <a:rPr lang="en-US" dirty="0" smtClean="0">
                <a:latin typeface="Cooper Black" panose="0208090404030B020404" pitchFamily="18" charset="0"/>
              </a:rPr>
              <a:t>Matter</a:t>
            </a:r>
            <a:endParaRPr lang="en-US" dirty="0">
              <a:latin typeface="Cooper Black" panose="0208090404030B020404" pitchFamily="18" charset="0"/>
            </a:endParaRPr>
          </a:p>
        </p:txBody>
      </p:sp>
      <p:sp>
        <p:nvSpPr>
          <p:cNvPr id="12" name="TextBox 11"/>
          <p:cNvSpPr txBox="1"/>
          <p:nvPr/>
        </p:nvSpPr>
        <p:spPr>
          <a:xfrm>
            <a:off x="3162119" y="4038600"/>
            <a:ext cx="1672446" cy="1077218"/>
          </a:xfrm>
          <a:prstGeom prst="rect">
            <a:avLst/>
          </a:prstGeom>
          <a:noFill/>
        </p:spPr>
        <p:txBody>
          <a:bodyPr wrap="none" rtlCol="0">
            <a:spAutoFit/>
          </a:bodyPr>
          <a:lstStyle/>
          <a:p>
            <a:r>
              <a:rPr lang="en-US" dirty="0" smtClean="0">
                <a:latin typeface="Cooper Black" panose="0208090404030B020404" pitchFamily="18" charset="0"/>
              </a:rPr>
              <a:t>Dark </a:t>
            </a:r>
          </a:p>
          <a:p>
            <a:r>
              <a:rPr lang="en-US" dirty="0" smtClean="0">
                <a:latin typeface="Cooper Black" panose="0208090404030B020404" pitchFamily="18" charset="0"/>
              </a:rPr>
              <a:t>Energy</a:t>
            </a:r>
            <a:endParaRPr lang="en-US" dirty="0">
              <a:latin typeface="Cooper Black" panose="0208090404030B020404" pitchFamily="18" charset="0"/>
            </a:endParaRPr>
          </a:p>
        </p:txBody>
      </p:sp>
      <p:grpSp>
        <p:nvGrpSpPr>
          <p:cNvPr id="23" name="Group 22"/>
          <p:cNvGrpSpPr/>
          <p:nvPr/>
        </p:nvGrpSpPr>
        <p:grpSpPr>
          <a:xfrm>
            <a:off x="4724400" y="1524000"/>
            <a:ext cx="3962400" cy="769168"/>
            <a:chOff x="4724400" y="1524000"/>
            <a:chExt cx="3962400" cy="769168"/>
          </a:xfrm>
        </p:grpSpPr>
        <p:sp>
          <p:nvSpPr>
            <p:cNvPr id="14" name="Text Box 3"/>
            <p:cNvSpPr txBox="1">
              <a:spLocks noChangeArrowheads="1"/>
            </p:cNvSpPr>
            <p:nvPr/>
          </p:nvSpPr>
          <p:spPr bwMode="auto">
            <a:xfrm>
              <a:off x="6172200" y="1524000"/>
              <a:ext cx="2514600" cy="641350"/>
            </a:xfrm>
            <a:prstGeom prst="rect">
              <a:avLst/>
            </a:prstGeom>
            <a:solidFill>
              <a:schemeClr val="bg2">
                <a:alpha val="41000"/>
              </a:schemeClr>
            </a:solidFill>
            <a:ln w="9525">
              <a:noFill/>
              <a:miter lim="800000"/>
              <a:headEnd/>
              <a:tailEnd/>
            </a:ln>
            <a:effectLst/>
          </p:spPr>
          <p:txBody>
            <a:bodyPr wrap="square">
              <a:spAutoFit/>
            </a:bodyPr>
            <a:lstStyle/>
            <a:p>
              <a:pPr>
                <a:defRPr/>
              </a:pPr>
              <a:r>
                <a:rPr lang="en-US" sz="3600" dirty="0" smtClean="0">
                  <a:solidFill>
                    <a:srgbClr val="F5E9E9"/>
                  </a:solidFill>
                  <a:effectLst>
                    <a:outerShdw blurRad="38100" dist="38100" dir="2700000" algn="tl">
                      <a:srgbClr val="000000"/>
                    </a:outerShdw>
                  </a:effectLst>
                  <a:latin typeface="Georgia" pitchFamily="18" charset="0"/>
                </a:rPr>
                <a:t>Gas &amp; Dust</a:t>
              </a:r>
              <a:endParaRPr lang="en-US" sz="3600" dirty="0">
                <a:solidFill>
                  <a:srgbClr val="F5E9E9"/>
                </a:solidFill>
                <a:effectLst>
                  <a:outerShdw blurRad="38100" dist="38100" dir="2700000" algn="tl">
                    <a:srgbClr val="000000"/>
                  </a:outerShdw>
                </a:effectLst>
                <a:latin typeface="Georgia" pitchFamily="18" charset="0"/>
              </a:endParaRPr>
            </a:p>
          </p:txBody>
        </p:sp>
        <p:cxnSp>
          <p:nvCxnSpPr>
            <p:cNvPr id="10" name="Straight Arrow Connector 9"/>
            <p:cNvCxnSpPr/>
            <p:nvPr/>
          </p:nvCxnSpPr>
          <p:spPr bwMode="auto">
            <a:xfrm flipH="1">
              <a:off x="4724400" y="1844675"/>
              <a:ext cx="1447803" cy="448493"/>
            </a:xfrm>
            <a:prstGeom prst="straightConnector1">
              <a:avLst/>
            </a:prstGeom>
            <a:noFill/>
            <a:ln w="63500" cap="flat" cmpd="sng" algn="ctr">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2" name="Group 21"/>
          <p:cNvGrpSpPr/>
          <p:nvPr/>
        </p:nvGrpSpPr>
        <p:grpSpPr>
          <a:xfrm>
            <a:off x="609600" y="1676400"/>
            <a:ext cx="3879906" cy="641350"/>
            <a:chOff x="609600" y="1676400"/>
            <a:chExt cx="3879906" cy="641350"/>
          </a:xfrm>
        </p:grpSpPr>
        <p:sp>
          <p:nvSpPr>
            <p:cNvPr id="15" name="Text Box 3"/>
            <p:cNvSpPr txBox="1">
              <a:spLocks noChangeArrowheads="1"/>
            </p:cNvSpPr>
            <p:nvPr/>
          </p:nvSpPr>
          <p:spPr bwMode="auto">
            <a:xfrm>
              <a:off x="609600" y="1676400"/>
              <a:ext cx="2057400" cy="641350"/>
            </a:xfrm>
            <a:prstGeom prst="rect">
              <a:avLst/>
            </a:prstGeom>
            <a:solidFill>
              <a:schemeClr val="bg2">
                <a:alpha val="41000"/>
              </a:schemeClr>
            </a:solidFill>
            <a:ln w="9525">
              <a:noFill/>
              <a:miter lim="800000"/>
              <a:headEnd/>
              <a:tailEnd/>
            </a:ln>
            <a:effectLst/>
          </p:spPr>
          <p:txBody>
            <a:bodyPr wrap="square">
              <a:spAutoFit/>
            </a:bodyPr>
            <a:lstStyle/>
            <a:p>
              <a:pPr>
                <a:defRPr/>
              </a:pPr>
              <a:r>
                <a:rPr lang="en-US" sz="3600" dirty="0" smtClean="0">
                  <a:solidFill>
                    <a:srgbClr val="F5E9E9"/>
                  </a:solidFill>
                  <a:effectLst>
                    <a:outerShdw blurRad="38100" dist="38100" dir="2700000" algn="tl">
                      <a:srgbClr val="000000"/>
                    </a:outerShdw>
                  </a:effectLst>
                  <a:latin typeface="Georgia" pitchFamily="18" charset="0"/>
                </a:rPr>
                <a:t>Stars etc.</a:t>
              </a:r>
              <a:endParaRPr lang="en-US" sz="3600" dirty="0">
                <a:solidFill>
                  <a:srgbClr val="F5E9E9"/>
                </a:solidFill>
                <a:effectLst>
                  <a:outerShdw blurRad="38100" dist="38100" dir="2700000" algn="tl">
                    <a:srgbClr val="000000"/>
                  </a:outerShdw>
                </a:effectLst>
                <a:latin typeface="Georgia" pitchFamily="18" charset="0"/>
              </a:endParaRPr>
            </a:p>
          </p:txBody>
        </p:sp>
        <p:cxnSp>
          <p:nvCxnSpPr>
            <p:cNvPr id="25" name="Straight Arrow Connector 24"/>
            <p:cNvCxnSpPr/>
            <p:nvPr/>
          </p:nvCxnSpPr>
          <p:spPr bwMode="auto">
            <a:xfrm flipV="1">
              <a:off x="2667000" y="1997075"/>
              <a:ext cx="1822506" cy="30931"/>
            </a:xfrm>
            <a:prstGeom prst="straightConnector1">
              <a:avLst/>
            </a:prstGeom>
            <a:noFill/>
            <a:ln w="63500" cap="flat" cmpd="sng" algn="ctr">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Tree>
    <p:extLst>
      <p:ext uri="{BB962C8B-B14F-4D97-AF65-F5344CB8AC3E}">
        <p14:creationId xmlns:p14="http://schemas.microsoft.com/office/powerpoint/2010/main" val="1590171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ext Box 2"/>
          <p:cNvSpPr txBox="1">
            <a:spLocks noChangeArrowheads="1"/>
          </p:cNvSpPr>
          <p:nvPr/>
        </p:nvSpPr>
        <p:spPr bwMode="auto">
          <a:xfrm>
            <a:off x="0" y="0"/>
            <a:ext cx="9144000" cy="914400"/>
          </a:xfrm>
          <a:prstGeom prst="rect">
            <a:avLst/>
          </a:prstGeom>
          <a:solidFill>
            <a:schemeClr val="bg2">
              <a:alpha val="41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en-US" sz="5400">
                <a:solidFill>
                  <a:srgbClr val="F5E9E9"/>
                </a:solidFill>
                <a:effectLst>
                  <a:outerShdw blurRad="38100" dist="38100" dir="2700000" algn="tl">
                    <a:srgbClr val="000000"/>
                  </a:outerShdw>
                </a:effectLst>
                <a:latin typeface="Georgia" pitchFamily="18" charset="0"/>
              </a:rPr>
              <a:t>Galactic Rotation Curve</a:t>
            </a:r>
          </a:p>
        </p:txBody>
      </p:sp>
      <p:sp>
        <p:nvSpPr>
          <p:cNvPr id="74755" name="Text Box 3"/>
          <p:cNvSpPr txBox="1">
            <a:spLocks noChangeArrowheads="1"/>
          </p:cNvSpPr>
          <p:nvPr/>
        </p:nvSpPr>
        <p:spPr bwMode="auto">
          <a:xfrm>
            <a:off x="381000" y="1295400"/>
            <a:ext cx="8458200" cy="641350"/>
          </a:xfrm>
          <a:prstGeom prst="rect">
            <a:avLst/>
          </a:prstGeom>
          <a:solidFill>
            <a:schemeClr val="bg2">
              <a:alpha val="41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defRPr>
            </a:lvl1pPr>
            <a:lvl2pPr marL="2063750">
              <a:defRPr>
                <a:solidFill>
                  <a:schemeClr val="tx1"/>
                </a:solidFill>
                <a:latin typeface="Arial" charset="0"/>
              </a:defRPr>
            </a:lvl2pPr>
            <a:lvl3pPr marL="2178050">
              <a:defRPr>
                <a:solidFill>
                  <a:schemeClr val="tx1"/>
                </a:solidFill>
                <a:latin typeface="Arial" charset="0"/>
              </a:defRPr>
            </a:lvl3pPr>
            <a:lvl4pPr marL="2292350">
              <a:defRPr>
                <a:solidFill>
                  <a:schemeClr val="tx1"/>
                </a:solidFill>
                <a:latin typeface="Arial" charset="0"/>
              </a:defRPr>
            </a:lvl4pPr>
            <a:lvl5pPr marL="2406650">
              <a:defRPr>
                <a:solidFill>
                  <a:schemeClr val="tx1"/>
                </a:solidFill>
                <a:latin typeface="Arial" charset="0"/>
              </a:defRPr>
            </a:lvl5pPr>
            <a:lvl6pPr marL="2863850" fontAlgn="base">
              <a:spcBef>
                <a:spcPct val="0"/>
              </a:spcBef>
              <a:spcAft>
                <a:spcPct val="0"/>
              </a:spcAft>
              <a:defRPr>
                <a:solidFill>
                  <a:schemeClr val="tx1"/>
                </a:solidFill>
                <a:latin typeface="Arial" charset="0"/>
              </a:defRPr>
            </a:lvl6pPr>
            <a:lvl7pPr marL="3321050" fontAlgn="base">
              <a:spcBef>
                <a:spcPct val="0"/>
              </a:spcBef>
              <a:spcAft>
                <a:spcPct val="0"/>
              </a:spcAft>
              <a:defRPr>
                <a:solidFill>
                  <a:schemeClr val="tx1"/>
                </a:solidFill>
                <a:latin typeface="Arial" charset="0"/>
              </a:defRPr>
            </a:lvl7pPr>
            <a:lvl8pPr marL="3778250" fontAlgn="base">
              <a:spcBef>
                <a:spcPct val="0"/>
              </a:spcBef>
              <a:spcAft>
                <a:spcPct val="0"/>
              </a:spcAft>
              <a:defRPr>
                <a:solidFill>
                  <a:schemeClr val="tx1"/>
                </a:solidFill>
                <a:latin typeface="Arial" charset="0"/>
              </a:defRPr>
            </a:lvl8pPr>
            <a:lvl9pPr marL="4235450" fontAlgn="base">
              <a:spcBef>
                <a:spcPct val="0"/>
              </a:spcBef>
              <a:spcAft>
                <a:spcPct val="0"/>
              </a:spcAft>
              <a:defRPr>
                <a:solidFill>
                  <a:schemeClr val="tx1"/>
                </a:solidFill>
                <a:latin typeface="Arial" charset="0"/>
              </a:defRPr>
            </a:lvl9pPr>
          </a:lstStyle>
          <a:p>
            <a:pPr>
              <a:defRPr/>
            </a:pPr>
            <a:r>
              <a:rPr lang="en-US" sz="3600" smtClean="0">
                <a:solidFill>
                  <a:srgbClr val="F5E9E9"/>
                </a:solidFill>
                <a:effectLst>
                  <a:outerShdw blurRad="38100" dist="38100" dir="2700000" algn="tl">
                    <a:srgbClr val="000000"/>
                  </a:outerShdw>
                </a:effectLst>
                <a:latin typeface="Georgia" pitchFamily="18" charset="0"/>
              </a:rPr>
              <a:t>We can’t see all of the Milky Way’s mass</a:t>
            </a:r>
          </a:p>
        </p:txBody>
      </p:sp>
      <p:graphicFrame>
        <p:nvGraphicFramePr>
          <p:cNvPr id="61444" name="Object 4"/>
          <p:cNvGraphicFramePr>
            <a:graphicFrameLocks noChangeAspect="1"/>
          </p:cNvGraphicFramePr>
          <p:nvPr/>
        </p:nvGraphicFramePr>
        <p:xfrm>
          <a:off x="304800" y="2590800"/>
          <a:ext cx="3548063" cy="3681413"/>
        </p:xfrm>
        <a:graphic>
          <a:graphicData uri="http://schemas.openxmlformats.org/presentationml/2006/ole">
            <mc:AlternateContent xmlns:mc="http://schemas.openxmlformats.org/markup-compatibility/2006">
              <mc:Choice xmlns:v="urn:schemas-microsoft-com:vml" Requires="v">
                <p:oleObj spid="_x0000_s184342" name="Image" r:id="rId4" imgW="6717460" imgH="6971429" progId="Photoshop.Image.6">
                  <p:embed/>
                </p:oleObj>
              </mc:Choice>
              <mc:Fallback>
                <p:oleObj name="Image" r:id="rId4" imgW="6717460" imgH="6971429" progId="Photoshop.Image.6">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2590800"/>
                        <a:ext cx="3548063" cy="3681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61445" name="Picture 5" descr="rotcurv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91000" y="2860675"/>
            <a:ext cx="4572000" cy="323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3854059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22" name="Text Box 2"/>
          <p:cNvSpPr txBox="1">
            <a:spLocks noChangeArrowheads="1"/>
          </p:cNvSpPr>
          <p:nvPr/>
        </p:nvSpPr>
        <p:spPr bwMode="auto">
          <a:xfrm>
            <a:off x="0" y="0"/>
            <a:ext cx="9144000" cy="914400"/>
          </a:xfrm>
          <a:prstGeom prst="rect">
            <a:avLst/>
          </a:prstGeom>
          <a:solidFill>
            <a:schemeClr val="bg2">
              <a:alpha val="41000"/>
            </a:schemeClr>
          </a:solidFill>
          <a:ln w="9525">
            <a:noFill/>
            <a:miter lim="800000"/>
            <a:headEnd/>
            <a:tailEnd/>
          </a:ln>
          <a:effectLst/>
        </p:spPr>
        <p:txBody>
          <a:bodyPr>
            <a:spAutoFit/>
          </a:bodyPr>
          <a:lstStyle>
            <a:lvl1pPr>
              <a:defRPr sz="3200">
                <a:solidFill>
                  <a:schemeClr val="tx1"/>
                </a:solidFill>
                <a:latin typeface="EmbossedBlackWide" panose="020B0604020202020204"/>
                <a:ea typeface="ＭＳ Ｐゴシック" panose="020B0600070205080204" pitchFamily="34" charset="-128"/>
              </a:defRPr>
            </a:lvl1pPr>
            <a:lvl2pPr marL="37931725" indent="-37474525">
              <a:defRPr sz="3200">
                <a:solidFill>
                  <a:schemeClr val="tx1"/>
                </a:solidFill>
                <a:latin typeface="EmbossedBlackWide" panose="020B0604020202020204"/>
                <a:ea typeface="ＭＳ Ｐゴシック" panose="020B0600070205080204" pitchFamily="34" charset="-128"/>
              </a:defRPr>
            </a:lvl2pPr>
            <a:lvl3pPr>
              <a:defRPr sz="3200">
                <a:solidFill>
                  <a:schemeClr val="tx1"/>
                </a:solidFill>
                <a:latin typeface="EmbossedBlackWide" panose="020B0604020202020204"/>
                <a:ea typeface="ＭＳ Ｐゴシック" panose="020B0600070205080204" pitchFamily="34" charset="-128"/>
              </a:defRPr>
            </a:lvl3pPr>
            <a:lvl4pPr>
              <a:defRPr sz="3200">
                <a:solidFill>
                  <a:schemeClr val="tx1"/>
                </a:solidFill>
                <a:latin typeface="EmbossedBlackWide" panose="020B0604020202020204"/>
                <a:ea typeface="ＭＳ Ｐゴシック" panose="020B0600070205080204" pitchFamily="34" charset="-128"/>
              </a:defRPr>
            </a:lvl4pPr>
            <a:lvl5pPr>
              <a:defRPr sz="3200">
                <a:solidFill>
                  <a:schemeClr val="tx1"/>
                </a:solidFill>
                <a:latin typeface="EmbossedBlackWide" panose="020B0604020202020204"/>
                <a:ea typeface="ＭＳ Ｐゴシック" panose="020B0600070205080204" pitchFamily="34" charset="-128"/>
              </a:defRPr>
            </a:lvl5pPr>
            <a:lvl6pPr marL="4572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6pPr>
            <a:lvl7pPr marL="9144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7pPr>
            <a:lvl8pPr marL="13716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8pPr>
            <a:lvl9pPr marL="18288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9pPr>
          </a:lstStyle>
          <a:p>
            <a:r>
              <a:rPr lang="en-US" sz="5400">
                <a:solidFill>
                  <a:srgbClr val="F5E9E9"/>
                </a:solidFill>
                <a:effectLst>
                  <a:outerShdw blurRad="38100" dist="38100" dir="2700000" algn="tl">
                    <a:srgbClr val="000000"/>
                  </a:outerShdw>
                </a:effectLst>
                <a:latin typeface="Georgia" panose="02040502050405020303" pitchFamily="18" charset="0"/>
              </a:rPr>
              <a:t>Groups and Clusters</a:t>
            </a:r>
          </a:p>
        </p:txBody>
      </p:sp>
      <p:sp>
        <p:nvSpPr>
          <p:cNvPr id="440323" name="Text Box 3"/>
          <p:cNvSpPr txBox="1">
            <a:spLocks noChangeArrowheads="1"/>
          </p:cNvSpPr>
          <p:nvPr/>
        </p:nvSpPr>
        <p:spPr bwMode="auto">
          <a:xfrm>
            <a:off x="1257300" y="1143000"/>
            <a:ext cx="6629400" cy="646331"/>
          </a:xfrm>
          <a:prstGeom prst="rect">
            <a:avLst/>
          </a:prstGeom>
          <a:solidFill>
            <a:schemeClr val="bg2">
              <a:alpha val="41000"/>
            </a:schemeClr>
          </a:solidFill>
          <a:ln w="9525">
            <a:noFill/>
            <a:miter lim="800000"/>
            <a:headEnd/>
            <a:tailEnd/>
          </a:ln>
          <a:effectLst/>
        </p:spPr>
        <p:txBody>
          <a:bodyPr>
            <a:spAutoFit/>
          </a:bodyPr>
          <a:lstStyle>
            <a:lvl1pPr>
              <a:defRPr sz="3200">
                <a:solidFill>
                  <a:schemeClr val="tx1"/>
                </a:solidFill>
                <a:latin typeface="EmbossedBlackWide" panose="020B0604020202020204"/>
                <a:ea typeface="ＭＳ Ｐゴシック" panose="020B0600070205080204" pitchFamily="34" charset="-128"/>
              </a:defRPr>
            </a:lvl1pPr>
            <a:lvl2pPr marL="37931725" indent="-37474525">
              <a:defRPr sz="3200">
                <a:solidFill>
                  <a:schemeClr val="tx1"/>
                </a:solidFill>
                <a:latin typeface="EmbossedBlackWide" panose="020B0604020202020204"/>
                <a:ea typeface="ＭＳ Ｐゴシック" panose="020B0600070205080204" pitchFamily="34" charset="-128"/>
              </a:defRPr>
            </a:lvl2pPr>
            <a:lvl3pPr>
              <a:defRPr sz="3200">
                <a:solidFill>
                  <a:schemeClr val="tx1"/>
                </a:solidFill>
                <a:latin typeface="EmbossedBlackWide" panose="020B0604020202020204"/>
                <a:ea typeface="ＭＳ Ｐゴシック" panose="020B0600070205080204" pitchFamily="34" charset="-128"/>
              </a:defRPr>
            </a:lvl3pPr>
            <a:lvl4pPr>
              <a:defRPr sz="3200">
                <a:solidFill>
                  <a:schemeClr val="tx1"/>
                </a:solidFill>
                <a:latin typeface="EmbossedBlackWide" panose="020B0604020202020204"/>
                <a:ea typeface="ＭＳ Ｐゴシック" panose="020B0600070205080204" pitchFamily="34" charset="-128"/>
              </a:defRPr>
            </a:lvl4pPr>
            <a:lvl5pPr>
              <a:defRPr sz="3200">
                <a:solidFill>
                  <a:schemeClr val="tx1"/>
                </a:solidFill>
                <a:latin typeface="EmbossedBlackWide" panose="020B0604020202020204"/>
                <a:ea typeface="ＭＳ Ｐゴシック" panose="020B0600070205080204" pitchFamily="34" charset="-128"/>
              </a:defRPr>
            </a:lvl5pPr>
            <a:lvl6pPr marL="4572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6pPr>
            <a:lvl7pPr marL="9144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7pPr>
            <a:lvl8pPr marL="13716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8pPr>
            <a:lvl9pPr marL="18288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9pPr>
          </a:lstStyle>
          <a:p>
            <a:r>
              <a:rPr lang="en-US" sz="3600" dirty="0">
                <a:solidFill>
                  <a:srgbClr val="F5E9E9"/>
                </a:solidFill>
                <a:effectLst>
                  <a:outerShdw blurRad="38100" dist="38100" dir="2700000" algn="tl">
                    <a:srgbClr val="000000"/>
                  </a:outerShdw>
                </a:effectLst>
                <a:latin typeface="Georgia" panose="02040502050405020303" pitchFamily="18" charset="0"/>
              </a:rPr>
              <a:t>Galaxies like </a:t>
            </a:r>
            <a:r>
              <a:rPr lang="en-US" sz="3600" dirty="0" smtClean="0">
                <a:solidFill>
                  <a:srgbClr val="F5E9E9"/>
                </a:solidFill>
                <a:effectLst>
                  <a:outerShdw blurRad="38100" dist="38100" dir="2700000" algn="tl">
                    <a:srgbClr val="000000"/>
                  </a:outerShdw>
                </a:effectLst>
                <a:latin typeface="Georgia" panose="02040502050405020303" pitchFamily="18" charset="0"/>
              </a:rPr>
              <a:t>company</a:t>
            </a:r>
          </a:p>
        </p:txBody>
      </p:sp>
      <p:pic>
        <p:nvPicPr>
          <p:cNvPr id="28676" name="Picture 4" descr="f1905"/>
          <p:cNvPicPr>
            <a:picLocks noChangeAspect="1" noChangeArrowheads="1"/>
          </p:cNvPicPr>
          <p:nvPr/>
        </p:nvPicPr>
        <p:blipFill>
          <a:blip r:embed="rId3">
            <a:extLst>
              <a:ext uri="{28A0092B-C50C-407E-A947-70E740481C1C}">
                <a14:useLocalDpi xmlns:a14="http://schemas.microsoft.com/office/drawing/2010/main" val="0"/>
              </a:ext>
            </a:extLst>
          </a:blip>
          <a:srcRect l="3334" t="3281" r="3334" b="6560"/>
          <a:stretch>
            <a:fillRect/>
          </a:stretch>
        </p:blipFill>
        <p:spPr bwMode="auto">
          <a:xfrm>
            <a:off x="609600" y="1902837"/>
            <a:ext cx="4114800" cy="404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7" name="Picture 5" descr="f2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4400" y="1902837"/>
            <a:ext cx="3889375"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3"/>
          <p:cNvSpPr txBox="1">
            <a:spLocks noChangeArrowheads="1"/>
          </p:cNvSpPr>
          <p:nvPr/>
        </p:nvSpPr>
        <p:spPr bwMode="auto">
          <a:xfrm>
            <a:off x="0" y="6056531"/>
            <a:ext cx="9144000" cy="646331"/>
          </a:xfrm>
          <a:prstGeom prst="rect">
            <a:avLst/>
          </a:prstGeom>
          <a:solidFill>
            <a:schemeClr val="bg2">
              <a:alpha val="41000"/>
            </a:schemeClr>
          </a:solidFill>
          <a:ln w="9525">
            <a:noFill/>
            <a:miter lim="800000"/>
            <a:headEnd/>
            <a:tailEnd/>
          </a:ln>
          <a:effectLst/>
        </p:spPr>
        <p:txBody>
          <a:bodyPr wrap="square">
            <a:spAutoFit/>
          </a:bodyPr>
          <a:lstStyle>
            <a:lvl1pPr>
              <a:defRPr sz="3200">
                <a:solidFill>
                  <a:schemeClr val="tx1"/>
                </a:solidFill>
                <a:latin typeface="EmbossedBlackWide" panose="020B0604020202020204"/>
                <a:ea typeface="ＭＳ Ｐゴシック" panose="020B0600070205080204" pitchFamily="34" charset="-128"/>
              </a:defRPr>
            </a:lvl1pPr>
            <a:lvl2pPr marL="37931725" indent="-37474525">
              <a:defRPr sz="3200">
                <a:solidFill>
                  <a:schemeClr val="tx1"/>
                </a:solidFill>
                <a:latin typeface="EmbossedBlackWide" panose="020B0604020202020204"/>
                <a:ea typeface="ＭＳ Ｐゴシック" panose="020B0600070205080204" pitchFamily="34" charset="-128"/>
              </a:defRPr>
            </a:lvl2pPr>
            <a:lvl3pPr>
              <a:defRPr sz="3200">
                <a:solidFill>
                  <a:schemeClr val="tx1"/>
                </a:solidFill>
                <a:latin typeface="EmbossedBlackWide" panose="020B0604020202020204"/>
                <a:ea typeface="ＭＳ Ｐゴシック" panose="020B0600070205080204" pitchFamily="34" charset="-128"/>
              </a:defRPr>
            </a:lvl3pPr>
            <a:lvl4pPr>
              <a:defRPr sz="3200">
                <a:solidFill>
                  <a:schemeClr val="tx1"/>
                </a:solidFill>
                <a:latin typeface="EmbossedBlackWide" panose="020B0604020202020204"/>
                <a:ea typeface="ＭＳ Ｐゴシック" panose="020B0600070205080204" pitchFamily="34" charset="-128"/>
              </a:defRPr>
            </a:lvl4pPr>
            <a:lvl5pPr>
              <a:defRPr sz="3200">
                <a:solidFill>
                  <a:schemeClr val="tx1"/>
                </a:solidFill>
                <a:latin typeface="EmbossedBlackWide" panose="020B0604020202020204"/>
                <a:ea typeface="ＭＳ Ｐゴシック" panose="020B0600070205080204" pitchFamily="34" charset="-128"/>
              </a:defRPr>
            </a:lvl5pPr>
            <a:lvl6pPr marL="4572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6pPr>
            <a:lvl7pPr marL="9144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7pPr>
            <a:lvl8pPr marL="13716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8pPr>
            <a:lvl9pPr marL="18288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9pPr>
          </a:lstStyle>
          <a:p>
            <a:r>
              <a:rPr lang="en-US" sz="3600" dirty="0" smtClean="0">
                <a:solidFill>
                  <a:srgbClr val="F5E9E9"/>
                </a:solidFill>
                <a:effectLst>
                  <a:outerShdw blurRad="38100" dist="38100" dir="2700000" algn="tl">
                    <a:srgbClr val="000000"/>
                  </a:outerShdw>
                </a:effectLst>
                <a:latin typeface="Georgia" panose="02040502050405020303" pitchFamily="18" charset="0"/>
              </a:rPr>
              <a:t>…and they too show effects of dark matter</a:t>
            </a:r>
          </a:p>
        </p:txBody>
      </p:sp>
    </p:spTree>
    <p:extLst>
      <p:ext uri="{BB962C8B-B14F-4D97-AF65-F5344CB8AC3E}">
        <p14:creationId xmlns:p14="http://schemas.microsoft.com/office/powerpoint/2010/main" val="388372457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ext Box 2"/>
          <p:cNvSpPr txBox="1">
            <a:spLocks noChangeArrowheads="1"/>
          </p:cNvSpPr>
          <p:nvPr/>
        </p:nvSpPr>
        <p:spPr bwMode="auto">
          <a:xfrm>
            <a:off x="0" y="0"/>
            <a:ext cx="9144000" cy="914400"/>
          </a:xfrm>
          <a:prstGeom prst="rect">
            <a:avLst/>
          </a:prstGeom>
          <a:solidFill>
            <a:schemeClr val="bg2">
              <a:alpha val="41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en-US" sz="5400">
                <a:solidFill>
                  <a:srgbClr val="F5E9E9"/>
                </a:solidFill>
                <a:effectLst>
                  <a:outerShdw blurRad="38100" dist="38100" dir="2700000" algn="tl">
                    <a:srgbClr val="000000"/>
                  </a:outerShdw>
                </a:effectLst>
                <a:latin typeface="Georgia" pitchFamily="18" charset="0"/>
              </a:rPr>
              <a:t>Galaxy Clusters</a:t>
            </a:r>
          </a:p>
        </p:txBody>
      </p:sp>
      <p:sp>
        <p:nvSpPr>
          <p:cNvPr id="76803" name="Text Box 3"/>
          <p:cNvSpPr txBox="1">
            <a:spLocks noChangeArrowheads="1"/>
          </p:cNvSpPr>
          <p:nvPr/>
        </p:nvSpPr>
        <p:spPr bwMode="auto">
          <a:xfrm>
            <a:off x="990600" y="1066800"/>
            <a:ext cx="7162800" cy="1066800"/>
          </a:xfrm>
          <a:prstGeom prst="rect">
            <a:avLst/>
          </a:prstGeom>
          <a:solidFill>
            <a:schemeClr val="bg2">
              <a:alpha val="41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defRPr>
            </a:lvl1pPr>
            <a:lvl2pPr marL="2063750">
              <a:defRPr>
                <a:solidFill>
                  <a:schemeClr val="tx1"/>
                </a:solidFill>
                <a:latin typeface="Arial" charset="0"/>
              </a:defRPr>
            </a:lvl2pPr>
            <a:lvl3pPr marL="2178050">
              <a:defRPr>
                <a:solidFill>
                  <a:schemeClr val="tx1"/>
                </a:solidFill>
                <a:latin typeface="Arial" charset="0"/>
              </a:defRPr>
            </a:lvl3pPr>
            <a:lvl4pPr marL="2292350">
              <a:defRPr>
                <a:solidFill>
                  <a:schemeClr val="tx1"/>
                </a:solidFill>
                <a:latin typeface="Arial" charset="0"/>
              </a:defRPr>
            </a:lvl4pPr>
            <a:lvl5pPr marL="2406650">
              <a:defRPr>
                <a:solidFill>
                  <a:schemeClr val="tx1"/>
                </a:solidFill>
                <a:latin typeface="Arial" charset="0"/>
              </a:defRPr>
            </a:lvl5pPr>
            <a:lvl6pPr marL="2863850" fontAlgn="base">
              <a:spcBef>
                <a:spcPct val="0"/>
              </a:spcBef>
              <a:spcAft>
                <a:spcPct val="0"/>
              </a:spcAft>
              <a:defRPr>
                <a:solidFill>
                  <a:schemeClr val="tx1"/>
                </a:solidFill>
                <a:latin typeface="Arial" charset="0"/>
              </a:defRPr>
            </a:lvl6pPr>
            <a:lvl7pPr marL="3321050" fontAlgn="base">
              <a:spcBef>
                <a:spcPct val="0"/>
              </a:spcBef>
              <a:spcAft>
                <a:spcPct val="0"/>
              </a:spcAft>
              <a:defRPr>
                <a:solidFill>
                  <a:schemeClr val="tx1"/>
                </a:solidFill>
                <a:latin typeface="Arial" charset="0"/>
              </a:defRPr>
            </a:lvl7pPr>
            <a:lvl8pPr marL="3778250" fontAlgn="base">
              <a:spcBef>
                <a:spcPct val="0"/>
              </a:spcBef>
              <a:spcAft>
                <a:spcPct val="0"/>
              </a:spcAft>
              <a:defRPr>
                <a:solidFill>
                  <a:schemeClr val="tx1"/>
                </a:solidFill>
                <a:latin typeface="Arial" charset="0"/>
              </a:defRPr>
            </a:lvl8pPr>
            <a:lvl9pPr marL="4235450" fontAlgn="base">
              <a:spcBef>
                <a:spcPct val="0"/>
              </a:spcBef>
              <a:spcAft>
                <a:spcPct val="0"/>
              </a:spcAft>
              <a:defRPr>
                <a:solidFill>
                  <a:schemeClr val="tx1"/>
                </a:solidFill>
                <a:latin typeface="Arial" charset="0"/>
              </a:defRPr>
            </a:lvl9pPr>
          </a:lstStyle>
          <a:p>
            <a:pPr>
              <a:defRPr/>
            </a:pPr>
            <a:r>
              <a:rPr lang="en-US" smtClean="0">
                <a:solidFill>
                  <a:srgbClr val="F5E9E9"/>
                </a:solidFill>
                <a:effectLst>
                  <a:outerShdw blurRad="38100" dist="38100" dir="2700000" algn="tl">
                    <a:srgbClr val="000000"/>
                  </a:outerShdw>
                </a:effectLst>
                <a:latin typeface="Georgia" pitchFamily="18" charset="0"/>
              </a:rPr>
              <a:t>Orbital velocities in clusters of galaxies are strange too</a:t>
            </a:r>
          </a:p>
        </p:txBody>
      </p:sp>
      <p:graphicFrame>
        <p:nvGraphicFramePr>
          <p:cNvPr id="63492" name="Object 4"/>
          <p:cNvGraphicFramePr>
            <a:graphicFrameLocks noChangeAspect="1"/>
          </p:cNvGraphicFramePr>
          <p:nvPr/>
        </p:nvGraphicFramePr>
        <p:xfrm>
          <a:off x="457200" y="2286000"/>
          <a:ext cx="3365500" cy="4343400"/>
        </p:xfrm>
        <a:graphic>
          <a:graphicData uri="http://schemas.openxmlformats.org/presentationml/2006/ole">
            <mc:AlternateContent xmlns:mc="http://schemas.openxmlformats.org/markup-compatibility/2006">
              <mc:Choice xmlns:v="urn:schemas-microsoft-com:vml" Requires="v">
                <p:oleObj spid="_x0000_s186377" name="Image" r:id="rId4" imgW="5549206" imgH="7161905" progId="Photoshop.Image.6">
                  <p:embed/>
                </p:oleObj>
              </mc:Choice>
              <mc:Fallback>
                <p:oleObj name="Image" r:id="rId4" imgW="5549206" imgH="7161905" progId="Photoshop.Image.6">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2286000"/>
                        <a:ext cx="3365500" cy="434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6805" name="Text Box 5"/>
          <p:cNvSpPr txBox="1">
            <a:spLocks noChangeArrowheads="1"/>
          </p:cNvSpPr>
          <p:nvPr/>
        </p:nvSpPr>
        <p:spPr bwMode="auto">
          <a:xfrm>
            <a:off x="4038600" y="2514600"/>
            <a:ext cx="4800600" cy="2041525"/>
          </a:xfrm>
          <a:prstGeom prst="rect">
            <a:avLst/>
          </a:prstGeom>
          <a:solidFill>
            <a:schemeClr val="bg2">
              <a:alpha val="41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defRPr>
            </a:lvl1pPr>
            <a:lvl2pPr marL="2063750">
              <a:defRPr>
                <a:solidFill>
                  <a:schemeClr val="tx1"/>
                </a:solidFill>
                <a:latin typeface="Arial" charset="0"/>
              </a:defRPr>
            </a:lvl2pPr>
            <a:lvl3pPr marL="2178050">
              <a:defRPr>
                <a:solidFill>
                  <a:schemeClr val="tx1"/>
                </a:solidFill>
                <a:latin typeface="Arial" charset="0"/>
              </a:defRPr>
            </a:lvl3pPr>
            <a:lvl4pPr marL="2292350">
              <a:defRPr>
                <a:solidFill>
                  <a:schemeClr val="tx1"/>
                </a:solidFill>
                <a:latin typeface="Arial" charset="0"/>
              </a:defRPr>
            </a:lvl4pPr>
            <a:lvl5pPr marL="2406650">
              <a:defRPr>
                <a:solidFill>
                  <a:schemeClr val="tx1"/>
                </a:solidFill>
                <a:latin typeface="Arial" charset="0"/>
              </a:defRPr>
            </a:lvl5pPr>
            <a:lvl6pPr marL="2863850" fontAlgn="base">
              <a:spcBef>
                <a:spcPct val="0"/>
              </a:spcBef>
              <a:spcAft>
                <a:spcPct val="0"/>
              </a:spcAft>
              <a:defRPr>
                <a:solidFill>
                  <a:schemeClr val="tx1"/>
                </a:solidFill>
                <a:latin typeface="Arial" charset="0"/>
              </a:defRPr>
            </a:lvl6pPr>
            <a:lvl7pPr marL="3321050" fontAlgn="base">
              <a:spcBef>
                <a:spcPct val="0"/>
              </a:spcBef>
              <a:spcAft>
                <a:spcPct val="0"/>
              </a:spcAft>
              <a:defRPr>
                <a:solidFill>
                  <a:schemeClr val="tx1"/>
                </a:solidFill>
                <a:latin typeface="Arial" charset="0"/>
              </a:defRPr>
            </a:lvl7pPr>
            <a:lvl8pPr marL="3778250" fontAlgn="base">
              <a:spcBef>
                <a:spcPct val="0"/>
              </a:spcBef>
              <a:spcAft>
                <a:spcPct val="0"/>
              </a:spcAft>
              <a:defRPr>
                <a:solidFill>
                  <a:schemeClr val="tx1"/>
                </a:solidFill>
                <a:latin typeface="Arial" charset="0"/>
              </a:defRPr>
            </a:lvl8pPr>
            <a:lvl9pPr marL="4235450" fontAlgn="base">
              <a:spcBef>
                <a:spcPct val="0"/>
              </a:spcBef>
              <a:spcAft>
                <a:spcPct val="0"/>
              </a:spcAft>
              <a:defRPr>
                <a:solidFill>
                  <a:schemeClr val="tx1"/>
                </a:solidFill>
                <a:latin typeface="Arial" charset="0"/>
              </a:defRPr>
            </a:lvl9pPr>
          </a:lstStyle>
          <a:p>
            <a:pPr>
              <a:defRPr/>
            </a:pPr>
            <a:r>
              <a:rPr lang="en-US" dirty="0" smtClean="0">
                <a:solidFill>
                  <a:srgbClr val="F5E9E9"/>
                </a:solidFill>
                <a:effectLst>
                  <a:outerShdw blurRad="38100" dist="38100" dir="2700000" algn="tl">
                    <a:srgbClr val="000000"/>
                  </a:outerShdw>
                </a:effectLst>
                <a:latin typeface="Georgia" pitchFamily="18" charset="0"/>
              </a:rPr>
              <a:t>We can ‘weigh’ the cluster in two ways: </a:t>
            </a:r>
          </a:p>
          <a:p>
            <a:pPr>
              <a:buFontTx/>
              <a:buChar char="-"/>
              <a:defRPr/>
            </a:pPr>
            <a:r>
              <a:rPr lang="en-US" dirty="0" smtClean="0">
                <a:solidFill>
                  <a:srgbClr val="F5E9E9"/>
                </a:solidFill>
                <a:effectLst>
                  <a:outerShdw blurRad="38100" dist="38100" dir="2700000" algn="tl">
                    <a:srgbClr val="000000"/>
                  </a:outerShdw>
                </a:effectLst>
                <a:latin typeface="Georgia" pitchFamily="18" charset="0"/>
              </a:rPr>
              <a:t> velocities of the galaxies</a:t>
            </a:r>
          </a:p>
          <a:p>
            <a:pPr>
              <a:buFontTx/>
              <a:buChar char="-"/>
              <a:defRPr/>
            </a:pPr>
            <a:r>
              <a:rPr lang="en-US" dirty="0" smtClean="0">
                <a:solidFill>
                  <a:srgbClr val="F5E9E9"/>
                </a:solidFill>
                <a:effectLst>
                  <a:outerShdw blurRad="38100" dist="38100" dir="2700000" algn="tl">
                    <a:srgbClr val="000000"/>
                  </a:outerShdw>
                </a:effectLst>
                <a:latin typeface="Georgia" pitchFamily="18" charset="0"/>
              </a:rPr>
              <a:t>X-ray gas emission</a:t>
            </a:r>
          </a:p>
        </p:txBody>
      </p:sp>
      <p:sp>
        <p:nvSpPr>
          <p:cNvPr id="76806" name="Text Box 6"/>
          <p:cNvSpPr txBox="1">
            <a:spLocks noChangeArrowheads="1"/>
          </p:cNvSpPr>
          <p:nvPr/>
        </p:nvSpPr>
        <p:spPr bwMode="auto">
          <a:xfrm>
            <a:off x="4038600" y="5181600"/>
            <a:ext cx="4800600" cy="1066800"/>
          </a:xfrm>
          <a:prstGeom prst="rect">
            <a:avLst/>
          </a:prstGeom>
          <a:solidFill>
            <a:schemeClr val="bg2">
              <a:alpha val="41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defRPr>
            </a:lvl1pPr>
            <a:lvl2pPr marL="2063750">
              <a:defRPr>
                <a:solidFill>
                  <a:schemeClr val="tx1"/>
                </a:solidFill>
                <a:latin typeface="Arial" charset="0"/>
              </a:defRPr>
            </a:lvl2pPr>
            <a:lvl3pPr marL="2178050">
              <a:defRPr>
                <a:solidFill>
                  <a:schemeClr val="tx1"/>
                </a:solidFill>
                <a:latin typeface="Arial" charset="0"/>
              </a:defRPr>
            </a:lvl3pPr>
            <a:lvl4pPr marL="2292350">
              <a:defRPr>
                <a:solidFill>
                  <a:schemeClr val="tx1"/>
                </a:solidFill>
                <a:latin typeface="Arial" charset="0"/>
              </a:defRPr>
            </a:lvl4pPr>
            <a:lvl5pPr marL="2406650">
              <a:defRPr>
                <a:solidFill>
                  <a:schemeClr val="tx1"/>
                </a:solidFill>
                <a:latin typeface="Arial" charset="0"/>
              </a:defRPr>
            </a:lvl5pPr>
            <a:lvl6pPr marL="2863850" fontAlgn="base">
              <a:spcBef>
                <a:spcPct val="0"/>
              </a:spcBef>
              <a:spcAft>
                <a:spcPct val="0"/>
              </a:spcAft>
              <a:defRPr>
                <a:solidFill>
                  <a:schemeClr val="tx1"/>
                </a:solidFill>
                <a:latin typeface="Arial" charset="0"/>
              </a:defRPr>
            </a:lvl6pPr>
            <a:lvl7pPr marL="3321050" fontAlgn="base">
              <a:spcBef>
                <a:spcPct val="0"/>
              </a:spcBef>
              <a:spcAft>
                <a:spcPct val="0"/>
              </a:spcAft>
              <a:defRPr>
                <a:solidFill>
                  <a:schemeClr val="tx1"/>
                </a:solidFill>
                <a:latin typeface="Arial" charset="0"/>
              </a:defRPr>
            </a:lvl7pPr>
            <a:lvl8pPr marL="3778250" fontAlgn="base">
              <a:spcBef>
                <a:spcPct val="0"/>
              </a:spcBef>
              <a:spcAft>
                <a:spcPct val="0"/>
              </a:spcAft>
              <a:defRPr>
                <a:solidFill>
                  <a:schemeClr val="tx1"/>
                </a:solidFill>
                <a:latin typeface="Arial" charset="0"/>
              </a:defRPr>
            </a:lvl8pPr>
            <a:lvl9pPr marL="4235450" fontAlgn="base">
              <a:spcBef>
                <a:spcPct val="0"/>
              </a:spcBef>
              <a:spcAft>
                <a:spcPct val="0"/>
              </a:spcAft>
              <a:defRPr>
                <a:solidFill>
                  <a:schemeClr val="tx1"/>
                </a:solidFill>
                <a:latin typeface="Arial" charset="0"/>
              </a:defRPr>
            </a:lvl9pPr>
          </a:lstStyle>
          <a:p>
            <a:pPr>
              <a:defRPr/>
            </a:pPr>
            <a:r>
              <a:rPr lang="en-US" dirty="0" smtClean="0">
                <a:solidFill>
                  <a:srgbClr val="F5E9E9"/>
                </a:solidFill>
                <a:effectLst>
                  <a:outerShdw blurRad="38100" dist="38100" dir="2700000" algn="tl">
                    <a:srgbClr val="000000"/>
                  </a:outerShdw>
                </a:effectLst>
                <a:latin typeface="Georgia" pitchFamily="18" charset="0"/>
              </a:rPr>
              <a:t>Once again, there isn’t enough mass.</a:t>
            </a:r>
          </a:p>
        </p:txBody>
      </p:sp>
    </p:spTree>
    <p:extLst>
      <p:ext uri="{BB962C8B-B14F-4D97-AF65-F5344CB8AC3E}">
        <p14:creationId xmlns:p14="http://schemas.microsoft.com/office/powerpoint/2010/main" val="1674605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ext Box 2"/>
          <p:cNvSpPr txBox="1">
            <a:spLocks noChangeArrowheads="1"/>
          </p:cNvSpPr>
          <p:nvPr/>
        </p:nvSpPr>
        <p:spPr bwMode="auto">
          <a:xfrm>
            <a:off x="0" y="0"/>
            <a:ext cx="9144000" cy="914400"/>
          </a:xfrm>
          <a:prstGeom prst="rect">
            <a:avLst/>
          </a:prstGeom>
          <a:solidFill>
            <a:schemeClr val="bg2">
              <a:alpha val="41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en-US" sz="5400">
                <a:solidFill>
                  <a:srgbClr val="F5E9E9"/>
                </a:solidFill>
                <a:effectLst>
                  <a:outerShdw blurRad="38100" dist="38100" dir="2700000" algn="tl">
                    <a:srgbClr val="000000"/>
                  </a:outerShdw>
                </a:effectLst>
                <a:latin typeface="Georgia" pitchFamily="18" charset="0"/>
              </a:rPr>
              <a:t>Gravitational Lensing</a:t>
            </a:r>
          </a:p>
        </p:txBody>
      </p:sp>
      <p:sp>
        <p:nvSpPr>
          <p:cNvPr id="78851" name="Text Box 3"/>
          <p:cNvSpPr txBox="1">
            <a:spLocks noChangeArrowheads="1"/>
          </p:cNvSpPr>
          <p:nvPr/>
        </p:nvSpPr>
        <p:spPr bwMode="auto">
          <a:xfrm>
            <a:off x="1295400" y="1100138"/>
            <a:ext cx="3733800" cy="579437"/>
          </a:xfrm>
          <a:prstGeom prst="rect">
            <a:avLst/>
          </a:prstGeom>
          <a:solidFill>
            <a:schemeClr val="bg2">
              <a:alpha val="41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defRPr>
            </a:lvl1pPr>
            <a:lvl2pPr marL="2063750">
              <a:defRPr>
                <a:solidFill>
                  <a:schemeClr val="tx1"/>
                </a:solidFill>
                <a:latin typeface="Arial" charset="0"/>
              </a:defRPr>
            </a:lvl2pPr>
            <a:lvl3pPr marL="2178050">
              <a:defRPr>
                <a:solidFill>
                  <a:schemeClr val="tx1"/>
                </a:solidFill>
                <a:latin typeface="Arial" charset="0"/>
              </a:defRPr>
            </a:lvl3pPr>
            <a:lvl4pPr marL="2292350">
              <a:defRPr>
                <a:solidFill>
                  <a:schemeClr val="tx1"/>
                </a:solidFill>
                <a:latin typeface="Arial" charset="0"/>
              </a:defRPr>
            </a:lvl4pPr>
            <a:lvl5pPr marL="2406650">
              <a:defRPr>
                <a:solidFill>
                  <a:schemeClr val="tx1"/>
                </a:solidFill>
                <a:latin typeface="Arial" charset="0"/>
              </a:defRPr>
            </a:lvl5pPr>
            <a:lvl6pPr marL="2863850" fontAlgn="base">
              <a:spcBef>
                <a:spcPct val="0"/>
              </a:spcBef>
              <a:spcAft>
                <a:spcPct val="0"/>
              </a:spcAft>
              <a:defRPr>
                <a:solidFill>
                  <a:schemeClr val="tx1"/>
                </a:solidFill>
                <a:latin typeface="Arial" charset="0"/>
              </a:defRPr>
            </a:lvl6pPr>
            <a:lvl7pPr marL="3321050" fontAlgn="base">
              <a:spcBef>
                <a:spcPct val="0"/>
              </a:spcBef>
              <a:spcAft>
                <a:spcPct val="0"/>
              </a:spcAft>
              <a:defRPr>
                <a:solidFill>
                  <a:schemeClr val="tx1"/>
                </a:solidFill>
                <a:latin typeface="Arial" charset="0"/>
              </a:defRPr>
            </a:lvl7pPr>
            <a:lvl8pPr marL="3778250" fontAlgn="base">
              <a:spcBef>
                <a:spcPct val="0"/>
              </a:spcBef>
              <a:spcAft>
                <a:spcPct val="0"/>
              </a:spcAft>
              <a:defRPr>
                <a:solidFill>
                  <a:schemeClr val="tx1"/>
                </a:solidFill>
                <a:latin typeface="Arial" charset="0"/>
              </a:defRPr>
            </a:lvl8pPr>
            <a:lvl9pPr marL="4235450" fontAlgn="base">
              <a:spcBef>
                <a:spcPct val="0"/>
              </a:spcBef>
              <a:spcAft>
                <a:spcPct val="0"/>
              </a:spcAft>
              <a:defRPr>
                <a:solidFill>
                  <a:schemeClr val="tx1"/>
                </a:solidFill>
                <a:latin typeface="Arial" charset="0"/>
              </a:defRPr>
            </a:lvl9pPr>
          </a:lstStyle>
          <a:p>
            <a:pPr>
              <a:defRPr/>
            </a:pPr>
            <a:r>
              <a:rPr lang="en-US" smtClean="0">
                <a:solidFill>
                  <a:srgbClr val="F5E9E9"/>
                </a:solidFill>
                <a:effectLst>
                  <a:outerShdw blurRad="38100" dist="38100" dir="2700000" algn="tl">
                    <a:srgbClr val="000000"/>
                  </a:outerShdw>
                </a:effectLst>
                <a:latin typeface="Georgia" pitchFamily="18" charset="0"/>
              </a:rPr>
              <a:t>Abell Cluster 1689</a:t>
            </a:r>
          </a:p>
        </p:txBody>
      </p:sp>
      <p:graphicFrame>
        <p:nvGraphicFramePr>
          <p:cNvPr id="64516" name="Object 4"/>
          <p:cNvGraphicFramePr>
            <a:graphicFrameLocks noChangeAspect="1"/>
          </p:cNvGraphicFramePr>
          <p:nvPr/>
        </p:nvGraphicFramePr>
        <p:xfrm>
          <a:off x="609600" y="1709738"/>
          <a:ext cx="4953000" cy="4691062"/>
        </p:xfrm>
        <a:graphic>
          <a:graphicData uri="http://schemas.openxmlformats.org/presentationml/2006/ole">
            <mc:AlternateContent xmlns:mc="http://schemas.openxmlformats.org/markup-compatibility/2006">
              <mc:Choice xmlns:v="urn:schemas-microsoft-com:vml" Requires="v">
                <p:oleObj spid="_x0000_s187408" name="Image" r:id="rId4" imgW="13460317" imgH="12749206" progId="Photoshop.Image.6">
                  <p:embed/>
                </p:oleObj>
              </mc:Choice>
              <mc:Fallback>
                <p:oleObj name="Image" r:id="rId4" imgW="13460317" imgH="12749206" progId="Photoshop.Image.6">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 y="1709738"/>
                        <a:ext cx="4953000" cy="4691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4517" name="Object 5"/>
          <p:cNvGraphicFramePr>
            <a:graphicFrameLocks noChangeAspect="1"/>
          </p:cNvGraphicFramePr>
          <p:nvPr/>
        </p:nvGraphicFramePr>
        <p:xfrm>
          <a:off x="6019800" y="1295400"/>
          <a:ext cx="2676525" cy="5181600"/>
        </p:xfrm>
        <a:graphic>
          <a:graphicData uri="http://schemas.openxmlformats.org/presentationml/2006/ole">
            <mc:AlternateContent xmlns:mc="http://schemas.openxmlformats.org/markup-compatibility/2006">
              <mc:Choice xmlns:v="urn:schemas-microsoft-com:vml" Requires="v">
                <p:oleObj spid="_x0000_s187409" name="Image" r:id="rId6" imgW="3568254" imgH="6907937" progId="Photoshop.Image.6">
                  <p:embed/>
                </p:oleObj>
              </mc:Choice>
              <mc:Fallback>
                <p:oleObj name="Image" r:id="rId6" imgW="3568254" imgH="6907937" progId="Photoshop.Image.6">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19800" y="1295400"/>
                        <a:ext cx="2676525" cy="518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9552569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ext Box 2"/>
          <p:cNvSpPr txBox="1">
            <a:spLocks noChangeArrowheads="1"/>
          </p:cNvSpPr>
          <p:nvPr/>
        </p:nvSpPr>
        <p:spPr bwMode="auto">
          <a:xfrm>
            <a:off x="0" y="0"/>
            <a:ext cx="9144000" cy="914400"/>
          </a:xfrm>
          <a:prstGeom prst="rect">
            <a:avLst/>
          </a:prstGeom>
          <a:solidFill>
            <a:schemeClr val="bg2">
              <a:alpha val="41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en-US" sz="5400">
                <a:solidFill>
                  <a:srgbClr val="F5E9E9"/>
                </a:solidFill>
                <a:effectLst>
                  <a:outerShdw blurRad="38100" dist="38100" dir="2700000" algn="tl">
                    <a:srgbClr val="000000"/>
                  </a:outerShdw>
                </a:effectLst>
                <a:latin typeface="Georgia" pitchFamily="18" charset="0"/>
              </a:rPr>
              <a:t>MoND</a:t>
            </a:r>
          </a:p>
        </p:txBody>
      </p:sp>
      <p:sp>
        <p:nvSpPr>
          <p:cNvPr id="84995" name="Text Box 3"/>
          <p:cNvSpPr txBox="1">
            <a:spLocks noChangeArrowheads="1"/>
          </p:cNvSpPr>
          <p:nvPr/>
        </p:nvSpPr>
        <p:spPr bwMode="auto">
          <a:xfrm>
            <a:off x="1085850" y="1143000"/>
            <a:ext cx="6972300" cy="641350"/>
          </a:xfrm>
          <a:prstGeom prst="rect">
            <a:avLst/>
          </a:prstGeom>
          <a:solidFill>
            <a:schemeClr val="bg2">
              <a:alpha val="41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defRPr>
            </a:lvl1pPr>
            <a:lvl2pPr marL="2063750">
              <a:defRPr>
                <a:solidFill>
                  <a:schemeClr val="tx1"/>
                </a:solidFill>
                <a:latin typeface="Arial" charset="0"/>
              </a:defRPr>
            </a:lvl2pPr>
            <a:lvl3pPr marL="2178050">
              <a:defRPr>
                <a:solidFill>
                  <a:schemeClr val="tx1"/>
                </a:solidFill>
                <a:latin typeface="Arial" charset="0"/>
              </a:defRPr>
            </a:lvl3pPr>
            <a:lvl4pPr marL="2292350">
              <a:defRPr>
                <a:solidFill>
                  <a:schemeClr val="tx1"/>
                </a:solidFill>
                <a:latin typeface="Arial" charset="0"/>
              </a:defRPr>
            </a:lvl4pPr>
            <a:lvl5pPr marL="2406650">
              <a:defRPr>
                <a:solidFill>
                  <a:schemeClr val="tx1"/>
                </a:solidFill>
                <a:latin typeface="Arial" charset="0"/>
              </a:defRPr>
            </a:lvl5pPr>
            <a:lvl6pPr marL="2863850" fontAlgn="base">
              <a:spcBef>
                <a:spcPct val="0"/>
              </a:spcBef>
              <a:spcAft>
                <a:spcPct val="0"/>
              </a:spcAft>
              <a:defRPr>
                <a:solidFill>
                  <a:schemeClr val="tx1"/>
                </a:solidFill>
                <a:latin typeface="Arial" charset="0"/>
              </a:defRPr>
            </a:lvl6pPr>
            <a:lvl7pPr marL="3321050" fontAlgn="base">
              <a:spcBef>
                <a:spcPct val="0"/>
              </a:spcBef>
              <a:spcAft>
                <a:spcPct val="0"/>
              </a:spcAft>
              <a:defRPr>
                <a:solidFill>
                  <a:schemeClr val="tx1"/>
                </a:solidFill>
                <a:latin typeface="Arial" charset="0"/>
              </a:defRPr>
            </a:lvl7pPr>
            <a:lvl8pPr marL="3778250" fontAlgn="base">
              <a:spcBef>
                <a:spcPct val="0"/>
              </a:spcBef>
              <a:spcAft>
                <a:spcPct val="0"/>
              </a:spcAft>
              <a:defRPr>
                <a:solidFill>
                  <a:schemeClr val="tx1"/>
                </a:solidFill>
                <a:latin typeface="Arial" charset="0"/>
              </a:defRPr>
            </a:lvl8pPr>
            <a:lvl9pPr marL="4235450" fontAlgn="base">
              <a:spcBef>
                <a:spcPct val="0"/>
              </a:spcBef>
              <a:spcAft>
                <a:spcPct val="0"/>
              </a:spcAft>
              <a:defRPr>
                <a:solidFill>
                  <a:schemeClr val="tx1"/>
                </a:solidFill>
                <a:latin typeface="Arial" charset="0"/>
              </a:defRPr>
            </a:lvl9pPr>
          </a:lstStyle>
          <a:p>
            <a:pPr>
              <a:defRPr/>
            </a:pPr>
            <a:r>
              <a:rPr lang="en-US" sz="3600" smtClean="0">
                <a:solidFill>
                  <a:srgbClr val="F5E9E9"/>
                </a:solidFill>
                <a:effectLst>
                  <a:outerShdw blurRad="38100" dist="38100" dir="2700000" algn="tl">
                    <a:srgbClr val="000000"/>
                  </a:outerShdw>
                </a:effectLst>
                <a:latin typeface="Georgia" pitchFamily="18" charset="0"/>
              </a:rPr>
              <a:t>Modified Newtonian Dynamics</a:t>
            </a:r>
          </a:p>
        </p:txBody>
      </p:sp>
      <p:pic>
        <p:nvPicPr>
          <p:cNvPr id="67588" name="Picture 4" descr="burritoshap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900" y="2076450"/>
            <a:ext cx="7696200" cy="333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7" name="Text Box 5"/>
          <p:cNvSpPr txBox="1">
            <a:spLocks noChangeArrowheads="1"/>
          </p:cNvSpPr>
          <p:nvPr/>
        </p:nvSpPr>
        <p:spPr bwMode="auto">
          <a:xfrm>
            <a:off x="762000" y="5791200"/>
            <a:ext cx="7620000" cy="641350"/>
          </a:xfrm>
          <a:prstGeom prst="rect">
            <a:avLst/>
          </a:prstGeom>
          <a:solidFill>
            <a:schemeClr val="bg2">
              <a:alpha val="41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defRPr>
            </a:lvl1pPr>
            <a:lvl2pPr marL="2063750">
              <a:defRPr>
                <a:solidFill>
                  <a:schemeClr val="tx1"/>
                </a:solidFill>
                <a:latin typeface="Arial" charset="0"/>
              </a:defRPr>
            </a:lvl2pPr>
            <a:lvl3pPr marL="2178050">
              <a:defRPr>
                <a:solidFill>
                  <a:schemeClr val="tx1"/>
                </a:solidFill>
                <a:latin typeface="Arial" charset="0"/>
              </a:defRPr>
            </a:lvl3pPr>
            <a:lvl4pPr marL="2292350">
              <a:defRPr>
                <a:solidFill>
                  <a:schemeClr val="tx1"/>
                </a:solidFill>
                <a:latin typeface="Arial" charset="0"/>
              </a:defRPr>
            </a:lvl4pPr>
            <a:lvl5pPr marL="2406650">
              <a:defRPr>
                <a:solidFill>
                  <a:schemeClr val="tx1"/>
                </a:solidFill>
                <a:latin typeface="Arial" charset="0"/>
              </a:defRPr>
            </a:lvl5pPr>
            <a:lvl6pPr marL="2863850" fontAlgn="base">
              <a:spcBef>
                <a:spcPct val="0"/>
              </a:spcBef>
              <a:spcAft>
                <a:spcPct val="0"/>
              </a:spcAft>
              <a:defRPr>
                <a:solidFill>
                  <a:schemeClr val="tx1"/>
                </a:solidFill>
                <a:latin typeface="Arial" charset="0"/>
              </a:defRPr>
            </a:lvl6pPr>
            <a:lvl7pPr marL="3321050" fontAlgn="base">
              <a:spcBef>
                <a:spcPct val="0"/>
              </a:spcBef>
              <a:spcAft>
                <a:spcPct val="0"/>
              </a:spcAft>
              <a:defRPr>
                <a:solidFill>
                  <a:schemeClr val="tx1"/>
                </a:solidFill>
                <a:latin typeface="Arial" charset="0"/>
              </a:defRPr>
            </a:lvl7pPr>
            <a:lvl8pPr marL="3778250" fontAlgn="base">
              <a:spcBef>
                <a:spcPct val="0"/>
              </a:spcBef>
              <a:spcAft>
                <a:spcPct val="0"/>
              </a:spcAft>
              <a:defRPr>
                <a:solidFill>
                  <a:schemeClr val="tx1"/>
                </a:solidFill>
                <a:latin typeface="Arial" charset="0"/>
              </a:defRPr>
            </a:lvl8pPr>
            <a:lvl9pPr marL="4235450" fontAlgn="base">
              <a:spcBef>
                <a:spcPct val="0"/>
              </a:spcBef>
              <a:spcAft>
                <a:spcPct val="0"/>
              </a:spcAft>
              <a:defRPr>
                <a:solidFill>
                  <a:schemeClr val="tx1"/>
                </a:solidFill>
                <a:latin typeface="Arial" charset="0"/>
              </a:defRPr>
            </a:lvl9pPr>
          </a:lstStyle>
          <a:p>
            <a:pPr>
              <a:defRPr/>
            </a:pPr>
            <a:r>
              <a:rPr lang="en-US" sz="3600" smtClean="0">
                <a:solidFill>
                  <a:srgbClr val="F5E9E9"/>
                </a:solidFill>
                <a:effectLst>
                  <a:outerShdw blurRad="38100" dist="38100" dir="2700000" algn="tl">
                    <a:srgbClr val="000000"/>
                  </a:outerShdw>
                </a:effectLst>
                <a:latin typeface="Georgia" pitchFamily="18" charset="0"/>
              </a:rPr>
              <a:t>It hasn’t come close to working yet</a:t>
            </a:r>
          </a:p>
        </p:txBody>
      </p:sp>
    </p:spTree>
    <p:extLst>
      <p:ext uri="{BB962C8B-B14F-4D97-AF65-F5344CB8AC3E}">
        <p14:creationId xmlns:p14="http://schemas.microsoft.com/office/powerpoint/2010/main" val="79707777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 Box 2"/>
          <p:cNvSpPr txBox="1">
            <a:spLocks noChangeArrowheads="1"/>
          </p:cNvSpPr>
          <p:nvPr/>
        </p:nvSpPr>
        <p:spPr bwMode="auto">
          <a:xfrm>
            <a:off x="0" y="0"/>
            <a:ext cx="9144000" cy="914400"/>
          </a:xfrm>
          <a:prstGeom prst="rect">
            <a:avLst/>
          </a:prstGeom>
          <a:solidFill>
            <a:schemeClr val="bg2">
              <a:alpha val="41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en-US" sz="5400">
                <a:solidFill>
                  <a:srgbClr val="F5E9E9"/>
                </a:solidFill>
                <a:effectLst>
                  <a:outerShdw blurRad="38100" dist="38100" dir="2700000" algn="tl">
                    <a:srgbClr val="000000"/>
                  </a:outerShdw>
                </a:effectLst>
                <a:latin typeface="Georgia" pitchFamily="18" charset="0"/>
              </a:rPr>
              <a:t>Dark Matter</a:t>
            </a:r>
          </a:p>
        </p:txBody>
      </p:sp>
      <p:sp>
        <p:nvSpPr>
          <p:cNvPr id="31747" name="Text Box 3"/>
          <p:cNvSpPr txBox="1">
            <a:spLocks noChangeArrowheads="1"/>
          </p:cNvSpPr>
          <p:nvPr/>
        </p:nvSpPr>
        <p:spPr bwMode="auto">
          <a:xfrm>
            <a:off x="1066800" y="1219200"/>
            <a:ext cx="7010400" cy="701675"/>
          </a:xfrm>
          <a:prstGeom prst="rect">
            <a:avLst/>
          </a:prstGeom>
          <a:solidFill>
            <a:schemeClr val="bg2">
              <a:alpha val="41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en-US" sz="4000" b="1">
                <a:solidFill>
                  <a:srgbClr val="F5E9E9"/>
                </a:solidFill>
                <a:effectLst>
                  <a:outerShdw blurRad="38100" dist="38100" dir="2700000" algn="tl">
                    <a:srgbClr val="000000"/>
                  </a:outerShdw>
                </a:effectLst>
                <a:latin typeface="Georgia" pitchFamily="18" charset="0"/>
              </a:rPr>
              <a:t>Ok, so what the heck is it?</a:t>
            </a:r>
          </a:p>
        </p:txBody>
      </p:sp>
      <p:sp>
        <p:nvSpPr>
          <p:cNvPr id="31750" name="Text Box 6"/>
          <p:cNvSpPr txBox="1">
            <a:spLocks noChangeArrowheads="1"/>
          </p:cNvSpPr>
          <p:nvPr/>
        </p:nvSpPr>
        <p:spPr bwMode="auto">
          <a:xfrm>
            <a:off x="1371600" y="2209800"/>
            <a:ext cx="6400800" cy="641350"/>
          </a:xfrm>
          <a:prstGeom prst="rect">
            <a:avLst/>
          </a:prstGeom>
          <a:solidFill>
            <a:schemeClr val="bg2">
              <a:alpha val="41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defRPr>
            </a:lvl1pPr>
            <a:lvl2pPr marL="2063750">
              <a:defRPr>
                <a:solidFill>
                  <a:schemeClr val="tx1"/>
                </a:solidFill>
                <a:latin typeface="Arial" charset="0"/>
              </a:defRPr>
            </a:lvl2pPr>
            <a:lvl3pPr marL="2178050">
              <a:defRPr>
                <a:solidFill>
                  <a:schemeClr val="tx1"/>
                </a:solidFill>
                <a:latin typeface="Arial" charset="0"/>
              </a:defRPr>
            </a:lvl3pPr>
            <a:lvl4pPr marL="2292350">
              <a:defRPr>
                <a:solidFill>
                  <a:schemeClr val="tx1"/>
                </a:solidFill>
                <a:latin typeface="Arial" charset="0"/>
              </a:defRPr>
            </a:lvl4pPr>
            <a:lvl5pPr marL="2406650">
              <a:defRPr>
                <a:solidFill>
                  <a:schemeClr val="tx1"/>
                </a:solidFill>
                <a:latin typeface="Arial" charset="0"/>
              </a:defRPr>
            </a:lvl5pPr>
            <a:lvl6pPr marL="2863850" fontAlgn="base">
              <a:spcBef>
                <a:spcPct val="0"/>
              </a:spcBef>
              <a:spcAft>
                <a:spcPct val="0"/>
              </a:spcAft>
              <a:defRPr>
                <a:solidFill>
                  <a:schemeClr val="tx1"/>
                </a:solidFill>
                <a:latin typeface="Arial" charset="0"/>
              </a:defRPr>
            </a:lvl6pPr>
            <a:lvl7pPr marL="3321050" fontAlgn="base">
              <a:spcBef>
                <a:spcPct val="0"/>
              </a:spcBef>
              <a:spcAft>
                <a:spcPct val="0"/>
              </a:spcAft>
              <a:defRPr>
                <a:solidFill>
                  <a:schemeClr val="tx1"/>
                </a:solidFill>
                <a:latin typeface="Arial" charset="0"/>
              </a:defRPr>
            </a:lvl7pPr>
            <a:lvl8pPr marL="3778250" fontAlgn="base">
              <a:spcBef>
                <a:spcPct val="0"/>
              </a:spcBef>
              <a:spcAft>
                <a:spcPct val="0"/>
              </a:spcAft>
              <a:defRPr>
                <a:solidFill>
                  <a:schemeClr val="tx1"/>
                </a:solidFill>
                <a:latin typeface="Arial" charset="0"/>
              </a:defRPr>
            </a:lvl8pPr>
            <a:lvl9pPr marL="4235450" fontAlgn="base">
              <a:spcBef>
                <a:spcPct val="0"/>
              </a:spcBef>
              <a:spcAft>
                <a:spcPct val="0"/>
              </a:spcAft>
              <a:defRPr>
                <a:solidFill>
                  <a:schemeClr val="tx1"/>
                </a:solidFill>
                <a:latin typeface="Arial" charset="0"/>
              </a:defRPr>
            </a:lvl9pPr>
          </a:lstStyle>
          <a:p>
            <a:pPr>
              <a:defRPr/>
            </a:pPr>
            <a:r>
              <a:rPr lang="en-US" sz="3600" smtClean="0">
                <a:solidFill>
                  <a:srgbClr val="F5E9E9"/>
                </a:solidFill>
                <a:effectLst>
                  <a:outerShdw blurRad="38100" dist="38100" dir="2700000" algn="tl">
                    <a:srgbClr val="000000"/>
                  </a:outerShdw>
                </a:effectLst>
                <a:latin typeface="Georgia" pitchFamily="18" charset="0"/>
              </a:rPr>
              <a:t>Could it be ordinary matter?</a:t>
            </a:r>
          </a:p>
        </p:txBody>
      </p:sp>
      <p:sp>
        <p:nvSpPr>
          <p:cNvPr id="31751" name="Text Box 7"/>
          <p:cNvSpPr txBox="1">
            <a:spLocks noChangeArrowheads="1"/>
          </p:cNvSpPr>
          <p:nvPr/>
        </p:nvSpPr>
        <p:spPr bwMode="auto">
          <a:xfrm>
            <a:off x="609600" y="3276600"/>
            <a:ext cx="4114800" cy="1739900"/>
          </a:xfrm>
          <a:prstGeom prst="rect">
            <a:avLst/>
          </a:prstGeom>
          <a:solidFill>
            <a:schemeClr val="bg2">
              <a:alpha val="41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defRPr>
            </a:lvl1pPr>
            <a:lvl2pPr marL="2063750">
              <a:defRPr>
                <a:solidFill>
                  <a:schemeClr val="tx1"/>
                </a:solidFill>
                <a:latin typeface="Arial" charset="0"/>
              </a:defRPr>
            </a:lvl2pPr>
            <a:lvl3pPr marL="2178050">
              <a:defRPr>
                <a:solidFill>
                  <a:schemeClr val="tx1"/>
                </a:solidFill>
                <a:latin typeface="Arial" charset="0"/>
              </a:defRPr>
            </a:lvl3pPr>
            <a:lvl4pPr marL="2292350">
              <a:defRPr>
                <a:solidFill>
                  <a:schemeClr val="tx1"/>
                </a:solidFill>
                <a:latin typeface="Arial" charset="0"/>
              </a:defRPr>
            </a:lvl4pPr>
            <a:lvl5pPr marL="2406650">
              <a:defRPr>
                <a:solidFill>
                  <a:schemeClr val="tx1"/>
                </a:solidFill>
                <a:latin typeface="Arial" charset="0"/>
              </a:defRPr>
            </a:lvl5pPr>
            <a:lvl6pPr marL="2863850" fontAlgn="base">
              <a:spcBef>
                <a:spcPct val="0"/>
              </a:spcBef>
              <a:spcAft>
                <a:spcPct val="0"/>
              </a:spcAft>
              <a:defRPr>
                <a:solidFill>
                  <a:schemeClr val="tx1"/>
                </a:solidFill>
                <a:latin typeface="Arial" charset="0"/>
              </a:defRPr>
            </a:lvl6pPr>
            <a:lvl7pPr marL="3321050" fontAlgn="base">
              <a:spcBef>
                <a:spcPct val="0"/>
              </a:spcBef>
              <a:spcAft>
                <a:spcPct val="0"/>
              </a:spcAft>
              <a:defRPr>
                <a:solidFill>
                  <a:schemeClr val="tx1"/>
                </a:solidFill>
                <a:latin typeface="Arial" charset="0"/>
              </a:defRPr>
            </a:lvl7pPr>
            <a:lvl8pPr marL="3778250" fontAlgn="base">
              <a:spcBef>
                <a:spcPct val="0"/>
              </a:spcBef>
              <a:spcAft>
                <a:spcPct val="0"/>
              </a:spcAft>
              <a:defRPr>
                <a:solidFill>
                  <a:schemeClr val="tx1"/>
                </a:solidFill>
                <a:latin typeface="Arial" charset="0"/>
              </a:defRPr>
            </a:lvl8pPr>
            <a:lvl9pPr marL="4235450" fontAlgn="base">
              <a:spcBef>
                <a:spcPct val="0"/>
              </a:spcBef>
              <a:spcAft>
                <a:spcPct val="0"/>
              </a:spcAft>
              <a:defRPr>
                <a:solidFill>
                  <a:schemeClr val="tx1"/>
                </a:solidFill>
                <a:latin typeface="Arial" charset="0"/>
              </a:defRPr>
            </a:lvl9pPr>
          </a:lstStyle>
          <a:p>
            <a:pPr>
              <a:defRPr/>
            </a:pPr>
            <a:r>
              <a:rPr lang="en-US" sz="3600" b="1" smtClean="0">
                <a:solidFill>
                  <a:srgbClr val="F5E9E9"/>
                </a:solidFill>
                <a:effectLst>
                  <a:outerShdw blurRad="38100" dist="38100" dir="2700000" algn="tl">
                    <a:srgbClr val="000000"/>
                  </a:outerShdw>
                </a:effectLst>
                <a:latin typeface="Georgia" pitchFamily="18" charset="0"/>
              </a:rPr>
              <a:t>MACHOs</a:t>
            </a:r>
          </a:p>
          <a:p>
            <a:pPr>
              <a:defRPr/>
            </a:pPr>
            <a:r>
              <a:rPr lang="en-US" sz="3600" smtClean="0">
                <a:solidFill>
                  <a:srgbClr val="F5E9E9"/>
                </a:solidFill>
                <a:effectLst>
                  <a:outerShdw blurRad="38100" dist="38100" dir="2700000" algn="tl">
                    <a:srgbClr val="000000"/>
                  </a:outerShdw>
                </a:effectLst>
                <a:latin typeface="Georgia" pitchFamily="18" charset="0"/>
              </a:rPr>
              <a:t>Massive Compact Halo Objects</a:t>
            </a:r>
          </a:p>
        </p:txBody>
      </p:sp>
      <p:sp>
        <p:nvSpPr>
          <p:cNvPr id="31752" name="Text Box 8"/>
          <p:cNvSpPr txBox="1">
            <a:spLocks noChangeArrowheads="1"/>
          </p:cNvSpPr>
          <p:nvPr/>
        </p:nvSpPr>
        <p:spPr bwMode="auto">
          <a:xfrm>
            <a:off x="457200" y="5334000"/>
            <a:ext cx="4419600" cy="1190625"/>
          </a:xfrm>
          <a:prstGeom prst="rect">
            <a:avLst/>
          </a:prstGeom>
          <a:solidFill>
            <a:schemeClr val="bg2">
              <a:alpha val="41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defRPr>
            </a:lvl1pPr>
            <a:lvl2pPr marL="2063750">
              <a:defRPr>
                <a:solidFill>
                  <a:schemeClr val="tx1"/>
                </a:solidFill>
                <a:latin typeface="Arial" charset="0"/>
              </a:defRPr>
            </a:lvl2pPr>
            <a:lvl3pPr marL="2178050">
              <a:defRPr>
                <a:solidFill>
                  <a:schemeClr val="tx1"/>
                </a:solidFill>
                <a:latin typeface="Arial" charset="0"/>
              </a:defRPr>
            </a:lvl3pPr>
            <a:lvl4pPr marL="2292350">
              <a:defRPr>
                <a:solidFill>
                  <a:schemeClr val="tx1"/>
                </a:solidFill>
                <a:latin typeface="Arial" charset="0"/>
              </a:defRPr>
            </a:lvl4pPr>
            <a:lvl5pPr marL="2406650">
              <a:defRPr>
                <a:solidFill>
                  <a:schemeClr val="tx1"/>
                </a:solidFill>
                <a:latin typeface="Arial" charset="0"/>
              </a:defRPr>
            </a:lvl5pPr>
            <a:lvl6pPr marL="2863850" fontAlgn="base">
              <a:spcBef>
                <a:spcPct val="0"/>
              </a:spcBef>
              <a:spcAft>
                <a:spcPct val="0"/>
              </a:spcAft>
              <a:defRPr>
                <a:solidFill>
                  <a:schemeClr val="tx1"/>
                </a:solidFill>
                <a:latin typeface="Arial" charset="0"/>
              </a:defRPr>
            </a:lvl6pPr>
            <a:lvl7pPr marL="3321050" fontAlgn="base">
              <a:spcBef>
                <a:spcPct val="0"/>
              </a:spcBef>
              <a:spcAft>
                <a:spcPct val="0"/>
              </a:spcAft>
              <a:defRPr>
                <a:solidFill>
                  <a:schemeClr val="tx1"/>
                </a:solidFill>
                <a:latin typeface="Arial" charset="0"/>
              </a:defRPr>
            </a:lvl7pPr>
            <a:lvl8pPr marL="3778250" fontAlgn="base">
              <a:spcBef>
                <a:spcPct val="0"/>
              </a:spcBef>
              <a:spcAft>
                <a:spcPct val="0"/>
              </a:spcAft>
              <a:defRPr>
                <a:solidFill>
                  <a:schemeClr val="tx1"/>
                </a:solidFill>
                <a:latin typeface="Arial" charset="0"/>
              </a:defRPr>
            </a:lvl8pPr>
            <a:lvl9pPr marL="4235450" fontAlgn="base">
              <a:spcBef>
                <a:spcPct val="0"/>
              </a:spcBef>
              <a:spcAft>
                <a:spcPct val="0"/>
              </a:spcAft>
              <a:defRPr>
                <a:solidFill>
                  <a:schemeClr val="tx1"/>
                </a:solidFill>
                <a:latin typeface="Arial" charset="0"/>
              </a:defRPr>
            </a:lvl9pPr>
          </a:lstStyle>
          <a:p>
            <a:pPr>
              <a:defRPr/>
            </a:pPr>
            <a:r>
              <a:rPr lang="en-US" sz="3600" smtClean="0">
                <a:solidFill>
                  <a:srgbClr val="F5E9E9"/>
                </a:solidFill>
                <a:effectLst>
                  <a:outerShdw blurRad="38100" dist="38100" dir="2700000" algn="tl">
                    <a:srgbClr val="000000"/>
                  </a:outerShdw>
                </a:effectLst>
                <a:latin typeface="Georgia" pitchFamily="18" charset="0"/>
              </a:rPr>
              <a:t>Surveys detect a few, but not enough</a:t>
            </a:r>
          </a:p>
        </p:txBody>
      </p:sp>
      <p:pic>
        <p:nvPicPr>
          <p:cNvPr id="65543" name="Picture 9" descr="mach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3352800"/>
            <a:ext cx="2857500" cy="282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5159930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shadeToTitle="1">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10123" t="10266" r="3112"/>
          <a:stretch/>
        </p:blipFill>
        <p:spPr bwMode="auto">
          <a:xfrm>
            <a:off x="-1" y="0"/>
            <a:ext cx="9144001" cy="6908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201732" name="Text Box 4"/>
          <p:cNvSpPr txBox="1">
            <a:spLocks noChangeArrowheads="1"/>
          </p:cNvSpPr>
          <p:nvPr/>
        </p:nvSpPr>
        <p:spPr bwMode="auto">
          <a:xfrm>
            <a:off x="0" y="0"/>
            <a:ext cx="9144000" cy="914400"/>
          </a:xfrm>
          <a:prstGeom prst="rect">
            <a:avLst/>
          </a:prstGeom>
          <a:solidFill>
            <a:schemeClr val="bg2">
              <a:alpha val="41000"/>
            </a:schemeClr>
          </a:solidFill>
          <a:ln w="9525">
            <a:noFill/>
            <a:miter lim="800000"/>
            <a:headEnd/>
            <a:tailEnd/>
          </a:ln>
          <a:effectLst/>
        </p:spPr>
        <p:txBody>
          <a:bodyPr>
            <a:spAutoFit/>
          </a:bodyPr>
          <a:lstStyle/>
          <a:p>
            <a:pPr>
              <a:defRPr/>
            </a:pPr>
            <a:r>
              <a:rPr lang="en-US" sz="5400" dirty="0" smtClean="0">
                <a:solidFill>
                  <a:srgbClr val="F5E9E9"/>
                </a:solidFill>
                <a:effectLst>
                  <a:outerShdw blurRad="38100" dist="38100" dir="2700000" algn="tl">
                    <a:srgbClr val="000000"/>
                  </a:outerShdw>
                </a:effectLst>
                <a:latin typeface="Georgia" pitchFamily="18" charset="0"/>
              </a:rPr>
              <a:t>Our Galaxy: Overview</a:t>
            </a:r>
            <a:endParaRPr lang="en-US" sz="5400" dirty="0">
              <a:solidFill>
                <a:srgbClr val="F5E9E9"/>
              </a:solidFill>
              <a:effectLst>
                <a:outerShdw blurRad="38100" dist="38100" dir="2700000" algn="tl">
                  <a:srgbClr val="000000"/>
                </a:outerShdw>
              </a:effectLst>
              <a:latin typeface="Georgia" pitchFamily="18" charset="0"/>
            </a:endParaRPr>
          </a:p>
        </p:txBody>
      </p:sp>
      <p:sp>
        <p:nvSpPr>
          <p:cNvPr id="4" name="Text Box 10"/>
          <p:cNvSpPr txBox="1">
            <a:spLocks noChangeArrowheads="1"/>
          </p:cNvSpPr>
          <p:nvPr/>
        </p:nvSpPr>
        <p:spPr bwMode="auto">
          <a:xfrm>
            <a:off x="571499" y="1156940"/>
            <a:ext cx="8001000" cy="5509200"/>
          </a:xfrm>
          <a:prstGeom prst="rect">
            <a:avLst/>
          </a:prstGeom>
          <a:solidFill>
            <a:schemeClr val="bg2">
              <a:lumMod val="50000"/>
              <a:alpha val="50000"/>
            </a:schemeClr>
          </a:solidFill>
          <a:ln w="9525">
            <a:noFill/>
            <a:miter lim="800000"/>
            <a:headEnd/>
            <a:tailEnd/>
          </a:ln>
          <a:effectLst/>
        </p:spPr>
        <p:txBody>
          <a:bodyPr wrap="square">
            <a:spAutoFit/>
          </a:bodyPr>
          <a:lstStyle/>
          <a:p>
            <a:r>
              <a:rPr lang="en-US" b="1" dirty="0">
                <a:solidFill>
                  <a:schemeClr val="bg1"/>
                </a:solidFill>
                <a:effectLst>
                  <a:outerShdw blurRad="38100" dist="38100" dir="2700000" algn="tl">
                    <a:srgbClr val="000000">
                      <a:alpha val="43137"/>
                    </a:srgbClr>
                  </a:outerShdw>
                </a:effectLst>
                <a:latin typeface="Georgia" panose="02040502050405020303" pitchFamily="18" charset="0"/>
              </a:rPr>
              <a:t>The Milky </a:t>
            </a:r>
            <a:r>
              <a:rPr lang="en-US" b="1" dirty="0" smtClean="0">
                <a:solidFill>
                  <a:schemeClr val="bg1"/>
                </a:solidFill>
                <a:effectLst>
                  <a:outerShdw blurRad="38100" dist="38100" dir="2700000" algn="tl">
                    <a:srgbClr val="000000">
                      <a:alpha val="43137"/>
                    </a:srgbClr>
                  </a:outerShdw>
                </a:effectLst>
                <a:latin typeface="Georgia" panose="02040502050405020303" pitchFamily="18" charset="0"/>
              </a:rPr>
              <a:t>Way</a:t>
            </a:r>
          </a:p>
          <a:p>
            <a:endParaRPr lang="en-US" b="1" dirty="0">
              <a:solidFill>
                <a:schemeClr val="bg1"/>
              </a:solidFill>
              <a:effectLst>
                <a:outerShdw blurRad="38100" dist="38100" dir="2700000" algn="tl">
                  <a:srgbClr val="000000">
                    <a:alpha val="43137"/>
                  </a:srgbClr>
                </a:outerShdw>
              </a:effectLst>
              <a:latin typeface="Georgia" panose="02040502050405020303" pitchFamily="18" charset="0"/>
            </a:endParaRPr>
          </a:p>
          <a:p>
            <a:pPr lvl="1" algn="l">
              <a:buFont typeface="Georgia" panose="02040502050405020303" pitchFamily="18" charset="0"/>
              <a:buAutoNum type="arabicPeriod"/>
            </a:pPr>
            <a:r>
              <a:rPr lang="en-US" b="1" dirty="0" smtClean="0">
                <a:solidFill>
                  <a:schemeClr val="bg1"/>
                </a:solidFill>
                <a:effectLst>
                  <a:outerShdw blurRad="38100" dist="38100" dir="2700000" algn="tl">
                    <a:srgbClr val="000000">
                      <a:alpha val="43137"/>
                    </a:srgbClr>
                  </a:outerShdw>
                </a:effectLst>
                <a:latin typeface="Georgia" panose="02040502050405020303" pitchFamily="18" charset="0"/>
              </a:rPr>
              <a:t> Basic Structure</a:t>
            </a:r>
          </a:p>
          <a:p>
            <a:pPr lvl="1" algn="l">
              <a:buFont typeface="Georgia" panose="02040502050405020303" pitchFamily="18" charset="0"/>
              <a:buAutoNum type="arabicPeriod"/>
            </a:pPr>
            <a:r>
              <a:rPr lang="en-US" b="1" dirty="0" smtClean="0">
                <a:solidFill>
                  <a:schemeClr val="bg1"/>
                </a:solidFill>
                <a:effectLst>
                  <a:outerShdw blurRad="38100" dist="38100" dir="2700000" algn="tl">
                    <a:srgbClr val="000000">
                      <a:alpha val="43137"/>
                    </a:srgbClr>
                  </a:outerShdw>
                </a:effectLst>
                <a:latin typeface="Georgia" panose="02040502050405020303" pitchFamily="18" charset="0"/>
              </a:rPr>
              <a:t> Main </a:t>
            </a:r>
            <a:r>
              <a:rPr lang="en-US" b="1" dirty="0">
                <a:solidFill>
                  <a:schemeClr val="bg1"/>
                </a:solidFill>
                <a:effectLst>
                  <a:outerShdw blurRad="38100" dist="38100" dir="2700000" algn="tl">
                    <a:srgbClr val="000000">
                      <a:alpha val="43137"/>
                    </a:srgbClr>
                  </a:outerShdw>
                </a:effectLst>
                <a:latin typeface="Georgia" panose="02040502050405020303" pitchFamily="18" charset="0"/>
              </a:rPr>
              <a:t>components?</a:t>
            </a:r>
          </a:p>
          <a:p>
            <a:pPr lvl="1" algn="l">
              <a:buFont typeface="Georgia" panose="02040502050405020303" pitchFamily="18" charset="0"/>
              <a:buAutoNum type="arabicPeriod"/>
            </a:pPr>
            <a:r>
              <a:rPr lang="en-US" b="1" dirty="0" smtClean="0">
                <a:solidFill>
                  <a:schemeClr val="bg1"/>
                </a:solidFill>
                <a:effectLst>
                  <a:outerShdw blurRad="38100" dist="38100" dir="2700000" algn="tl">
                    <a:srgbClr val="000000">
                      <a:alpha val="43137"/>
                    </a:srgbClr>
                  </a:outerShdw>
                </a:effectLst>
                <a:latin typeface="Georgia" panose="02040502050405020303" pitchFamily="18" charset="0"/>
              </a:rPr>
              <a:t> Composition </a:t>
            </a:r>
            <a:r>
              <a:rPr lang="en-US" b="1" dirty="0">
                <a:solidFill>
                  <a:schemeClr val="bg1"/>
                </a:solidFill>
                <a:effectLst>
                  <a:outerShdw blurRad="38100" dist="38100" dir="2700000" algn="tl">
                    <a:srgbClr val="000000">
                      <a:alpha val="43137"/>
                    </a:srgbClr>
                  </a:outerShdw>
                </a:effectLst>
                <a:latin typeface="Georgia" panose="02040502050405020303" pitchFamily="18" charset="0"/>
              </a:rPr>
              <a:t>of </a:t>
            </a:r>
            <a:r>
              <a:rPr lang="en-US" b="1" dirty="0" smtClean="0">
                <a:solidFill>
                  <a:schemeClr val="bg1"/>
                </a:solidFill>
                <a:effectLst>
                  <a:outerShdw blurRad="38100" dist="38100" dir="2700000" algn="tl">
                    <a:srgbClr val="000000">
                      <a:alpha val="43137"/>
                    </a:srgbClr>
                  </a:outerShdw>
                </a:effectLst>
                <a:latin typeface="Georgia" panose="02040502050405020303" pitchFamily="18" charset="0"/>
              </a:rPr>
              <a:t>components?</a:t>
            </a:r>
            <a:endParaRPr lang="en-US" b="1" dirty="0">
              <a:solidFill>
                <a:schemeClr val="bg1"/>
              </a:solidFill>
              <a:effectLst>
                <a:outerShdw blurRad="38100" dist="38100" dir="2700000" algn="tl">
                  <a:srgbClr val="000000">
                    <a:alpha val="43137"/>
                  </a:srgbClr>
                </a:outerShdw>
              </a:effectLst>
              <a:latin typeface="Georgia" panose="02040502050405020303" pitchFamily="18" charset="0"/>
            </a:endParaRPr>
          </a:p>
          <a:p>
            <a:pPr lvl="1" algn="l">
              <a:buFont typeface="Georgia" panose="02040502050405020303" pitchFamily="18" charset="0"/>
              <a:buAutoNum type="arabicPeriod"/>
            </a:pPr>
            <a:r>
              <a:rPr lang="en-US" b="1" dirty="0" smtClean="0">
                <a:solidFill>
                  <a:schemeClr val="bg1"/>
                </a:solidFill>
                <a:effectLst>
                  <a:outerShdw blurRad="38100" dist="38100" dir="2700000" algn="tl">
                    <a:srgbClr val="000000">
                      <a:alpha val="43137"/>
                    </a:srgbClr>
                  </a:outerShdw>
                </a:effectLst>
                <a:latin typeface="Georgia" panose="02040502050405020303" pitchFamily="18" charset="0"/>
              </a:rPr>
              <a:t> Ages </a:t>
            </a:r>
            <a:r>
              <a:rPr lang="en-US" b="1" dirty="0">
                <a:solidFill>
                  <a:schemeClr val="bg1"/>
                </a:solidFill>
                <a:effectLst>
                  <a:outerShdw blurRad="38100" dist="38100" dir="2700000" algn="tl">
                    <a:srgbClr val="000000">
                      <a:alpha val="43137"/>
                    </a:srgbClr>
                  </a:outerShdw>
                </a:effectLst>
                <a:latin typeface="Georgia" panose="02040502050405020303" pitchFamily="18" charset="0"/>
              </a:rPr>
              <a:t>of </a:t>
            </a:r>
            <a:r>
              <a:rPr lang="en-US" b="1" dirty="0" smtClean="0">
                <a:solidFill>
                  <a:schemeClr val="bg1"/>
                </a:solidFill>
                <a:effectLst>
                  <a:outerShdw blurRad="38100" dist="38100" dir="2700000" algn="tl">
                    <a:srgbClr val="000000">
                      <a:alpha val="43137"/>
                    </a:srgbClr>
                  </a:outerShdw>
                </a:effectLst>
                <a:latin typeface="Georgia" panose="02040502050405020303" pitchFamily="18" charset="0"/>
              </a:rPr>
              <a:t>types of stars</a:t>
            </a:r>
            <a:r>
              <a:rPr lang="en-US" b="1" dirty="0">
                <a:solidFill>
                  <a:schemeClr val="bg1"/>
                </a:solidFill>
                <a:effectLst>
                  <a:outerShdw blurRad="38100" dist="38100" dir="2700000" algn="tl">
                    <a:srgbClr val="000000">
                      <a:alpha val="43137"/>
                    </a:srgbClr>
                  </a:outerShdw>
                </a:effectLst>
                <a:latin typeface="Georgia" panose="02040502050405020303" pitchFamily="18" charset="0"/>
              </a:rPr>
              <a:t>?</a:t>
            </a:r>
          </a:p>
          <a:p>
            <a:pPr lvl="1" algn="l">
              <a:buFont typeface="Georgia" panose="02040502050405020303" pitchFamily="18" charset="0"/>
              <a:buAutoNum type="arabicPeriod"/>
            </a:pPr>
            <a:r>
              <a:rPr lang="en-US" b="1" dirty="0" smtClean="0">
                <a:solidFill>
                  <a:schemeClr val="bg1"/>
                </a:solidFill>
                <a:effectLst>
                  <a:outerShdw blurRad="38100" dist="38100" dir="2700000" algn="tl">
                    <a:srgbClr val="000000">
                      <a:alpha val="43137"/>
                    </a:srgbClr>
                  </a:outerShdw>
                </a:effectLst>
                <a:latin typeface="Georgia" panose="02040502050405020303" pitchFamily="18" charset="0"/>
              </a:rPr>
              <a:t> Motion </a:t>
            </a:r>
            <a:r>
              <a:rPr lang="en-US" b="1" dirty="0">
                <a:solidFill>
                  <a:schemeClr val="bg1"/>
                </a:solidFill>
                <a:effectLst>
                  <a:outerShdw blurRad="38100" dist="38100" dir="2700000" algn="tl">
                    <a:srgbClr val="000000">
                      <a:alpha val="43137"/>
                    </a:srgbClr>
                  </a:outerShdw>
                </a:effectLst>
                <a:latin typeface="Georgia" panose="02040502050405020303" pitchFamily="18" charset="0"/>
              </a:rPr>
              <a:t>of </a:t>
            </a:r>
            <a:r>
              <a:rPr lang="en-US" b="1" dirty="0" smtClean="0">
                <a:solidFill>
                  <a:schemeClr val="bg1"/>
                </a:solidFill>
                <a:effectLst>
                  <a:outerShdw blurRad="38100" dist="38100" dir="2700000" algn="tl">
                    <a:srgbClr val="000000">
                      <a:alpha val="43137"/>
                    </a:srgbClr>
                  </a:outerShdw>
                </a:effectLst>
                <a:latin typeface="Georgia" panose="02040502050405020303" pitchFamily="18" charset="0"/>
              </a:rPr>
              <a:t>stellar populations?</a:t>
            </a:r>
            <a:endParaRPr lang="en-US" b="1" dirty="0">
              <a:solidFill>
                <a:schemeClr val="bg1"/>
              </a:solidFill>
              <a:effectLst>
                <a:outerShdw blurRad="38100" dist="38100" dir="2700000" algn="tl">
                  <a:srgbClr val="000000">
                    <a:alpha val="43137"/>
                  </a:srgbClr>
                </a:outerShdw>
              </a:effectLst>
              <a:latin typeface="Georgia" panose="02040502050405020303" pitchFamily="18" charset="0"/>
            </a:endParaRPr>
          </a:p>
          <a:p>
            <a:pPr lvl="1" algn="l">
              <a:buFont typeface="Georgia" panose="02040502050405020303" pitchFamily="18" charset="0"/>
              <a:buAutoNum type="arabicPeriod"/>
            </a:pPr>
            <a:r>
              <a:rPr lang="en-US" b="1" dirty="0" smtClean="0">
                <a:solidFill>
                  <a:schemeClr val="bg1"/>
                </a:solidFill>
                <a:effectLst>
                  <a:outerShdw blurRad="38100" dist="38100" dir="2700000" algn="tl">
                    <a:srgbClr val="000000">
                      <a:alpha val="43137"/>
                    </a:srgbClr>
                  </a:outerShdw>
                </a:effectLst>
                <a:latin typeface="Georgia" panose="02040502050405020303" pitchFamily="18" charset="0"/>
              </a:rPr>
              <a:t> Orbital velocities?</a:t>
            </a:r>
            <a:endParaRPr lang="en-US" b="1" dirty="0">
              <a:solidFill>
                <a:schemeClr val="bg1"/>
              </a:solidFill>
              <a:effectLst>
                <a:outerShdw blurRad="38100" dist="38100" dir="2700000" algn="tl">
                  <a:srgbClr val="000000">
                    <a:alpha val="43137"/>
                  </a:srgbClr>
                </a:outerShdw>
              </a:effectLst>
              <a:latin typeface="Georgia" panose="02040502050405020303" pitchFamily="18" charset="0"/>
            </a:endParaRPr>
          </a:p>
          <a:p>
            <a:pPr lvl="1" algn="l">
              <a:buFont typeface="Georgia" panose="02040502050405020303" pitchFamily="18" charset="0"/>
              <a:buAutoNum type="arabicPeriod"/>
            </a:pPr>
            <a:r>
              <a:rPr lang="en-US" b="1" dirty="0" smtClean="0">
                <a:solidFill>
                  <a:schemeClr val="bg1"/>
                </a:solidFill>
                <a:effectLst>
                  <a:outerShdw blurRad="38100" dist="38100" dir="2700000" algn="tl">
                    <a:srgbClr val="000000">
                      <a:alpha val="43137"/>
                    </a:srgbClr>
                  </a:outerShdw>
                </a:effectLst>
                <a:latin typeface="Georgia" panose="02040502050405020303" pitchFamily="18" charset="0"/>
              </a:rPr>
              <a:t> What </a:t>
            </a:r>
            <a:r>
              <a:rPr lang="en-US" b="1" dirty="0">
                <a:solidFill>
                  <a:schemeClr val="bg1"/>
                </a:solidFill>
                <a:effectLst>
                  <a:outerShdw blurRad="38100" dist="38100" dir="2700000" algn="tl">
                    <a:srgbClr val="000000">
                      <a:alpha val="43137"/>
                    </a:srgbClr>
                  </a:outerShdw>
                </a:effectLst>
                <a:latin typeface="Georgia" panose="02040502050405020303" pitchFamily="18" charset="0"/>
              </a:rPr>
              <a:t>is a rotation curve?</a:t>
            </a:r>
          </a:p>
          <a:p>
            <a:pPr lvl="1" algn="l">
              <a:buFont typeface="Georgia" panose="02040502050405020303" pitchFamily="18" charset="0"/>
              <a:buAutoNum type="arabicPeriod"/>
            </a:pPr>
            <a:r>
              <a:rPr lang="en-US" b="1" dirty="0" smtClean="0">
                <a:solidFill>
                  <a:schemeClr val="bg1"/>
                </a:solidFill>
                <a:effectLst>
                  <a:outerShdw blurRad="38100" dist="38100" dir="2700000" algn="tl">
                    <a:srgbClr val="000000">
                      <a:alpha val="43137"/>
                    </a:srgbClr>
                  </a:outerShdw>
                </a:effectLst>
                <a:latin typeface="Georgia" panose="02040502050405020303" pitchFamily="18" charset="0"/>
              </a:rPr>
              <a:t> What </a:t>
            </a:r>
            <a:r>
              <a:rPr lang="en-US" b="1" dirty="0">
                <a:solidFill>
                  <a:schemeClr val="bg1"/>
                </a:solidFill>
                <a:effectLst>
                  <a:outerShdw blurRad="38100" dist="38100" dir="2700000" algn="tl">
                    <a:srgbClr val="000000">
                      <a:alpha val="43137"/>
                    </a:srgbClr>
                  </a:outerShdw>
                </a:effectLst>
                <a:latin typeface="Georgia" panose="02040502050405020303" pitchFamily="18" charset="0"/>
              </a:rPr>
              <a:t>does the rotation curve </a:t>
            </a:r>
            <a:r>
              <a:rPr lang="en-US" b="1" dirty="0" smtClean="0">
                <a:solidFill>
                  <a:schemeClr val="bg1"/>
                </a:solidFill>
                <a:effectLst>
                  <a:outerShdw blurRad="38100" dist="38100" dir="2700000" algn="tl">
                    <a:srgbClr val="000000">
                      <a:alpha val="43137"/>
                    </a:srgbClr>
                  </a:outerShdw>
                </a:effectLst>
                <a:latin typeface="Georgia" panose="02040502050405020303" pitchFamily="18" charset="0"/>
              </a:rPr>
              <a:t> </a:t>
            </a:r>
          </a:p>
          <a:p>
            <a:pPr lvl="1" algn="l"/>
            <a:r>
              <a:rPr lang="en-US" b="1" dirty="0">
                <a:solidFill>
                  <a:schemeClr val="bg1"/>
                </a:solidFill>
                <a:effectLst>
                  <a:outerShdw blurRad="38100" dist="38100" dir="2700000" algn="tl">
                    <a:srgbClr val="000000">
                      <a:alpha val="43137"/>
                    </a:srgbClr>
                  </a:outerShdw>
                </a:effectLst>
                <a:latin typeface="Georgia" panose="02040502050405020303" pitchFamily="18" charset="0"/>
              </a:rPr>
              <a:t> </a:t>
            </a:r>
            <a:r>
              <a:rPr lang="en-US" b="1" dirty="0" smtClean="0">
                <a:solidFill>
                  <a:schemeClr val="bg1"/>
                </a:solidFill>
                <a:effectLst>
                  <a:outerShdw blurRad="38100" dist="38100" dir="2700000" algn="tl">
                    <a:srgbClr val="000000">
                      <a:alpha val="43137"/>
                    </a:srgbClr>
                  </a:outerShdw>
                </a:effectLst>
                <a:latin typeface="Georgia" panose="02040502050405020303" pitchFamily="18" charset="0"/>
              </a:rPr>
              <a:t>    imply </a:t>
            </a:r>
            <a:r>
              <a:rPr lang="en-US" b="1" dirty="0">
                <a:solidFill>
                  <a:schemeClr val="bg1"/>
                </a:solidFill>
                <a:effectLst>
                  <a:outerShdw blurRad="38100" dist="38100" dir="2700000" algn="tl">
                    <a:srgbClr val="000000">
                      <a:alpha val="43137"/>
                    </a:srgbClr>
                  </a:outerShdw>
                </a:effectLst>
                <a:latin typeface="Georgia" panose="02040502050405020303" pitchFamily="18" charset="0"/>
              </a:rPr>
              <a:t>about our galaxy?</a:t>
            </a:r>
          </a:p>
        </p:txBody>
      </p:sp>
    </p:spTree>
    <p:extLst>
      <p:ext uri="{BB962C8B-B14F-4D97-AF65-F5344CB8AC3E}">
        <p14:creationId xmlns:p14="http://schemas.microsoft.com/office/powerpoint/2010/main" val="222846028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ext Box 2"/>
          <p:cNvSpPr txBox="1">
            <a:spLocks noChangeArrowheads="1"/>
          </p:cNvSpPr>
          <p:nvPr/>
        </p:nvSpPr>
        <p:spPr bwMode="auto">
          <a:xfrm>
            <a:off x="0" y="0"/>
            <a:ext cx="9144000" cy="914400"/>
          </a:xfrm>
          <a:prstGeom prst="rect">
            <a:avLst/>
          </a:prstGeom>
          <a:solidFill>
            <a:schemeClr val="bg2">
              <a:alpha val="41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en-US" sz="5400">
                <a:solidFill>
                  <a:srgbClr val="F5E9E9"/>
                </a:solidFill>
                <a:effectLst>
                  <a:outerShdw blurRad="38100" dist="38100" dir="2700000" algn="tl">
                    <a:srgbClr val="000000"/>
                  </a:outerShdw>
                </a:effectLst>
                <a:latin typeface="Georgia" pitchFamily="18" charset="0"/>
              </a:rPr>
              <a:t>WIMP’s</a:t>
            </a:r>
          </a:p>
        </p:txBody>
      </p:sp>
      <p:sp>
        <p:nvSpPr>
          <p:cNvPr id="82947" name="Text Box 3"/>
          <p:cNvSpPr txBox="1">
            <a:spLocks noChangeArrowheads="1"/>
          </p:cNvSpPr>
          <p:nvPr/>
        </p:nvSpPr>
        <p:spPr bwMode="auto">
          <a:xfrm>
            <a:off x="4648200" y="2133600"/>
            <a:ext cx="3048000" cy="2289175"/>
          </a:xfrm>
          <a:prstGeom prst="rect">
            <a:avLst/>
          </a:prstGeom>
          <a:solidFill>
            <a:schemeClr val="bg2">
              <a:alpha val="41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defRPr>
            </a:lvl1pPr>
            <a:lvl2pPr marL="2063750">
              <a:defRPr>
                <a:solidFill>
                  <a:schemeClr val="tx1"/>
                </a:solidFill>
                <a:latin typeface="Arial" charset="0"/>
              </a:defRPr>
            </a:lvl2pPr>
            <a:lvl3pPr marL="2178050">
              <a:defRPr>
                <a:solidFill>
                  <a:schemeClr val="tx1"/>
                </a:solidFill>
                <a:latin typeface="Arial" charset="0"/>
              </a:defRPr>
            </a:lvl3pPr>
            <a:lvl4pPr marL="2292350">
              <a:defRPr>
                <a:solidFill>
                  <a:schemeClr val="tx1"/>
                </a:solidFill>
                <a:latin typeface="Arial" charset="0"/>
              </a:defRPr>
            </a:lvl4pPr>
            <a:lvl5pPr marL="2406650">
              <a:defRPr>
                <a:solidFill>
                  <a:schemeClr val="tx1"/>
                </a:solidFill>
                <a:latin typeface="Arial" charset="0"/>
              </a:defRPr>
            </a:lvl5pPr>
            <a:lvl6pPr marL="2863850" fontAlgn="base">
              <a:spcBef>
                <a:spcPct val="0"/>
              </a:spcBef>
              <a:spcAft>
                <a:spcPct val="0"/>
              </a:spcAft>
              <a:defRPr>
                <a:solidFill>
                  <a:schemeClr val="tx1"/>
                </a:solidFill>
                <a:latin typeface="Arial" charset="0"/>
              </a:defRPr>
            </a:lvl6pPr>
            <a:lvl7pPr marL="3321050" fontAlgn="base">
              <a:spcBef>
                <a:spcPct val="0"/>
              </a:spcBef>
              <a:spcAft>
                <a:spcPct val="0"/>
              </a:spcAft>
              <a:defRPr>
                <a:solidFill>
                  <a:schemeClr val="tx1"/>
                </a:solidFill>
                <a:latin typeface="Arial" charset="0"/>
              </a:defRPr>
            </a:lvl7pPr>
            <a:lvl8pPr marL="3778250" fontAlgn="base">
              <a:spcBef>
                <a:spcPct val="0"/>
              </a:spcBef>
              <a:spcAft>
                <a:spcPct val="0"/>
              </a:spcAft>
              <a:defRPr>
                <a:solidFill>
                  <a:schemeClr val="tx1"/>
                </a:solidFill>
                <a:latin typeface="Arial" charset="0"/>
              </a:defRPr>
            </a:lvl8pPr>
            <a:lvl9pPr marL="4235450" fontAlgn="base">
              <a:spcBef>
                <a:spcPct val="0"/>
              </a:spcBef>
              <a:spcAft>
                <a:spcPct val="0"/>
              </a:spcAft>
              <a:defRPr>
                <a:solidFill>
                  <a:schemeClr val="tx1"/>
                </a:solidFill>
                <a:latin typeface="Arial" charset="0"/>
              </a:defRPr>
            </a:lvl9pPr>
          </a:lstStyle>
          <a:p>
            <a:pPr>
              <a:defRPr/>
            </a:pPr>
            <a:r>
              <a:rPr lang="en-US" sz="3600" b="1" smtClean="0">
                <a:solidFill>
                  <a:srgbClr val="F5E9E9"/>
                </a:solidFill>
                <a:effectLst>
                  <a:outerShdw blurRad="38100" dist="38100" dir="2700000" algn="tl">
                    <a:srgbClr val="000000"/>
                  </a:outerShdw>
                </a:effectLst>
                <a:latin typeface="Georgia" pitchFamily="18" charset="0"/>
              </a:rPr>
              <a:t>W</a:t>
            </a:r>
            <a:r>
              <a:rPr lang="en-US" sz="3600" smtClean="0">
                <a:solidFill>
                  <a:srgbClr val="F5E9E9"/>
                </a:solidFill>
                <a:effectLst>
                  <a:outerShdw blurRad="38100" dist="38100" dir="2700000" algn="tl">
                    <a:srgbClr val="000000"/>
                  </a:outerShdw>
                </a:effectLst>
                <a:latin typeface="Georgia" pitchFamily="18" charset="0"/>
              </a:rPr>
              <a:t>eakly </a:t>
            </a:r>
          </a:p>
          <a:p>
            <a:pPr>
              <a:defRPr/>
            </a:pPr>
            <a:r>
              <a:rPr lang="en-US" sz="3600" b="1" smtClean="0">
                <a:solidFill>
                  <a:srgbClr val="F5E9E9"/>
                </a:solidFill>
                <a:effectLst>
                  <a:outerShdw blurRad="38100" dist="38100" dir="2700000" algn="tl">
                    <a:srgbClr val="000000"/>
                  </a:outerShdw>
                </a:effectLst>
                <a:latin typeface="Georgia" pitchFamily="18" charset="0"/>
              </a:rPr>
              <a:t>I</a:t>
            </a:r>
            <a:r>
              <a:rPr lang="en-US" sz="3600" smtClean="0">
                <a:solidFill>
                  <a:srgbClr val="F5E9E9"/>
                </a:solidFill>
                <a:effectLst>
                  <a:outerShdw blurRad="38100" dist="38100" dir="2700000" algn="tl">
                    <a:srgbClr val="000000"/>
                  </a:outerShdw>
                </a:effectLst>
                <a:latin typeface="Georgia" pitchFamily="18" charset="0"/>
              </a:rPr>
              <a:t>nteracting </a:t>
            </a:r>
          </a:p>
          <a:p>
            <a:pPr>
              <a:defRPr/>
            </a:pPr>
            <a:r>
              <a:rPr lang="en-US" sz="3600" b="1" smtClean="0">
                <a:solidFill>
                  <a:srgbClr val="F5E9E9"/>
                </a:solidFill>
                <a:effectLst>
                  <a:outerShdw blurRad="38100" dist="38100" dir="2700000" algn="tl">
                    <a:srgbClr val="000000"/>
                  </a:outerShdw>
                </a:effectLst>
                <a:latin typeface="Georgia" pitchFamily="18" charset="0"/>
              </a:rPr>
              <a:t>M</a:t>
            </a:r>
            <a:r>
              <a:rPr lang="en-US" sz="3600" smtClean="0">
                <a:solidFill>
                  <a:srgbClr val="F5E9E9"/>
                </a:solidFill>
                <a:effectLst>
                  <a:outerShdw blurRad="38100" dist="38100" dir="2700000" algn="tl">
                    <a:srgbClr val="000000"/>
                  </a:outerShdw>
                </a:effectLst>
                <a:latin typeface="Georgia" pitchFamily="18" charset="0"/>
              </a:rPr>
              <a:t>assive </a:t>
            </a:r>
          </a:p>
          <a:p>
            <a:pPr>
              <a:defRPr/>
            </a:pPr>
            <a:r>
              <a:rPr lang="en-US" sz="3600" b="1" smtClean="0">
                <a:solidFill>
                  <a:srgbClr val="F5E9E9"/>
                </a:solidFill>
                <a:effectLst>
                  <a:outerShdw blurRad="38100" dist="38100" dir="2700000" algn="tl">
                    <a:srgbClr val="000000"/>
                  </a:outerShdw>
                </a:effectLst>
                <a:latin typeface="Georgia" pitchFamily="18" charset="0"/>
              </a:rPr>
              <a:t>P</a:t>
            </a:r>
            <a:r>
              <a:rPr lang="en-US" sz="3600" smtClean="0">
                <a:solidFill>
                  <a:srgbClr val="F5E9E9"/>
                </a:solidFill>
                <a:effectLst>
                  <a:outerShdw blurRad="38100" dist="38100" dir="2700000" algn="tl">
                    <a:srgbClr val="000000"/>
                  </a:outerShdw>
                </a:effectLst>
                <a:latin typeface="Georgia" pitchFamily="18" charset="0"/>
              </a:rPr>
              <a:t>articles</a:t>
            </a:r>
          </a:p>
        </p:txBody>
      </p:sp>
      <p:pic>
        <p:nvPicPr>
          <p:cNvPr id="66564" name="Picture 4" descr="wimp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9975" y="2286000"/>
            <a:ext cx="2511425"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49" name="Text Box 5"/>
          <p:cNvSpPr txBox="1">
            <a:spLocks noChangeArrowheads="1"/>
          </p:cNvSpPr>
          <p:nvPr/>
        </p:nvSpPr>
        <p:spPr bwMode="auto">
          <a:xfrm>
            <a:off x="1295400" y="1219200"/>
            <a:ext cx="6400800" cy="641350"/>
          </a:xfrm>
          <a:prstGeom prst="rect">
            <a:avLst/>
          </a:prstGeom>
          <a:solidFill>
            <a:schemeClr val="bg2">
              <a:alpha val="41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defRPr>
            </a:lvl1pPr>
            <a:lvl2pPr marL="2063750">
              <a:defRPr>
                <a:solidFill>
                  <a:schemeClr val="tx1"/>
                </a:solidFill>
                <a:latin typeface="Arial" charset="0"/>
              </a:defRPr>
            </a:lvl2pPr>
            <a:lvl3pPr marL="2178050">
              <a:defRPr>
                <a:solidFill>
                  <a:schemeClr val="tx1"/>
                </a:solidFill>
                <a:latin typeface="Arial" charset="0"/>
              </a:defRPr>
            </a:lvl3pPr>
            <a:lvl4pPr marL="2292350">
              <a:defRPr>
                <a:solidFill>
                  <a:schemeClr val="tx1"/>
                </a:solidFill>
                <a:latin typeface="Arial" charset="0"/>
              </a:defRPr>
            </a:lvl4pPr>
            <a:lvl5pPr marL="2406650">
              <a:defRPr>
                <a:solidFill>
                  <a:schemeClr val="tx1"/>
                </a:solidFill>
                <a:latin typeface="Arial" charset="0"/>
              </a:defRPr>
            </a:lvl5pPr>
            <a:lvl6pPr marL="2863850" fontAlgn="base">
              <a:spcBef>
                <a:spcPct val="0"/>
              </a:spcBef>
              <a:spcAft>
                <a:spcPct val="0"/>
              </a:spcAft>
              <a:defRPr>
                <a:solidFill>
                  <a:schemeClr val="tx1"/>
                </a:solidFill>
                <a:latin typeface="Arial" charset="0"/>
              </a:defRPr>
            </a:lvl6pPr>
            <a:lvl7pPr marL="3321050" fontAlgn="base">
              <a:spcBef>
                <a:spcPct val="0"/>
              </a:spcBef>
              <a:spcAft>
                <a:spcPct val="0"/>
              </a:spcAft>
              <a:defRPr>
                <a:solidFill>
                  <a:schemeClr val="tx1"/>
                </a:solidFill>
                <a:latin typeface="Arial" charset="0"/>
              </a:defRPr>
            </a:lvl7pPr>
            <a:lvl8pPr marL="3778250" fontAlgn="base">
              <a:spcBef>
                <a:spcPct val="0"/>
              </a:spcBef>
              <a:spcAft>
                <a:spcPct val="0"/>
              </a:spcAft>
              <a:defRPr>
                <a:solidFill>
                  <a:schemeClr val="tx1"/>
                </a:solidFill>
                <a:latin typeface="Arial" charset="0"/>
              </a:defRPr>
            </a:lvl8pPr>
            <a:lvl9pPr marL="4235450" fontAlgn="base">
              <a:spcBef>
                <a:spcPct val="0"/>
              </a:spcBef>
              <a:spcAft>
                <a:spcPct val="0"/>
              </a:spcAft>
              <a:defRPr>
                <a:solidFill>
                  <a:schemeClr val="tx1"/>
                </a:solidFill>
                <a:latin typeface="Arial" charset="0"/>
              </a:defRPr>
            </a:lvl9pPr>
          </a:lstStyle>
          <a:p>
            <a:pPr>
              <a:defRPr/>
            </a:pPr>
            <a:r>
              <a:rPr lang="en-US" sz="3600" smtClean="0">
                <a:solidFill>
                  <a:srgbClr val="F5E9E9"/>
                </a:solidFill>
                <a:effectLst>
                  <a:outerShdw blurRad="38100" dist="38100" dir="2700000" algn="tl">
                    <a:srgbClr val="000000"/>
                  </a:outerShdw>
                </a:effectLst>
                <a:latin typeface="Georgia" pitchFamily="18" charset="0"/>
              </a:rPr>
              <a:t>Or is it extraordinary matter?</a:t>
            </a:r>
          </a:p>
        </p:txBody>
      </p:sp>
      <p:sp>
        <p:nvSpPr>
          <p:cNvPr id="82950" name="Text Box 6"/>
          <p:cNvSpPr txBox="1">
            <a:spLocks noChangeArrowheads="1"/>
          </p:cNvSpPr>
          <p:nvPr/>
        </p:nvSpPr>
        <p:spPr bwMode="auto">
          <a:xfrm>
            <a:off x="3276600" y="4572000"/>
            <a:ext cx="5410200" cy="1190625"/>
          </a:xfrm>
          <a:prstGeom prst="rect">
            <a:avLst/>
          </a:prstGeom>
          <a:solidFill>
            <a:schemeClr val="bg2">
              <a:alpha val="41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defRPr>
            </a:lvl1pPr>
            <a:lvl2pPr marL="2063750">
              <a:defRPr>
                <a:solidFill>
                  <a:schemeClr val="tx1"/>
                </a:solidFill>
                <a:latin typeface="Arial" charset="0"/>
              </a:defRPr>
            </a:lvl2pPr>
            <a:lvl3pPr marL="2178050">
              <a:defRPr>
                <a:solidFill>
                  <a:schemeClr val="tx1"/>
                </a:solidFill>
                <a:latin typeface="Arial" charset="0"/>
              </a:defRPr>
            </a:lvl3pPr>
            <a:lvl4pPr marL="2292350">
              <a:defRPr>
                <a:solidFill>
                  <a:schemeClr val="tx1"/>
                </a:solidFill>
                <a:latin typeface="Arial" charset="0"/>
              </a:defRPr>
            </a:lvl4pPr>
            <a:lvl5pPr marL="2406650">
              <a:defRPr>
                <a:solidFill>
                  <a:schemeClr val="tx1"/>
                </a:solidFill>
                <a:latin typeface="Arial" charset="0"/>
              </a:defRPr>
            </a:lvl5pPr>
            <a:lvl6pPr marL="2863850" fontAlgn="base">
              <a:spcBef>
                <a:spcPct val="0"/>
              </a:spcBef>
              <a:spcAft>
                <a:spcPct val="0"/>
              </a:spcAft>
              <a:defRPr>
                <a:solidFill>
                  <a:schemeClr val="tx1"/>
                </a:solidFill>
                <a:latin typeface="Arial" charset="0"/>
              </a:defRPr>
            </a:lvl6pPr>
            <a:lvl7pPr marL="3321050" fontAlgn="base">
              <a:spcBef>
                <a:spcPct val="0"/>
              </a:spcBef>
              <a:spcAft>
                <a:spcPct val="0"/>
              </a:spcAft>
              <a:defRPr>
                <a:solidFill>
                  <a:schemeClr val="tx1"/>
                </a:solidFill>
                <a:latin typeface="Arial" charset="0"/>
              </a:defRPr>
            </a:lvl7pPr>
            <a:lvl8pPr marL="3778250" fontAlgn="base">
              <a:spcBef>
                <a:spcPct val="0"/>
              </a:spcBef>
              <a:spcAft>
                <a:spcPct val="0"/>
              </a:spcAft>
              <a:defRPr>
                <a:solidFill>
                  <a:schemeClr val="tx1"/>
                </a:solidFill>
                <a:latin typeface="Arial" charset="0"/>
              </a:defRPr>
            </a:lvl8pPr>
            <a:lvl9pPr marL="4235450" fontAlgn="base">
              <a:spcBef>
                <a:spcPct val="0"/>
              </a:spcBef>
              <a:spcAft>
                <a:spcPct val="0"/>
              </a:spcAft>
              <a:defRPr>
                <a:solidFill>
                  <a:schemeClr val="tx1"/>
                </a:solidFill>
                <a:latin typeface="Arial" charset="0"/>
              </a:defRPr>
            </a:lvl9pPr>
          </a:lstStyle>
          <a:p>
            <a:pPr>
              <a:defRPr/>
            </a:pPr>
            <a:r>
              <a:rPr lang="en-US" sz="3600" smtClean="0">
                <a:solidFill>
                  <a:srgbClr val="F5E9E9"/>
                </a:solidFill>
                <a:effectLst>
                  <a:outerShdw blurRad="38100" dist="38100" dir="2700000" algn="tl">
                    <a:srgbClr val="000000"/>
                  </a:outerShdw>
                </a:effectLst>
                <a:latin typeface="Georgia" pitchFamily="18" charset="0"/>
              </a:rPr>
              <a:t>They interact gravitationally only</a:t>
            </a:r>
          </a:p>
        </p:txBody>
      </p:sp>
      <p:sp>
        <p:nvSpPr>
          <p:cNvPr id="82951" name="Text Box 7"/>
          <p:cNvSpPr txBox="1">
            <a:spLocks noChangeArrowheads="1"/>
          </p:cNvSpPr>
          <p:nvPr/>
        </p:nvSpPr>
        <p:spPr bwMode="auto">
          <a:xfrm>
            <a:off x="3276600" y="5943600"/>
            <a:ext cx="5410200" cy="641350"/>
          </a:xfrm>
          <a:prstGeom prst="rect">
            <a:avLst/>
          </a:prstGeom>
          <a:solidFill>
            <a:schemeClr val="bg2">
              <a:alpha val="41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defRPr>
            </a:lvl1pPr>
            <a:lvl2pPr marL="2063750">
              <a:defRPr>
                <a:solidFill>
                  <a:schemeClr val="tx1"/>
                </a:solidFill>
                <a:latin typeface="Arial" charset="0"/>
              </a:defRPr>
            </a:lvl2pPr>
            <a:lvl3pPr marL="2178050">
              <a:defRPr>
                <a:solidFill>
                  <a:schemeClr val="tx1"/>
                </a:solidFill>
                <a:latin typeface="Arial" charset="0"/>
              </a:defRPr>
            </a:lvl3pPr>
            <a:lvl4pPr marL="2292350">
              <a:defRPr>
                <a:solidFill>
                  <a:schemeClr val="tx1"/>
                </a:solidFill>
                <a:latin typeface="Arial" charset="0"/>
              </a:defRPr>
            </a:lvl4pPr>
            <a:lvl5pPr marL="2406650">
              <a:defRPr>
                <a:solidFill>
                  <a:schemeClr val="tx1"/>
                </a:solidFill>
                <a:latin typeface="Arial" charset="0"/>
              </a:defRPr>
            </a:lvl5pPr>
            <a:lvl6pPr marL="2863850" fontAlgn="base">
              <a:spcBef>
                <a:spcPct val="0"/>
              </a:spcBef>
              <a:spcAft>
                <a:spcPct val="0"/>
              </a:spcAft>
              <a:defRPr>
                <a:solidFill>
                  <a:schemeClr val="tx1"/>
                </a:solidFill>
                <a:latin typeface="Arial" charset="0"/>
              </a:defRPr>
            </a:lvl6pPr>
            <a:lvl7pPr marL="3321050" fontAlgn="base">
              <a:spcBef>
                <a:spcPct val="0"/>
              </a:spcBef>
              <a:spcAft>
                <a:spcPct val="0"/>
              </a:spcAft>
              <a:defRPr>
                <a:solidFill>
                  <a:schemeClr val="tx1"/>
                </a:solidFill>
                <a:latin typeface="Arial" charset="0"/>
              </a:defRPr>
            </a:lvl7pPr>
            <a:lvl8pPr marL="3778250" fontAlgn="base">
              <a:spcBef>
                <a:spcPct val="0"/>
              </a:spcBef>
              <a:spcAft>
                <a:spcPct val="0"/>
              </a:spcAft>
              <a:defRPr>
                <a:solidFill>
                  <a:schemeClr val="tx1"/>
                </a:solidFill>
                <a:latin typeface="Arial" charset="0"/>
              </a:defRPr>
            </a:lvl8pPr>
            <a:lvl9pPr marL="4235450" fontAlgn="base">
              <a:spcBef>
                <a:spcPct val="0"/>
              </a:spcBef>
              <a:spcAft>
                <a:spcPct val="0"/>
              </a:spcAft>
              <a:defRPr>
                <a:solidFill>
                  <a:schemeClr val="tx1"/>
                </a:solidFill>
                <a:latin typeface="Arial" charset="0"/>
              </a:defRPr>
            </a:lvl9pPr>
          </a:lstStyle>
          <a:p>
            <a:pPr>
              <a:defRPr/>
            </a:pPr>
            <a:r>
              <a:rPr lang="en-US" sz="3600" smtClean="0">
                <a:solidFill>
                  <a:srgbClr val="F5E9E9"/>
                </a:solidFill>
                <a:effectLst>
                  <a:outerShdw blurRad="38100" dist="38100" dir="2700000" algn="tl">
                    <a:srgbClr val="000000"/>
                  </a:outerShdw>
                </a:effectLst>
                <a:latin typeface="Georgia" pitchFamily="18" charset="0"/>
              </a:rPr>
              <a:t>CDM = Cold Dark Matter</a:t>
            </a:r>
          </a:p>
        </p:txBody>
      </p:sp>
    </p:spTree>
    <p:extLst>
      <p:ext uri="{BB962C8B-B14F-4D97-AF65-F5344CB8AC3E}">
        <p14:creationId xmlns:p14="http://schemas.microsoft.com/office/powerpoint/2010/main" val="417103832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ext Box 2"/>
          <p:cNvSpPr txBox="1">
            <a:spLocks noChangeArrowheads="1"/>
          </p:cNvSpPr>
          <p:nvPr/>
        </p:nvSpPr>
        <p:spPr bwMode="auto">
          <a:xfrm>
            <a:off x="0" y="0"/>
            <a:ext cx="9144000" cy="914400"/>
          </a:xfrm>
          <a:prstGeom prst="rect">
            <a:avLst/>
          </a:prstGeom>
          <a:solidFill>
            <a:schemeClr val="bg2">
              <a:alpha val="41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en-US" sz="5400" dirty="0" err="1" smtClean="0">
                <a:solidFill>
                  <a:srgbClr val="F5E9E9"/>
                </a:solidFill>
                <a:effectLst>
                  <a:outerShdw blurRad="38100" dist="38100" dir="2700000" algn="tl">
                    <a:srgbClr val="000000"/>
                  </a:outerShdw>
                </a:effectLst>
                <a:latin typeface="Georgia" pitchFamily="18" charset="0"/>
              </a:rPr>
              <a:t>Axions</a:t>
            </a:r>
            <a:r>
              <a:rPr lang="en-US" sz="5400" dirty="0" smtClean="0">
                <a:solidFill>
                  <a:srgbClr val="F5E9E9"/>
                </a:solidFill>
                <a:effectLst>
                  <a:outerShdw blurRad="38100" dist="38100" dir="2700000" algn="tl">
                    <a:srgbClr val="000000"/>
                  </a:outerShdw>
                </a:effectLst>
                <a:latin typeface="Georgia" pitchFamily="18" charset="0"/>
              </a:rPr>
              <a:t>??</a:t>
            </a:r>
            <a:endParaRPr lang="en-US" sz="5400" dirty="0">
              <a:solidFill>
                <a:srgbClr val="F5E9E9"/>
              </a:solidFill>
              <a:effectLst>
                <a:outerShdw blurRad="38100" dist="38100" dir="2700000" algn="tl">
                  <a:srgbClr val="000000"/>
                </a:outerShdw>
              </a:effectLst>
              <a:latin typeface="Georgia" pitchFamily="18" charset="0"/>
            </a:endParaRPr>
          </a:p>
        </p:txBody>
      </p:sp>
      <p:sp>
        <p:nvSpPr>
          <p:cNvPr id="82947" name="Text Box 3"/>
          <p:cNvSpPr txBox="1">
            <a:spLocks noChangeArrowheads="1"/>
          </p:cNvSpPr>
          <p:nvPr/>
        </p:nvSpPr>
        <p:spPr bwMode="auto">
          <a:xfrm>
            <a:off x="3948881" y="3043841"/>
            <a:ext cx="5029200" cy="1200329"/>
          </a:xfrm>
          <a:prstGeom prst="rect">
            <a:avLst/>
          </a:prstGeom>
          <a:solidFill>
            <a:schemeClr val="bg2">
              <a:alpha val="41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charset="0"/>
              </a:defRPr>
            </a:lvl1pPr>
            <a:lvl2pPr marL="2063750">
              <a:defRPr>
                <a:solidFill>
                  <a:schemeClr val="tx1"/>
                </a:solidFill>
                <a:latin typeface="Arial" charset="0"/>
              </a:defRPr>
            </a:lvl2pPr>
            <a:lvl3pPr marL="2178050">
              <a:defRPr>
                <a:solidFill>
                  <a:schemeClr val="tx1"/>
                </a:solidFill>
                <a:latin typeface="Arial" charset="0"/>
              </a:defRPr>
            </a:lvl3pPr>
            <a:lvl4pPr marL="2292350">
              <a:defRPr>
                <a:solidFill>
                  <a:schemeClr val="tx1"/>
                </a:solidFill>
                <a:latin typeface="Arial" charset="0"/>
              </a:defRPr>
            </a:lvl4pPr>
            <a:lvl5pPr marL="2406650">
              <a:defRPr>
                <a:solidFill>
                  <a:schemeClr val="tx1"/>
                </a:solidFill>
                <a:latin typeface="Arial" charset="0"/>
              </a:defRPr>
            </a:lvl5pPr>
            <a:lvl6pPr marL="2863850" fontAlgn="base">
              <a:spcBef>
                <a:spcPct val="0"/>
              </a:spcBef>
              <a:spcAft>
                <a:spcPct val="0"/>
              </a:spcAft>
              <a:defRPr>
                <a:solidFill>
                  <a:schemeClr val="tx1"/>
                </a:solidFill>
                <a:latin typeface="Arial" charset="0"/>
              </a:defRPr>
            </a:lvl6pPr>
            <a:lvl7pPr marL="3321050" fontAlgn="base">
              <a:spcBef>
                <a:spcPct val="0"/>
              </a:spcBef>
              <a:spcAft>
                <a:spcPct val="0"/>
              </a:spcAft>
              <a:defRPr>
                <a:solidFill>
                  <a:schemeClr val="tx1"/>
                </a:solidFill>
                <a:latin typeface="Arial" charset="0"/>
              </a:defRPr>
            </a:lvl7pPr>
            <a:lvl8pPr marL="3778250" fontAlgn="base">
              <a:spcBef>
                <a:spcPct val="0"/>
              </a:spcBef>
              <a:spcAft>
                <a:spcPct val="0"/>
              </a:spcAft>
              <a:defRPr>
                <a:solidFill>
                  <a:schemeClr val="tx1"/>
                </a:solidFill>
                <a:latin typeface="Arial" charset="0"/>
              </a:defRPr>
            </a:lvl8pPr>
            <a:lvl9pPr marL="4235450" fontAlgn="base">
              <a:spcBef>
                <a:spcPct val="0"/>
              </a:spcBef>
              <a:spcAft>
                <a:spcPct val="0"/>
              </a:spcAft>
              <a:defRPr>
                <a:solidFill>
                  <a:schemeClr val="tx1"/>
                </a:solidFill>
                <a:latin typeface="Arial" charset="0"/>
              </a:defRPr>
            </a:lvl9pPr>
          </a:lstStyle>
          <a:p>
            <a:pPr>
              <a:defRPr/>
            </a:pPr>
            <a:r>
              <a:rPr lang="en-US" sz="3600" dirty="0" smtClean="0">
                <a:solidFill>
                  <a:srgbClr val="F5E9E9"/>
                </a:solidFill>
                <a:effectLst>
                  <a:outerShdw blurRad="38100" dist="38100" dir="2700000" algn="tl">
                    <a:srgbClr val="000000"/>
                  </a:outerShdw>
                </a:effectLst>
                <a:latin typeface="Georgia" pitchFamily="18" charset="0"/>
              </a:rPr>
              <a:t>Originally proposed to solve CP violation</a:t>
            </a:r>
          </a:p>
        </p:txBody>
      </p:sp>
      <p:sp>
        <p:nvSpPr>
          <p:cNvPr id="82949" name="Text Box 5"/>
          <p:cNvSpPr txBox="1">
            <a:spLocks noChangeArrowheads="1"/>
          </p:cNvSpPr>
          <p:nvPr/>
        </p:nvSpPr>
        <p:spPr bwMode="auto">
          <a:xfrm>
            <a:off x="4114800" y="1189078"/>
            <a:ext cx="4648200" cy="1754326"/>
          </a:xfrm>
          <a:prstGeom prst="rect">
            <a:avLst/>
          </a:prstGeom>
          <a:solidFill>
            <a:schemeClr val="bg2">
              <a:alpha val="41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charset="0"/>
              </a:defRPr>
            </a:lvl1pPr>
            <a:lvl2pPr marL="2063750">
              <a:defRPr>
                <a:solidFill>
                  <a:schemeClr val="tx1"/>
                </a:solidFill>
                <a:latin typeface="Arial" charset="0"/>
              </a:defRPr>
            </a:lvl2pPr>
            <a:lvl3pPr marL="2178050">
              <a:defRPr>
                <a:solidFill>
                  <a:schemeClr val="tx1"/>
                </a:solidFill>
                <a:latin typeface="Arial" charset="0"/>
              </a:defRPr>
            </a:lvl3pPr>
            <a:lvl4pPr marL="2292350">
              <a:defRPr>
                <a:solidFill>
                  <a:schemeClr val="tx1"/>
                </a:solidFill>
                <a:latin typeface="Arial" charset="0"/>
              </a:defRPr>
            </a:lvl4pPr>
            <a:lvl5pPr marL="2406650">
              <a:defRPr>
                <a:solidFill>
                  <a:schemeClr val="tx1"/>
                </a:solidFill>
                <a:latin typeface="Arial" charset="0"/>
              </a:defRPr>
            </a:lvl5pPr>
            <a:lvl6pPr marL="2863850" fontAlgn="base">
              <a:spcBef>
                <a:spcPct val="0"/>
              </a:spcBef>
              <a:spcAft>
                <a:spcPct val="0"/>
              </a:spcAft>
              <a:defRPr>
                <a:solidFill>
                  <a:schemeClr val="tx1"/>
                </a:solidFill>
                <a:latin typeface="Arial" charset="0"/>
              </a:defRPr>
            </a:lvl6pPr>
            <a:lvl7pPr marL="3321050" fontAlgn="base">
              <a:spcBef>
                <a:spcPct val="0"/>
              </a:spcBef>
              <a:spcAft>
                <a:spcPct val="0"/>
              </a:spcAft>
              <a:defRPr>
                <a:solidFill>
                  <a:schemeClr val="tx1"/>
                </a:solidFill>
                <a:latin typeface="Arial" charset="0"/>
              </a:defRPr>
            </a:lvl7pPr>
            <a:lvl8pPr marL="3778250" fontAlgn="base">
              <a:spcBef>
                <a:spcPct val="0"/>
              </a:spcBef>
              <a:spcAft>
                <a:spcPct val="0"/>
              </a:spcAft>
              <a:defRPr>
                <a:solidFill>
                  <a:schemeClr val="tx1"/>
                </a:solidFill>
                <a:latin typeface="Arial" charset="0"/>
              </a:defRPr>
            </a:lvl8pPr>
            <a:lvl9pPr marL="4235450" fontAlgn="base">
              <a:spcBef>
                <a:spcPct val="0"/>
              </a:spcBef>
              <a:spcAft>
                <a:spcPct val="0"/>
              </a:spcAft>
              <a:defRPr>
                <a:solidFill>
                  <a:schemeClr val="tx1"/>
                </a:solidFill>
                <a:latin typeface="Arial" charset="0"/>
              </a:defRPr>
            </a:lvl9pPr>
          </a:lstStyle>
          <a:p>
            <a:pPr>
              <a:defRPr/>
            </a:pPr>
            <a:r>
              <a:rPr lang="en-US" sz="3600" b="1" dirty="0" smtClean="0">
                <a:solidFill>
                  <a:srgbClr val="F5E9E9"/>
                </a:solidFill>
                <a:effectLst>
                  <a:outerShdw blurRad="38100" dist="38100" dir="2700000" algn="tl">
                    <a:srgbClr val="000000"/>
                  </a:outerShdw>
                </a:effectLst>
                <a:latin typeface="Georgia" pitchFamily="18" charset="0"/>
              </a:rPr>
              <a:t>“New” Fundamental Particle?</a:t>
            </a:r>
          </a:p>
        </p:txBody>
      </p:sp>
      <p:sp>
        <p:nvSpPr>
          <p:cNvPr id="82951" name="Text Box 7"/>
          <p:cNvSpPr txBox="1">
            <a:spLocks noChangeArrowheads="1"/>
          </p:cNvSpPr>
          <p:nvPr/>
        </p:nvSpPr>
        <p:spPr bwMode="auto">
          <a:xfrm>
            <a:off x="381000" y="5920254"/>
            <a:ext cx="8382000" cy="646331"/>
          </a:xfrm>
          <a:prstGeom prst="rect">
            <a:avLst/>
          </a:prstGeom>
          <a:solidFill>
            <a:schemeClr val="bg2">
              <a:alpha val="41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charset="0"/>
              </a:defRPr>
            </a:lvl1pPr>
            <a:lvl2pPr marL="2063750">
              <a:defRPr>
                <a:solidFill>
                  <a:schemeClr val="tx1"/>
                </a:solidFill>
                <a:latin typeface="Arial" charset="0"/>
              </a:defRPr>
            </a:lvl2pPr>
            <a:lvl3pPr marL="2178050">
              <a:defRPr>
                <a:solidFill>
                  <a:schemeClr val="tx1"/>
                </a:solidFill>
                <a:latin typeface="Arial" charset="0"/>
              </a:defRPr>
            </a:lvl3pPr>
            <a:lvl4pPr marL="2292350">
              <a:defRPr>
                <a:solidFill>
                  <a:schemeClr val="tx1"/>
                </a:solidFill>
                <a:latin typeface="Arial" charset="0"/>
              </a:defRPr>
            </a:lvl4pPr>
            <a:lvl5pPr marL="2406650">
              <a:defRPr>
                <a:solidFill>
                  <a:schemeClr val="tx1"/>
                </a:solidFill>
                <a:latin typeface="Arial" charset="0"/>
              </a:defRPr>
            </a:lvl5pPr>
            <a:lvl6pPr marL="2863850" fontAlgn="base">
              <a:spcBef>
                <a:spcPct val="0"/>
              </a:spcBef>
              <a:spcAft>
                <a:spcPct val="0"/>
              </a:spcAft>
              <a:defRPr>
                <a:solidFill>
                  <a:schemeClr val="tx1"/>
                </a:solidFill>
                <a:latin typeface="Arial" charset="0"/>
              </a:defRPr>
            </a:lvl6pPr>
            <a:lvl7pPr marL="3321050" fontAlgn="base">
              <a:spcBef>
                <a:spcPct val="0"/>
              </a:spcBef>
              <a:spcAft>
                <a:spcPct val="0"/>
              </a:spcAft>
              <a:defRPr>
                <a:solidFill>
                  <a:schemeClr val="tx1"/>
                </a:solidFill>
                <a:latin typeface="Arial" charset="0"/>
              </a:defRPr>
            </a:lvl7pPr>
            <a:lvl8pPr marL="3778250" fontAlgn="base">
              <a:spcBef>
                <a:spcPct val="0"/>
              </a:spcBef>
              <a:spcAft>
                <a:spcPct val="0"/>
              </a:spcAft>
              <a:defRPr>
                <a:solidFill>
                  <a:schemeClr val="tx1"/>
                </a:solidFill>
                <a:latin typeface="Arial" charset="0"/>
              </a:defRPr>
            </a:lvl8pPr>
            <a:lvl9pPr marL="4235450" fontAlgn="base">
              <a:spcBef>
                <a:spcPct val="0"/>
              </a:spcBef>
              <a:spcAft>
                <a:spcPct val="0"/>
              </a:spcAft>
              <a:defRPr>
                <a:solidFill>
                  <a:schemeClr val="tx1"/>
                </a:solidFill>
                <a:latin typeface="Arial" charset="0"/>
              </a:defRPr>
            </a:lvl9pPr>
          </a:lstStyle>
          <a:p>
            <a:pPr>
              <a:defRPr/>
            </a:pPr>
            <a:r>
              <a:rPr lang="en-US" sz="3600" dirty="0" smtClean="0">
                <a:solidFill>
                  <a:srgbClr val="F5E9E9"/>
                </a:solidFill>
                <a:effectLst>
                  <a:outerShdw blurRad="38100" dist="38100" dir="2700000" algn="tl">
                    <a:srgbClr val="000000"/>
                  </a:outerShdw>
                </a:effectLst>
                <a:latin typeface="Georgia" pitchFamily="18" charset="0"/>
              </a:rPr>
              <a:t>If low mass could still be around!</a:t>
            </a:r>
          </a:p>
        </p:txBody>
      </p:sp>
      <p:pic>
        <p:nvPicPr>
          <p:cNvPr id="186370" name="Picture 2" descr="http://depts.washington.edu/admx/ADMX_Pictures/dil_fridge_glamour_sho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65632" y="2090475"/>
            <a:ext cx="2849168" cy="3802816"/>
          </a:xfrm>
          <a:prstGeom prst="rect">
            <a:avLst/>
          </a:prstGeom>
          <a:noFill/>
          <a:extLst>
            <a:ext uri="{909E8E84-426E-40DD-AFC4-6F175D3DCCD1}">
              <a14:hiddenFill xmlns:a14="http://schemas.microsoft.com/office/drawing/2010/main">
                <a:solidFill>
                  <a:srgbClr val="FFFFFF"/>
                </a:solidFill>
              </a14:hiddenFill>
            </a:ext>
          </a:extLst>
        </p:spPr>
      </p:pic>
      <p:sp>
        <p:nvSpPr>
          <p:cNvPr id="9" name="Text Box 7"/>
          <p:cNvSpPr txBox="1">
            <a:spLocks noChangeArrowheads="1"/>
          </p:cNvSpPr>
          <p:nvPr/>
        </p:nvSpPr>
        <p:spPr bwMode="auto">
          <a:xfrm>
            <a:off x="3918155" y="4555189"/>
            <a:ext cx="5041490" cy="1200329"/>
          </a:xfrm>
          <a:prstGeom prst="rect">
            <a:avLst/>
          </a:prstGeom>
          <a:solidFill>
            <a:schemeClr val="bg2">
              <a:alpha val="41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charset="0"/>
              </a:defRPr>
            </a:lvl1pPr>
            <a:lvl2pPr marL="2063750">
              <a:defRPr>
                <a:solidFill>
                  <a:schemeClr val="tx1"/>
                </a:solidFill>
                <a:latin typeface="Arial" charset="0"/>
              </a:defRPr>
            </a:lvl2pPr>
            <a:lvl3pPr marL="2178050">
              <a:defRPr>
                <a:solidFill>
                  <a:schemeClr val="tx1"/>
                </a:solidFill>
                <a:latin typeface="Arial" charset="0"/>
              </a:defRPr>
            </a:lvl3pPr>
            <a:lvl4pPr marL="2292350">
              <a:defRPr>
                <a:solidFill>
                  <a:schemeClr val="tx1"/>
                </a:solidFill>
                <a:latin typeface="Arial" charset="0"/>
              </a:defRPr>
            </a:lvl4pPr>
            <a:lvl5pPr marL="2406650">
              <a:defRPr>
                <a:solidFill>
                  <a:schemeClr val="tx1"/>
                </a:solidFill>
                <a:latin typeface="Arial" charset="0"/>
              </a:defRPr>
            </a:lvl5pPr>
            <a:lvl6pPr marL="2863850" fontAlgn="base">
              <a:spcBef>
                <a:spcPct val="0"/>
              </a:spcBef>
              <a:spcAft>
                <a:spcPct val="0"/>
              </a:spcAft>
              <a:defRPr>
                <a:solidFill>
                  <a:schemeClr val="tx1"/>
                </a:solidFill>
                <a:latin typeface="Arial" charset="0"/>
              </a:defRPr>
            </a:lvl6pPr>
            <a:lvl7pPr marL="3321050" fontAlgn="base">
              <a:spcBef>
                <a:spcPct val="0"/>
              </a:spcBef>
              <a:spcAft>
                <a:spcPct val="0"/>
              </a:spcAft>
              <a:defRPr>
                <a:solidFill>
                  <a:schemeClr val="tx1"/>
                </a:solidFill>
                <a:latin typeface="Arial" charset="0"/>
              </a:defRPr>
            </a:lvl7pPr>
            <a:lvl8pPr marL="3778250" fontAlgn="base">
              <a:spcBef>
                <a:spcPct val="0"/>
              </a:spcBef>
              <a:spcAft>
                <a:spcPct val="0"/>
              </a:spcAft>
              <a:defRPr>
                <a:solidFill>
                  <a:schemeClr val="tx1"/>
                </a:solidFill>
                <a:latin typeface="Arial" charset="0"/>
              </a:defRPr>
            </a:lvl8pPr>
            <a:lvl9pPr marL="4235450" fontAlgn="base">
              <a:spcBef>
                <a:spcPct val="0"/>
              </a:spcBef>
              <a:spcAft>
                <a:spcPct val="0"/>
              </a:spcAft>
              <a:defRPr>
                <a:solidFill>
                  <a:schemeClr val="tx1"/>
                </a:solidFill>
                <a:latin typeface="Arial" charset="0"/>
              </a:defRPr>
            </a:lvl9pPr>
          </a:lstStyle>
          <a:p>
            <a:pPr>
              <a:defRPr/>
            </a:pPr>
            <a:r>
              <a:rPr lang="en-US" sz="3600" dirty="0" smtClean="0">
                <a:solidFill>
                  <a:srgbClr val="F5E9E9"/>
                </a:solidFill>
                <a:effectLst>
                  <a:outerShdw blurRad="38100" dist="38100" dir="2700000" algn="tl">
                    <a:srgbClr val="000000"/>
                  </a:outerShdw>
                </a:effectLst>
                <a:latin typeface="Georgia" pitchFamily="18" charset="0"/>
              </a:rPr>
              <a:t>Created in the Big Bang!</a:t>
            </a:r>
          </a:p>
        </p:txBody>
      </p:sp>
      <p:pic>
        <p:nvPicPr>
          <p:cNvPr id="188418" name="Picture 2" descr="chandacake_resized.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0832" r="14585"/>
          <a:stretch/>
        </p:blipFill>
        <p:spPr bwMode="auto">
          <a:xfrm>
            <a:off x="-14748" y="914400"/>
            <a:ext cx="1850411" cy="19101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190302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650" name="Text Box 2"/>
          <p:cNvSpPr txBox="1">
            <a:spLocks noChangeArrowheads="1"/>
          </p:cNvSpPr>
          <p:nvPr/>
        </p:nvSpPr>
        <p:spPr bwMode="auto">
          <a:xfrm>
            <a:off x="0" y="0"/>
            <a:ext cx="9144000" cy="914400"/>
          </a:xfrm>
          <a:prstGeom prst="rect">
            <a:avLst/>
          </a:prstGeom>
          <a:solidFill>
            <a:schemeClr val="bg2">
              <a:alpha val="41000"/>
            </a:schemeClr>
          </a:solidFill>
          <a:ln w="9525">
            <a:noFill/>
            <a:miter lim="800000"/>
            <a:headEnd/>
            <a:tailEnd/>
          </a:ln>
          <a:effectLst/>
        </p:spPr>
        <p:txBody>
          <a:bodyPr>
            <a:spAutoFit/>
          </a:bodyPr>
          <a:lstStyle/>
          <a:p>
            <a:pPr>
              <a:defRPr/>
            </a:pPr>
            <a:r>
              <a:rPr lang="en-US" sz="5400">
                <a:solidFill>
                  <a:srgbClr val="F5E9E9"/>
                </a:solidFill>
                <a:effectLst>
                  <a:outerShdw blurRad="38100" dist="38100" dir="2700000" algn="tl">
                    <a:srgbClr val="000000"/>
                  </a:outerShdw>
                </a:effectLst>
                <a:latin typeface="Georgia" pitchFamily="18" charset="0"/>
              </a:rPr>
              <a:t>Basic Structure</a:t>
            </a:r>
          </a:p>
        </p:txBody>
      </p:sp>
      <p:sp>
        <p:nvSpPr>
          <p:cNvPr id="411651" name="Text Box 3"/>
          <p:cNvSpPr txBox="1">
            <a:spLocks noChangeArrowheads="1"/>
          </p:cNvSpPr>
          <p:nvPr/>
        </p:nvSpPr>
        <p:spPr bwMode="auto">
          <a:xfrm>
            <a:off x="3429000" y="2057400"/>
            <a:ext cx="5715000" cy="954088"/>
          </a:xfrm>
          <a:prstGeom prst="rect">
            <a:avLst/>
          </a:prstGeom>
          <a:solidFill>
            <a:schemeClr val="bg2">
              <a:alpha val="41000"/>
            </a:schemeClr>
          </a:solidFill>
          <a:ln w="9525">
            <a:noFill/>
            <a:miter lim="800000"/>
            <a:headEnd/>
            <a:tailEnd/>
          </a:ln>
          <a:effectLst/>
        </p:spPr>
        <p:txBody>
          <a:bodyPr>
            <a:spAutoFit/>
          </a:bodyPr>
          <a:lstStyle/>
          <a:p>
            <a:pPr>
              <a:defRPr/>
            </a:pPr>
            <a:r>
              <a:rPr lang="en-US" sz="2800" dirty="0">
                <a:solidFill>
                  <a:srgbClr val="F5E9E9"/>
                </a:solidFill>
                <a:effectLst>
                  <a:outerShdw blurRad="38100" dist="38100" dir="2700000" algn="tl">
                    <a:srgbClr val="000000"/>
                  </a:outerShdw>
                </a:effectLst>
                <a:latin typeface="Georgia" pitchFamily="18" charset="0"/>
              </a:rPr>
              <a:t>Bulge: Mixed population, middle aged, some dust </a:t>
            </a:r>
          </a:p>
        </p:txBody>
      </p:sp>
      <p:pic>
        <p:nvPicPr>
          <p:cNvPr id="25604" name="Picture 4" descr="19-01A"/>
          <p:cNvPicPr>
            <a:picLocks noChangeAspect="1" noChangeArrowheads="1"/>
          </p:cNvPicPr>
          <p:nvPr/>
        </p:nvPicPr>
        <p:blipFill>
          <a:blip r:embed="rId3">
            <a:extLst>
              <a:ext uri="{28A0092B-C50C-407E-A947-70E740481C1C}">
                <a14:useLocalDpi xmlns:a14="http://schemas.microsoft.com/office/drawing/2010/main" val="0"/>
              </a:ext>
            </a:extLst>
          </a:blip>
          <a:srcRect l="10527" t="10204" r="13684" b="22449"/>
          <a:stretch>
            <a:fillRect/>
          </a:stretch>
        </p:blipFill>
        <p:spPr bwMode="auto">
          <a:xfrm>
            <a:off x="0" y="990600"/>
            <a:ext cx="3200400" cy="293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5" name="Picture 5" descr="19-01B"/>
          <p:cNvPicPr>
            <a:picLocks noChangeAspect="1" noChangeArrowheads="1"/>
          </p:cNvPicPr>
          <p:nvPr/>
        </p:nvPicPr>
        <p:blipFill>
          <a:blip r:embed="rId4">
            <a:extLst>
              <a:ext uri="{28A0092B-C50C-407E-A947-70E740481C1C}">
                <a14:useLocalDpi xmlns:a14="http://schemas.microsoft.com/office/drawing/2010/main" val="0"/>
              </a:ext>
            </a:extLst>
          </a:blip>
          <a:srcRect b="18526"/>
          <a:stretch>
            <a:fillRect/>
          </a:stretch>
        </p:blipFill>
        <p:spPr bwMode="auto">
          <a:xfrm>
            <a:off x="1600200" y="4191000"/>
            <a:ext cx="60198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1655" name="Text Box 7"/>
          <p:cNvSpPr txBox="1">
            <a:spLocks noChangeArrowheads="1"/>
          </p:cNvSpPr>
          <p:nvPr/>
        </p:nvSpPr>
        <p:spPr bwMode="auto">
          <a:xfrm>
            <a:off x="3429000" y="1295400"/>
            <a:ext cx="5715000" cy="519113"/>
          </a:xfrm>
          <a:prstGeom prst="rect">
            <a:avLst/>
          </a:prstGeom>
          <a:solidFill>
            <a:schemeClr val="bg2">
              <a:alpha val="41000"/>
            </a:schemeClr>
          </a:solidFill>
          <a:ln w="9525">
            <a:noFill/>
            <a:miter lim="800000"/>
            <a:headEnd/>
            <a:tailEnd/>
          </a:ln>
          <a:effectLst/>
        </p:spPr>
        <p:txBody>
          <a:bodyPr>
            <a:spAutoFit/>
          </a:bodyPr>
          <a:lstStyle/>
          <a:p>
            <a:pPr>
              <a:defRPr/>
            </a:pPr>
            <a:r>
              <a:rPr lang="en-US" sz="2800" dirty="0">
                <a:solidFill>
                  <a:srgbClr val="F5E9E9"/>
                </a:solidFill>
                <a:effectLst>
                  <a:outerShdw blurRad="38100" dist="38100" dir="2700000" algn="tl">
                    <a:srgbClr val="000000"/>
                  </a:outerShdw>
                </a:effectLst>
                <a:latin typeface="Georgia" pitchFamily="18" charset="0"/>
              </a:rPr>
              <a:t>Disk: Young stars, heavy dust</a:t>
            </a:r>
          </a:p>
        </p:txBody>
      </p:sp>
      <p:sp>
        <p:nvSpPr>
          <p:cNvPr id="411656" name="Text Box 8"/>
          <p:cNvSpPr txBox="1">
            <a:spLocks noChangeArrowheads="1"/>
          </p:cNvSpPr>
          <p:nvPr/>
        </p:nvSpPr>
        <p:spPr bwMode="auto">
          <a:xfrm>
            <a:off x="3429000" y="3124200"/>
            <a:ext cx="5715000" cy="954088"/>
          </a:xfrm>
          <a:prstGeom prst="rect">
            <a:avLst/>
          </a:prstGeom>
          <a:solidFill>
            <a:schemeClr val="bg2">
              <a:alpha val="41000"/>
            </a:schemeClr>
          </a:solidFill>
          <a:ln w="9525">
            <a:noFill/>
            <a:miter lim="800000"/>
            <a:headEnd/>
            <a:tailEnd/>
          </a:ln>
          <a:effectLst/>
        </p:spPr>
        <p:txBody>
          <a:bodyPr>
            <a:spAutoFit/>
          </a:bodyPr>
          <a:lstStyle/>
          <a:p>
            <a:pPr>
              <a:defRPr/>
            </a:pPr>
            <a:r>
              <a:rPr lang="en-US" sz="2800" dirty="0">
                <a:solidFill>
                  <a:srgbClr val="F5E9E9"/>
                </a:solidFill>
                <a:effectLst>
                  <a:outerShdw blurRad="38100" dist="38100" dir="2700000" algn="tl">
                    <a:srgbClr val="000000"/>
                  </a:outerShdw>
                </a:effectLst>
                <a:latin typeface="Georgia" pitchFamily="18" charset="0"/>
              </a:rPr>
              <a:t>Halo: Old stars, globular clusters, no dust</a:t>
            </a:r>
          </a:p>
        </p:txBody>
      </p:sp>
    </p:spTree>
    <p:extLst>
      <p:ext uri="{BB962C8B-B14F-4D97-AF65-F5344CB8AC3E}">
        <p14:creationId xmlns:p14="http://schemas.microsoft.com/office/powerpoint/2010/main" val="119288138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2"/>
          <p:cNvSpPr txBox="1">
            <a:spLocks noChangeArrowheads="1"/>
          </p:cNvSpPr>
          <p:nvPr/>
        </p:nvSpPr>
        <p:spPr bwMode="auto">
          <a:xfrm>
            <a:off x="0" y="0"/>
            <a:ext cx="9144000" cy="914400"/>
          </a:xfrm>
          <a:prstGeom prst="rect">
            <a:avLst/>
          </a:prstGeom>
          <a:solidFill>
            <a:schemeClr val="bg2">
              <a:alpha val="41000"/>
            </a:schemeClr>
          </a:solidFill>
          <a:ln w="9525">
            <a:noFill/>
            <a:miter lim="800000"/>
            <a:headEnd/>
            <a:tailEnd/>
          </a:ln>
          <a:effectLst/>
        </p:spPr>
        <p:txBody>
          <a:bodyPr>
            <a:spAutoFit/>
          </a:bodyPr>
          <a:lstStyle/>
          <a:p>
            <a:pPr>
              <a:defRPr/>
            </a:pPr>
            <a:r>
              <a:rPr lang="en-US" sz="5400">
                <a:solidFill>
                  <a:srgbClr val="F5E9E9"/>
                </a:solidFill>
                <a:effectLst>
                  <a:outerShdw blurRad="38100" dist="38100" dir="2700000" algn="tl">
                    <a:srgbClr val="000000"/>
                  </a:outerShdw>
                </a:effectLst>
                <a:latin typeface="Georgia" pitchFamily="18" charset="0"/>
              </a:rPr>
              <a:t>Interstellar Medium</a:t>
            </a:r>
          </a:p>
        </p:txBody>
      </p:sp>
      <p:sp>
        <p:nvSpPr>
          <p:cNvPr id="17411" name="Text Box 3"/>
          <p:cNvSpPr txBox="1">
            <a:spLocks noChangeArrowheads="1"/>
          </p:cNvSpPr>
          <p:nvPr/>
        </p:nvSpPr>
        <p:spPr bwMode="auto">
          <a:xfrm>
            <a:off x="4325815" y="1167716"/>
            <a:ext cx="4343400" cy="641350"/>
          </a:xfrm>
          <a:prstGeom prst="rect">
            <a:avLst/>
          </a:prstGeom>
          <a:solidFill>
            <a:schemeClr val="bg2">
              <a:alpha val="41000"/>
            </a:schemeClr>
          </a:solidFill>
          <a:ln w="9525">
            <a:noFill/>
            <a:miter lim="800000"/>
            <a:headEnd/>
            <a:tailEnd/>
          </a:ln>
          <a:effectLst/>
        </p:spPr>
        <p:txBody>
          <a:bodyPr>
            <a:spAutoFit/>
          </a:bodyPr>
          <a:lstStyle/>
          <a:p>
            <a:pPr>
              <a:defRPr/>
            </a:pPr>
            <a:r>
              <a:rPr lang="en-US" sz="3600" dirty="0">
                <a:solidFill>
                  <a:srgbClr val="F5E9E9"/>
                </a:solidFill>
                <a:effectLst>
                  <a:outerShdw blurRad="38100" dist="38100" dir="2700000" algn="tl">
                    <a:srgbClr val="000000"/>
                  </a:outerShdw>
                </a:effectLst>
                <a:latin typeface="Georgia" pitchFamily="18" charset="0"/>
              </a:rPr>
              <a:t>Stuff between stars</a:t>
            </a:r>
          </a:p>
        </p:txBody>
      </p:sp>
      <p:pic>
        <p:nvPicPr>
          <p:cNvPr id="41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371600"/>
            <a:ext cx="3181350" cy="499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17413" name="Text Box 5"/>
          <p:cNvSpPr txBox="1">
            <a:spLocks noChangeArrowheads="1"/>
          </p:cNvSpPr>
          <p:nvPr/>
        </p:nvSpPr>
        <p:spPr bwMode="auto">
          <a:xfrm>
            <a:off x="4325815" y="2058987"/>
            <a:ext cx="4343400" cy="1190625"/>
          </a:xfrm>
          <a:prstGeom prst="rect">
            <a:avLst/>
          </a:prstGeom>
          <a:solidFill>
            <a:schemeClr val="bg2">
              <a:alpha val="41000"/>
            </a:schemeClr>
          </a:solidFill>
          <a:ln w="9525">
            <a:noFill/>
            <a:miter lim="800000"/>
            <a:headEnd/>
            <a:tailEnd/>
          </a:ln>
          <a:effectLst/>
        </p:spPr>
        <p:txBody>
          <a:bodyPr>
            <a:spAutoFit/>
          </a:bodyPr>
          <a:lstStyle/>
          <a:p>
            <a:pPr>
              <a:defRPr/>
            </a:pPr>
            <a:r>
              <a:rPr lang="en-US" sz="3600" dirty="0">
                <a:solidFill>
                  <a:srgbClr val="F5E9E9"/>
                </a:solidFill>
                <a:effectLst>
                  <a:outerShdw blurRad="38100" dist="38100" dir="2700000" algn="tl">
                    <a:srgbClr val="000000"/>
                  </a:outerShdw>
                </a:effectLst>
                <a:latin typeface="Georgia" pitchFamily="18" charset="0"/>
              </a:rPr>
              <a:t>90 percent gas</a:t>
            </a:r>
          </a:p>
          <a:p>
            <a:pPr>
              <a:defRPr/>
            </a:pPr>
            <a:r>
              <a:rPr lang="en-US" sz="3600" dirty="0">
                <a:solidFill>
                  <a:srgbClr val="F5E9E9"/>
                </a:solidFill>
                <a:effectLst>
                  <a:outerShdw blurRad="38100" dist="38100" dir="2700000" algn="tl">
                    <a:srgbClr val="000000"/>
                  </a:outerShdw>
                </a:effectLst>
                <a:latin typeface="Georgia" pitchFamily="18" charset="0"/>
              </a:rPr>
              <a:t>10 </a:t>
            </a:r>
            <a:r>
              <a:rPr lang="en-US" sz="3600" dirty="0" smtClean="0">
                <a:solidFill>
                  <a:srgbClr val="F5E9E9"/>
                </a:solidFill>
                <a:effectLst>
                  <a:outerShdw blurRad="38100" dist="38100" dir="2700000" algn="tl">
                    <a:srgbClr val="000000"/>
                  </a:outerShdw>
                </a:effectLst>
                <a:latin typeface="Georgia" pitchFamily="18" charset="0"/>
              </a:rPr>
              <a:t>percent </a:t>
            </a:r>
            <a:r>
              <a:rPr lang="en-US" sz="3600" dirty="0">
                <a:solidFill>
                  <a:srgbClr val="F5E9E9"/>
                </a:solidFill>
                <a:effectLst>
                  <a:outerShdw blurRad="38100" dist="38100" dir="2700000" algn="tl">
                    <a:srgbClr val="000000"/>
                  </a:outerShdw>
                </a:effectLst>
                <a:latin typeface="Georgia" pitchFamily="18" charset="0"/>
              </a:rPr>
              <a:t>dust</a:t>
            </a:r>
          </a:p>
        </p:txBody>
      </p:sp>
      <p:sp>
        <p:nvSpPr>
          <p:cNvPr id="17414" name="Text Box 6"/>
          <p:cNvSpPr txBox="1">
            <a:spLocks noChangeArrowheads="1"/>
          </p:cNvSpPr>
          <p:nvPr/>
        </p:nvSpPr>
        <p:spPr bwMode="auto">
          <a:xfrm>
            <a:off x="4325815" y="3453606"/>
            <a:ext cx="4343400" cy="1739900"/>
          </a:xfrm>
          <a:prstGeom prst="rect">
            <a:avLst/>
          </a:prstGeom>
          <a:solidFill>
            <a:schemeClr val="bg2">
              <a:alpha val="41000"/>
            </a:schemeClr>
          </a:solidFill>
          <a:ln w="9525">
            <a:noFill/>
            <a:miter lim="800000"/>
            <a:headEnd/>
            <a:tailEnd/>
          </a:ln>
          <a:effectLst/>
        </p:spPr>
        <p:txBody>
          <a:bodyPr>
            <a:spAutoFit/>
          </a:bodyPr>
          <a:lstStyle/>
          <a:p>
            <a:pPr>
              <a:defRPr/>
            </a:pPr>
            <a:r>
              <a:rPr lang="en-US" sz="3600" dirty="0">
                <a:solidFill>
                  <a:srgbClr val="F5E9E9"/>
                </a:solidFill>
                <a:effectLst>
                  <a:outerShdw blurRad="38100" dist="38100" dir="2700000" algn="tl">
                    <a:srgbClr val="000000"/>
                  </a:outerShdw>
                </a:effectLst>
                <a:latin typeface="Georgia" pitchFamily="18" charset="0"/>
              </a:rPr>
              <a:t>Obscures much of the galaxy from our view</a:t>
            </a:r>
          </a:p>
        </p:txBody>
      </p:sp>
      <p:sp>
        <p:nvSpPr>
          <p:cNvPr id="7" name="Text Box 6"/>
          <p:cNvSpPr txBox="1">
            <a:spLocks noChangeArrowheads="1"/>
          </p:cNvSpPr>
          <p:nvPr/>
        </p:nvSpPr>
        <p:spPr bwMode="auto">
          <a:xfrm>
            <a:off x="4325815" y="5397500"/>
            <a:ext cx="4343400" cy="1200329"/>
          </a:xfrm>
          <a:prstGeom prst="rect">
            <a:avLst/>
          </a:prstGeom>
          <a:solidFill>
            <a:schemeClr val="bg2">
              <a:alpha val="41000"/>
            </a:schemeClr>
          </a:solidFill>
          <a:ln w="9525">
            <a:noFill/>
            <a:miter lim="800000"/>
            <a:headEnd/>
            <a:tailEnd/>
          </a:ln>
          <a:effectLst/>
        </p:spPr>
        <p:txBody>
          <a:bodyPr>
            <a:spAutoFit/>
          </a:bodyPr>
          <a:lstStyle/>
          <a:p>
            <a:pPr>
              <a:defRPr/>
            </a:pPr>
            <a:r>
              <a:rPr lang="en-US" sz="3600" dirty="0" smtClean="0">
                <a:solidFill>
                  <a:srgbClr val="F5E9E9"/>
                </a:solidFill>
                <a:effectLst>
                  <a:outerShdw blurRad="38100" dist="38100" dir="2700000" algn="tl">
                    <a:srgbClr val="000000"/>
                  </a:outerShdw>
                </a:effectLst>
                <a:latin typeface="Georgia" pitchFamily="18" charset="0"/>
              </a:rPr>
              <a:t>Mostly in the plane of the galaxy</a:t>
            </a:r>
            <a:endParaRPr lang="en-US" sz="3600" dirty="0">
              <a:solidFill>
                <a:srgbClr val="F5E9E9"/>
              </a:solidFill>
              <a:effectLst>
                <a:outerShdw blurRad="38100" dist="38100" dir="2700000" algn="tl">
                  <a:srgbClr val="000000"/>
                </a:outerShdw>
              </a:effectLst>
              <a:latin typeface="Georgia" pitchFamily="18" charset="0"/>
            </a:endParaRPr>
          </a:p>
        </p:txBody>
      </p:sp>
    </p:spTree>
    <p:extLst>
      <p:ext uri="{BB962C8B-B14F-4D97-AF65-F5344CB8AC3E}">
        <p14:creationId xmlns:p14="http://schemas.microsoft.com/office/powerpoint/2010/main" val="279232177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746" name="Text Box 2"/>
          <p:cNvSpPr txBox="1">
            <a:spLocks noChangeArrowheads="1"/>
          </p:cNvSpPr>
          <p:nvPr/>
        </p:nvSpPr>
        <p:spPr bwMode="auto">
          <a:xfrm>
            <a:off x="0" y="0"/>
            <a:ext cx="9144000" cy="914400"/>
          </a:xfrm>
          <a:prstGeom prst="rect">
            <a:avLst/>
          </a:prstGeom>
          <a:solidFill>
            <a:schemeClr val="bg2">
              <a:alpha val="41000"/>
            </a:schemeClr>
          </a:solidFill>
          <a:ln w="9525">
            <a:noFill/>
            <a:miter lim="800000"/>
            <a:headEnd/>
            <a:tailEnd/>
          </a:ln>
          <a:effectLst/>
        </p:spPr>
        <p:txBody>
          <a:bodyPr>
            <a:spAutoFit/>
          </a:bodyPr>
          <a:lstStyle/>
          <a:p>
            <a:pPr>
              <a:defRPr/>
            </a:pPr>
            <a:r>
              <a:rPr lang="en-US" sz="5400" dirty="0">
                <a:solidFill>
                  <a:srgbClr val="F5E9E9"/>
                </a:solidFill>
                <a:effectLst>
                  <a:outerShdw blurRad="38100" dist="38100" dir="2700000" algn="tl">
                    <a:srgbClr val="000000"/>
                  </a:outerShdw>
                </a:effectLst>
                <a:latin typeface="Georgia" pitchFamily="18" charset="0"/>
              </a:rPr>
              <a:t>Gas and dust maps</a:t>
            </a:r>
          </a:p>
        </p:txBody>
      </p:sp>
      <p:pic>
        <p:nvPicPr>
          <p:cNvPr id="19459"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2441"/>
          <a:stretch/>
        </p:blipFill>
        <p:spPr bwMode="auto">
          <a:xfrm>
            <a:off x="1295400" y="914400"/>
            <a:ext cx="6553200" cy="304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1946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5400" y="3579813"/>
            <a:ext cx="6553200" cy="327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extLst>
      <p:ext uri="{BB962C8B-B14F-4D97-AF65-F5344CB8AC3E}">
        <p14:creationId xmlns:p14="http://schemas.microsoft.com/office/powerpoint/2010/main" val="26396840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2"/>
          <p:cNvSpPr txBox="1">
            <a:spLocks noChangeArrowheads="1"/>
          </p:cNvSpPr>
          <p:nvPr/>
        </p:nvSpPr>
        <p:spPr bwMode="auto">
          <a:xfrm>
            <a:off x="0" y="0"/>
            <a:ext cx="9144000" cy="914400"/>
          </a:xfrm>
          <a:prstGeom prst="rect">
            <a:avLst/>
          </a:prstGeom>
          <a:solidFill>
            <a:schemeClr val="bg2">
              <a:alpha val="41000"/>
            </a:schemeClr>
          </a:solidFill>
          <a:ln w="9525">
            <a:noFill/>
            <a:miter lim="800000"/>
            <a:headEnd/>
            <a:tailEnd/>
          </a:ln>
          <a:effectLst/>
        </p:spPr>
        <p:txBody>
          <a:bodyPr>
            <a:spAutoFit/>
          </a:bodyPr>
          <a:lstStyle/>
          <a:p>
            <a:pPr>
              <a:defRPr/>
            </a:pPr>
            <a:r>
              <a:rPr lang="en-US" sz="5400">
                <a:solidFill>
                  <a:srgbClr val="F5E9E9"/>
                </a:solidFill>
                <a:effectLst>
                  <a:outerShdw blurRad="38100" dist="38100" dir="2700000" algn="tl">
                    <a:srgbClr val="000000"/>
                  </a:outerShdw>
                </a:effectLst>
                <a:latin typeface="Georgia" pitchFamily="18" charset="0"/>
              </a:rPr>
              <a:t>Different Views</a:t>
            </a:r>
          </a:p>
        </p:txBody>
      </p:sp>
      <p:pic>
        <p:nvPicPr>
          <p:cNvPr id="7171" name="Picture 3" descr="f1813_a"/>
          <p:cNvPicPr>
            <a:picLocks noChangeAspect="1" noChangeArrowheads="1"/>
          </p:cNvPicPr>
          <p:nvPr/>
        </p:nvPicPr>
        <p:blipFill>
          <a:blip r:embed="rId3">
            <a:extLst>
              <a:ext uri="{28A0092B-C50C-407E-A947-70E740481C1C}">
                <a14:useLocalDpi xmlns:a14="http://schemas.microsoft.com/office/drawing/2010/main" val="0"/>
              </a:ext>
            </a:extLst>
          </a:blip>
          <a:srcRect b="4921"/>
          <a:stretch>
            <a:fillRect/>
          </a:stretch>
        </p:blipFill>
        <p:spPr bwMode="auto">
          <a:xfrm>
            <a:off x="457200" y="1425575"/>
            <a:ext cx="8458200" cy="505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943374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650" name="Text Box 2"/>
          <p:cNvSpPr txBox="1">
            <a:spLocks noChangeArrowheads="1"/>
          </p:cNvSpPr>
          <p:nvPr/>
        </p:nvSpPr>
        <p:spPr bwMode="auto">
          <a:xfrm>
            <a:off x="0" y="0"/>
            <a:ext cx="9144000" cy="914400"/>
          </a:xfrm>
          <a:prstGeom prst="rect">
            <a:avLst/>
          </a:prstGeom>
          <a:solidFill>
            <a:schemeClr val="bg2">
              <a:alpha val="41000"/>
            </a:schemeClr>
          </a:solidFill>
          <a:ln w="9525">
            <a:noFill/>
            <a:miter lim="800000"/>
            <a:headEnd/>
            <a:tailEnd/>
          </a:ln>
          <a:effectLst/>
        </p:spPr>
        <p:txBody>
          <a:bodyPr>
            <a:spAutoFit/>
          </a:bodyPr>
          <a:lstStyle/>
          <a:p>
            <a:pPr>
              <a:defRPr/>
            </a:pPr>
            <a:r>
              <a:rPr lang="en-US" sz="5400" dirty="0">
                <a:solidFill>
                  <a:srgbClr val="F5E9E9"/>
                </a:solidFill>
                <a:effectLst>
                  <a:outerShdw blurRad="38100" dist="38100" dir="2700000" algn="tl">
                    <a:srgbClr val="000000"/>
                  </a:outerShdw>
                </a:effectLst>
                <a:latin typeface="Georgia" pitchFamily="18" charset="0"/>
              </a:rPr>
              <a:t>Stellar Populations</a:t>
            </a:r>
          </a:p>
        </p:txBody>
      </p:sp>
      <p:pic>
        <p:nvPicPr>
          <p:cNvPr id="2867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6717" y="1066800"/>
            <a:ext cx="2182491" cy="2743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8418" name="Picture 2" descr="http://www.crystalinks.com/milkywayarms60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914400"/>
            <a:ext cx="5943600" cy="594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443143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010" name="Text Box 2"/>
          <p:cNvSpPr txBox="1">
            <a:spLocks noChangeArrowheads="1"/>
          </p:cNvSpPr>
          <p:nvPr/>
        </p:nvSpPr>
        <p:spPr bwMode="auto">
          <a:xfrm>
            <a:off x="304800" y="5116513"/>
            <a:ext cx="8534400" cy="1076325"/>
          </a:xfrm>
          <a:prstGeom prst="rect">
            <a:avLst/>
          </a:prstGeom>
          <a:solidFill>
            <a:schemeClr val="bg2">
              <a:alpha val="41000"/>
            </a:schemeClr>
          </a:solidFill>
          <a:ln w="9525">
            <a:noFill/>
            <a:miter lim="800000"/>
            <a:headEnd/>
            <a:tailEnd/>
          </a:ln>
          <a:effectLst/>
        </p:spPr>
        <p:txBody>
          <a:bodyPr>
            <a:spAutoFit/>
          </a:bodyPr>
          <a:lstStyle/>
          <a:p>
            <a:pPr algn="l">
              <a:tabLst>
                <a:tab pos="457200" algn="l"/>
              </a:tabLst>
              <a:defRPr/>
            </a:pPr>
            <a:r>
              <a:rPr lang="en-US" sz="3200" dirty="0">
                <a:solidFill>
                  <a:srgbClr val="F5E9E9"/>
                </a:solidFill>
                <a:effectLst>
                  <a:outerShdw blurRad="38100" dist="38100" dir="2700000" algn="tl">
                    <a:srgbClr val="000000"/>
                  </a:outerShdw>
                </a:effectLst>
                <a:latin typeface="Georgia" pitchFamily="18" charset="0"/>
              </a:rPr>
              <a:t>The Galaxy is 10 </a:t>
            </a:r>
            <a:r>
              <a:rPr lang="en-US" sz="3200" i="1" dirty="0" smtClean="0">
                <a:solidFill>
                  <a:srgbClr val="F5E9E9"/>
                </a:solidFill>
                <a:effectLst>
                  <a:outerShdw blurRad="38100" dist="38100" dir="2700000" algn="tl">
                    <a:srgbClr val="000000"/>
                  </a:outerShdw>
                </a:effectLst>
                <a:latin typeface="Georgia" pitchFamily="18" charset="0"/>
              </a:rPr>
              <a:t>billion</a:t>
            </a:r>
            <a:r>
              <a:rPr lang="en-US" sz="3200" dirty="0" smtClean="0">
                <a:solidFill>
                  <a:srgbClr val="F5E9E9"/>
                </a:solidFill>
                <a:effectLst>
                  <a:outerShdw blurRad="38100" dist="38100" dir="2700000" algn="tl">
                    <a:srgbClr val="000000"/>
                  </a:outerShdw>
                </a:effectLst>
                <a:latin typeface="Georgia" pitchFamily="18" charset="0"/>
              </a:rPr>
              <a:t> </a:t>
            </a:r>
            <a:r>
              <a:rPr lang="en-US" sz="3200" dirty="0">
                <a:solidFill>
                  <a:srgbClr val="F5E9E9"/>
                </a:solidFill>
                <a:effectLst>
                  <a:outerShdw blurRad="38100" dist="38100" dir="2700000" algn="tl">
                    <a:srgbClr val="000000"/>
                  </a:outerShdw>
                </a:effectLst>
                <a:latin typeface="Georgia" pitchFamily="18" charset="0"/>
              </a:rPr>
              <a:t>years old but the disk is very Blue.   Why?</a:t>
            </a:r>
          </a:p>
        </p:txBody>
      </p:sp>
      <p:pic>
        <p:nvPicPr>
          <p:cNvPr id="2970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419100"/>
            <a:ext cx="5943600" cy="451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extLst>
      <p:ext uri="{BB962C8B-B14F-4D97-AF65-F5344CB8AC3E}">
        <p14:creationId xmlns:p14="http://schemas.microsoft.com/office/powerpoint/2010/main" val="3358517835"/>
      </p:ext>
    </p:extLst>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5">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F5E9E9"/>
      </a:hlink>
      <a:folHlink>
        <a:srgbClr val="F5E9E9"/>
      </a:folHlink>
    </a:clrScheme>
    <a:fontScheme name="Default Design">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latin typeface="EmbossedBlackWide" pitchFamily="18"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latin typeface="EmbossedBlackWide" pitchFamily="18"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F8F8F8"/>
        </a:hlink>
        <a:folHlink>
          <a:srgbClr val="99CC00"/>
        </a:folHlink>
      </a:clrScheme>
      <a:clrMap bg1="lt1" tx1="dk1" bg2="lt2" tx2="dk2" accent1="accent1" accent2="accent2" accent3="accent3" accent4="accent4" accent5="accent5" accent6="accent6" hlink="hlink" folHlink="folHlink"/>
    </a:extraClrScheme>
    <a:extraClrScheme>
      <a:clrScheme name="Default Design 14">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F8F8F8"/>
        </a:hlink>
        <a:folHlink>
          <a:srgbClr val="F8E2E2"/>
        </a:folHlink>
      </a:clrScheme>
      <a:clrMap bg1="lt1" tx1="dk1" bg2="lt2" tx2="dk2" accent1="accent1" accent2="accent2" accent3="accent3" accent4="accent4" accent5="accent5" accent6="accent6" hlink="hlink" folHlink="folHlink"/>
    </a:extraClrScheme>
    <a:extraClrScheme>
      <a:clrScheme name="Default Design 15">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F5E9E9"/>
        </a:hlink>
        <a:folHlink>
          <a:srgbClr val="F5E9E9"/>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11906</TotalTime>
  <Words>2329</Words>
  <Application>Microsoft Office PowerPoint</Application>
  <PresentationFormat>On-screen Show (4:3)</PresentationFormat>
  <Paragraphs>335</Paragraphs>
  <Slides>31</Slides>
  <Notes>31</Notes>
  <HiddenSlides>1</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2</vt:i4>
      </vt:variant>
      <vt:variant>
        <vt:lpstr>Slide Titles</vt:lpstr>
      </vt:variant>
      <vt:variant>
        <vt:i4>31</vt:i4>
      </vt:variant>
    </vt:vector>
  </HeadingPairs>
  <TitlesOfParts>
    <vt:vector size="41" baseType="lpstr">
      <vt:lpstr>Symbol</vt:lpstr>
      <vt:lpstr>ＭＳ Ｐゴシック</vt:lpstr>
      <vt:lpstr>Times New Roman</vt:lpstr>
      <vt:lpstr>Georgia</vt:lpstr>
      <vt:lpstr>EmbossedBlackWide</vt:lpstr>
      <vt:lpstr>Arial</vt:lpstr>
      <vt:lpstr>Cooper Black</vt:lpstr>
      <vt:lpstr>Default Design</vt:lpstr>
      <vt:lpstr>Image</vt:lpstr>
      <vt:lpstr>Bitmap Image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Kisha</dc:creator>
  <cp:lastModifiedBy>Delain, Kisha M.</cp:lastModifiedBy>
  <cp:revision>249</cp:revision>
  <cp:lastPrinted>1601-01-01T00:00:00Z</cp:lastPrinted>
  <dcterms:created xsi:type="dcterms:W3CDTF">1601-01-01T00:00:00Z</dcterms:created>
  <dcterms:modified xsi:type="dcterms:W3CDTF">2016-08-11T02:22:09Z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1</vt:i4>
  </property>
</Properties>
</file>