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467" r:id="rId2"/>
    <p:sldId id="430" r:id="rId3"/>
    <p:sldId id="431" r:id="rId4"/>
    <p:sldId id="432" r:id="rId5"/>
    <p:sldId id="433" r:id="rId6"/>
    <p:sldId id="434" r:id="rId7"/>
    <p:sldId id="435" r:id="rId8"/>
    <p:sldId id="437" r:id="rId9"/>
    <p:sldId id="436" r:id="rId10"/>
    <p:sldId id="438" r:id="rId11"/>
    <p:sldId id="439" r:id="rId12"/>
    <p:sldId id="440" r:id="rId13"/>
    <p:sldId id="441" r:id="rId14"/>
    <p:sldId id="309" r:id="rId15"/>
    <p:sldId id="443" r:id="rId16"/>
    <p:sldId id="444" r:id="rId17"/>
    <p:sldId id="468" r:id="rId18"/>
  </p:sldIdLst>
  <p:sldSz cx="9144000" cy="6858000" type="screen4x3"/>
  <p:notesSz cx="7315200" cy="9601200"/>
  <p:embeddedFontLst>
    <p:embeddedFont>
      <p:font typeface="EmbossedBlackWide" panose="020B0604020202020204"/>
      <p:regular r:id="rId20"/>
    </p:embeddedFont>
    <p:embeddedFont>
      <p:font typeface="Century Schoolbook" panose="02040604050505020304"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a:defRPr lang="en-US"/>
    </a:defPPr>
    <a:lvl1pPr algn="ctr" rtl="0" eaLnBrk="0" fontAlgn="base" hangingPunct="0">
      <a:spcBef>
        <a:spcPct val="0"/>
      </a:spcBef>
      <a:spcAft>
        <a:spcPct val="0"/>
      </a:spcAft>
      <a:defRPr sz="3200" kern="1200">
        <a:solidFill>
          <a:schemeClr val="tx1"/>
        </a:solidFill>
        <a:latin typeface="EmbossedBlackWide"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EmbossedBlackWide"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EmbossedBlackWide"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EmbossedBlackWide"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EmbossedBlackWide" pitchFamily="18" charset="0"/>
        <a:ea typeface="+mn-ea"/>
        <a:cs typeface="+mn-cs"/>
      </a:defRPr>
    </a:lvl5pPr>
    <a:lvl6pPr marL="2286000" algn="l" defTabSz="914400" rtl="0" eaLnBrk="1" latinLnBrk="0" hangingPunct="1">
      <a:defRPr sz="3200" kern="1200">
        <a:solidFill>
          <a:schemeClr val="tx1"/>
        </a:solidFill>
        <a:latin typeface="EmbossedBlackWide" pitchFamily="18" charset="0"/>
        <a:ea typeface="+mn-ea"/>
        <a:cs typeface="+mn-cs"/>
      </a:defRPr>
    </a:lvl6pPr>
    <a:lvl7pPr marL="2743200" algn="l" defTabSz="914400" rtl="0" eaLnBrk="1" latinLnBrk="0" hangingPunct="1">
      <a:defRPr sz="3200" kern="1200">
        <a:solidFill>
          <a:schemeClr val="tx1"/>
        </a:solidFill>
        <a:latin typeface="EmbossedBlackWide" pitchFamily="18" charset="0"/>
        <a:ea typeface="+mn-ea"/>
        <a:cs typeface="+mn-cs"/>
      </a:defRPr>
    </a:lvl7pPr>
    <a:lvl8pPr marL="3200400" algn="l" defTabSz="914400" rtl="0" eaLnBrk="1" latinLnBrk="0" hangingPunct="1">
      <a:defRPr sz="3200" kern="1200">
        <a:solidFill>
          <a:schemeClr val="tx1"/>
        </a:solidFill>
        <a:latin typeface="EmbossedBlackWide" pitchFamily="18" charset="0"/>
        <a:ea typeface="+mn-ea"/>
        <a:cs typeface="+mn-cs"/>
      </a:defRPr>
    </a:lvl8pPr>
    <a:lvl9pPr marL="3657600" algn="l" defTabSz="914400" rtl="0" eaLnBrk="1" latinLnBrk="0" hangingPunct="1">
      <a:defRPr sz="3200" kern="1200">
        <a:solidFill>
          <a:schemeClr val="tx1"/>
        </a:solidFill>
        <a:latin typeface="EmbossedBlackWid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C72"/>
    <a:srgbClr val="B6640A"/>
    <a:srgbClr val="EDE3EF"/>
    <a:srgbClr val="F5E9E9"/>
    <a:srgbClr val="EFDBDB"/>
    <a:srgbClr val="E6C6C6"/>
    <a:srgbClr val="EDD7D7"/>
    <a:srgbClr val="F0C0C0"/>
    <a:srgbClr val="F4D0D0"/>
    <a:srgbClr val="E7D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0446" autoAdjust="0"/>
  </p:normalViewPr>
  <p:slideViewPr>
    <p:cSldViewPr>
      <p:cViewPr varScale="1">
        <p:scale>
          <a:sx n="68" d="100"/>
          <a:sy n="68" d="100"/>
        </p:scale>
        <p:origin x="133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fld id="{C199F533-78C2-4507-B4F5-8E0FC3000C67}" type="slidenum">
              <a:rPr lang="en-US"/>
              <a:pPr/>
              <a:t>‹#›</a:t>
            </a:fld>
            <a:endParaRPr lang="en-US"/>
          </a:p>
        </p:txBody>
      </p:sp>
    </p:spTree>
    <p:extLst>
      <p:ext uri="{BB962C8B-B14F-4D97-AF65-F5344CB8AC3E}">
        <p14:creationId xmlns:p14="http://schemas.microsoft.com/office/powerpoint/2010/main" val="934099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61E49DF2-EEF6-440B-A759-9540F70C58DF}" type="slidenum">
              <a:rPr lang="en-US" sz="1300">
                <a:latin typeface="Arial" panose="020B0604020202020204" pitchFamily="34" charset="0"/>
              </a:rPr>
              <a:pPr/>
              <a:t>1</a:t>
            </a:fld>
            <a:endParaRPr lang="en-US" sz="130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6801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F8F5DAA5-0FF8-4D2A-B8D2-33F66966D552}" type="slidenum">
              <a:rPr lang="en-US" sz="1300">
                <a:latin typeface="Arial" panose="020B0604020202020204" pitchFamily="34" charset="0"/>
              </a:rPr>
              <a:pPr/>
              <a:t>10</a:t>
            </a:fld>
            <a:endParaRPr lang="en-US" sz="13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anose="020B0604020202020204" pitchFamily="34" charset="0"/>
              </a:rPr>
              <a:t>Kapteyn couldn’t SEE all of the stars in the galaxy because of dust in the galactic plane.</a:t>
            </a:r>
          </a:p>
          <a:p>
            <a:pPr>
              <a:spcBef>
                <a:spcPct val="0"/>
              </a:spcBef>
            </a:pPr>
            <a:endParaRPr lang="en-US" smtClean="0">
              <a:latin typeface="Arial" panose="020B0604020202020204" pitchFamily="34" charset="0"/>
            </a:endParaRPr>
          </a:p>
          <a:p>
            <a:pPr>
              <a:spcBef>
                <a:spcPct val="0"/>
              </a:spcBef>
            </a:pPr>
            <a:r>
              <a:rPr lang="en-US" smtClean="0">
                <a:latin typeface="Arial" panose="020B0604020202020204" pitchFamily="34" charset="0"/>
              </a:rPr>
              <a:t>The most distant star in this image would have been blocked from his view.</a:t>
            </a:r>
          </a:p>
          <a:p>
            <a:pPr>
              <a:spcBef>
                <a:spcPct val="0"/>
              </a:spcBef>
            </a:pPr>
            <a:r>
              <a:rPr lang="en-US" smtClean="0">
                <a:latin typeface="Arial" panose="020B0604020202020204" pitchFamily="34" charset="0"/>
              </a:rPr>
              <a:t>The nearby star that he COULD see was dimmed by dust causing him to get the wrong distance.</a:t>
            </a:r>
          </a:p>
        </p:txBody>
      </p:sp>
    </p:spTree>
    <p:extLst>
      <p:ext uri="{BB962C8B-B14F-4D97-AF65-F5344CB8AC3E}">
        <p14:creationId xmlns:p14="http://schemas.microsoft.com/office/powerpoint/2010/main" val="96398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0BE44892-66A2-497E-B534-B13E57E763CB}" type="slidenum">
              <a:rPr lang="en-US" sz="1300">
                <a:latin typeface="Arial" panose="020B0604020202020204" pitchFamily="34" charset="0"/>
              </a:rPr>
              <a:pPr/>
              <a:t>11</a:t>
            </a:fld>
            <a:endParaRPr lang="en-US" sz="13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107307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20BB664D-A9DA-4637-A7CA-DE27F6D2BD12}" type="slidenum">
              <a:rPr lang="en-US" sz="1300">
                <a:latin typeface="Arial" panose="020B0604020202020204" pitchFamily="34" charset="0"/>
              </a:rPr>
              <a:pPr/>
              <a:t>12</a:t>
            </a:fld>
            <a:endParaRPr lang="en-US" sz="13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anose="020B0604020202020204" pitchFamily="34" charset="0"/>
              </a:rPr>
              <a:t>He could see further because he was looking through less dust AND the globulars are BRIGHT</a:t>
            </a:r>
          </a:p>
        </p:txBody>
      </p:sp>
    </p:spTree>
    <p:extLst>
      <p:ext uri="{BB962C8B-B14F-4D97-AF65-F5344CB8AC3E}">
        <p14:creationId xmlns:p14="http://schemas.microsoft.com/office/powerpoint/2010/main" val="150925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333558A8-211F-452B-B5D5-96E29F5EB34B}" type="slidenum">
              <a:rPr lang="en-US" sz="1300">
                <a:latin typeface="Arial" panose="020B0604020202020204" pitchFamily="34" charset="0"/>
              </a:rPr>
              <a:pPr/>
              <a:t>13</a:t>
            </a:fld>
            <a:endParaRPr lang="en-US" sz="1300">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3959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sz="3200">
                <a:solidFill>
                  <a:schemeClr val="tx1"/>
                </a:solidFill>
                <a:latin typeface="EmbossedBlackWide" pitchFamily="18" charset="0"/>
              </a:defRPr>
            </a:lvl1pPr>
            <a:lvl2pPr marL="742950" indent="-285750" defTabSz="966788">
              <a:defRPr sz="3200">
                <a:solidFill>
                  <a:schemeClr val="tx1"/>
                </a:solidFill>
                <a:latin typeface="EmbossedBlackWide" pitchFamily="18" charset="0"/>
              </a:defRPr>
            </a:lvl2pPr>
            <a:lvl3pPr marL="1143000" indent="-228600" defTabSz="966788">
              <a:defRPr sz="3200">
                <a:solidFill>
                  <a:schemeClr val="tx1"/>
                </a:solidFill>
                <a:latin typeface="EmbossedBlackWide" pitchFamily="18" charset="0"/>
              </a:defRPr>
            </a:lvl3pPr>
            <a:lvl4pPr marL="1600200" indent="-228600" defTabSz="966788">
              <a:defRPr sz="3200">
                <a:solidFill>
                  <a:schemeClr val="tx1"/>
                </a:solidFill>
                <a:latin typeface="EmbossedBlackWide" pitchFamily="18" charset="0"/>
              </a:defRPr>
            </a:lvl4pPr>
            <a:lvl5pPr marL="2057400" indent="-228600" defTabSz="966788">
              <a:defRPr sz="3200">
                <a:solidFill>
                  <a:schemeClr val="tx1"/>
                </a:solidFill>
                <a:latin typeface="EmbossedBlackWide" pitchFamily="18" charset="0"/>
              </a:defRPr>
            </a:lvl5pPr>
            <a:lvl6pPr marL="2514600" indent="-228600" algn="ctr" defTabSz="966788" eaLnBrk="0" fontAlgn="base" hangingPunct="0">
              <a:spcBef>
                <a:spcPct val="0"/>
              </a:spcBef>
              <a:spcAft>
                <a:spcPct val="0"/>
              </a:spcAft>
              <a:defRPr sz="3200">
                <a:solidFill>
                  <a:schemeClr val="tx1"/>
                </a:solidFill>
                <a:latin typeface="EmbossedBlackWide" pitchFamily="18" charset="0"/>
              </a:defRPr>
            </a:lvl6pPr>
            <a:lvl7pPr marL="2971800" indent="-228600" algn="ctr" defTabSz="966788" eaLnBrk="0" fontAlgn="base" hangingPunct="0">
              <a:spcBef>
                <a:spcPct val="0"/>
              </a:spcBef>
              <a:spcAft>
                <a:spcPct val="0"/>
              </a:spcAft>
              <a:defRPr sz="3200">
                <a:solidFill>
                  <a:schemeClr val="tx1"/>
                </a:solidFill>
                <a:latin typeface="EmbossedBlackWide" pitchFamily="18" charset="0"/>
              </a:defRPr>
            </a:lvl7pPr>
            <a:lvl8pPr marL="3429000" indent="-228600" algn="ctr" defTabSz="966788" eaLnBrk="0" fontAlgn="base" hangingPunct="0">
              <a:spcBef>
                <a:spcPct val="0"/>
              </a:spcBef>
              <a:spcAft>
                <a:spcPct val="0"/>
              </a:spcAft>
              <a:defRPr sz="3200">
                <a:solidFill>
                  <a:schemeClr val="tx1"/>
                </a:solidFill>
                <a:latin typeface="EmbossedBlackWide" pitchFamily="18" charset="0"/>
              </a:defRPr>
            </a:lvl8pPr>
            <a:lvl9pPr marL="3886200" indent="-228600" algn="ctr" defTabSz="966788" eaLnBrk="0" fontAlgn="base" hangingPunct="0">
              <a:spcBef>
                <a:spcPct val="0"/>
              </a:spcBef>
              <a:spcAft>
                <a:spcPct val="0"/>
              </a:spcAft>
              <a:defRPr sz="3200">
                <a:solidFill>
                  <a:schemeClr val="tx1"/>
                </a:solidFill>
                <a:latin typeface="EmbossedBlackWide" pitchFamily="18" charset="0"/>
              </a:defRPr>
            </a:lvl9pPr>
          </a:lstStyle>
          <a:p>
            <a:fld id="{0E9596F8-7DA7-4C48-A6D1-F35C9653089E}" type="slidenum">
              <a:rPr lang="en-US" sz="1300">
                <a:latin typeface="Arial" panose="020B0604020202020204" pitchFamily="34" charset="0"/>
              </a:rPr>
              <a:pPr/>
              <a:t>14</a:t>
            </a:fld>
            <a:endParaRPr lang="en-US" sz="13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0223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sz="3200">
                <a:solidFill>
                  <a:schemeClr val="tx1"/>
                </a:solidFill>
                <a:latin typeface="EmbossedBlackWide" pitchFamily="18" charset="0"/>
              </a:defRPr>
            </a:lvl1pPr>
            <a:lvl2pPr marL="742950" indent="-285750" defTabSz="966788">
              <a:defRPr sz="3200">
                <a:solidFill>
                  <a:schemeClr val="tx1"/>
                </a:solidFill>
                <a:latin typeface="EmbossedBlackWide" pitchFamily="18" charset="0"/>
              </a:defRPr>
            </a:lvl2pPr>
            <a:lvl3pPr marL="1143000" indent="-228600" defTabSz="966788">
              <a:defRPr sz="3200">
                <a:solidFill>
                  <a:schemeClr val="tx1"/>
                </a:solidFill>
                <a:latin typeface="EmbossedBlackWide" pitchFamily="18" charset="0"/>
              </a:defRPr>
            </a:lvl3pPr>
            <a:lvl4pPr marL="1600200" indent="-228600" defTabSz="966788">
              <a:defRPr sz="3200">
                <a:solidFill>
                  <a:schemeClr val="tx1"/>
                </a:solidFill>
                <a:latin typeface="EmbossedBlackWide" pitchFamily="18" charset="0"/>
              </a:defRPr>
            </a:lvl4pPr>
            <a:lvl5pPr marL="2057400" indent="-228600" defTabSz="966788">
              <a:defRPr sz="3200">
                <a:solidFill>
                  <a:schemeClr val="tx1"/>
                </a:solidFill>
                <a:latin typeface="EmbossedBlackWide" pitchFamily="18" charset="0"/>
              </a:defRPr>
            </a:lvl5pPr>
            <a:lvl6pPr marL="2514600" indent="-228600" algn="ctr" defTabSz="966788" eaLnBrk="0" fontAlgn="base" hangingPunct="0">
              <a:spcBef>
                <a:spcPct val="0"/>
              </a:spcBef>
              <a:spcAft>
                <a:spcPct val="0"/>
              </a:spcAft>
              <a:defRPr sz="3200">
                <a:solidFill>
                  <a:schemeClr val="tx1"/>
                </a:solidFill>
                <a:latin typeface="EmbossedBlackWide" pitchFamily="18" charset="0"/>
              </a:defRPr>
            </a:lvl6pPr>
            <a:lvl7pPr marL="2971800" indent="-228600" algn="ctr" defTabSz="966788" eaLnBrk="0" fontAlgn="base" hangingPunct="0">
              <a:spcBef>
                <a:spcPct val="0"/>
              </a:spcBef>
              <a:spcAft>
                <a:spcPct val="0"/>
              </a:spcAft>
              <a:defRPr sz="3200">
                <a:solidFill>
                  <a:schemeClr val="tx1"/>
                </a:solidFill>
                <a:latin typeface="EmbossedBlackWide" pitchFamily="18" charset="0"/>
              </a:defRPr>
            </a:lvl7pPr>
            <a:lvl8pPr marL="3429000" indent="-228600" algn="ctr" defTabSz="966788" eaLnBrk="0" fontAlgn="base" hangingPunct="0">
              <a:spcBef>
                <a:spcPct val="0"/>
              </a:spcBef>
              <a:spcAft>
                <a:spcPct val="0"/>
              </a:spcAft>
              <a:defRPr sz="3200">
                <a:solidFill>
                  <a:schemeClr val="tx1"/>
                </a:solidFill>
                <a:latin typeface="EmbossedBlackWide" pitchFamily="18" charset="0"/>
              </a:defRPr>
            </a:lvl8pPr>
            <a:lvl9pPr marL="3886200" indent="-228600" algn="ctr" defTabSz="966788" eaLnBrk="0" fontAlgn="base" hangingPunct="0">
              <a:spcBef>
                <a:spcPct val="0"/>
              </a:spcBef>
              <a:spcAft>
                <a:spcPct val="0"/>
              </a:spcAft>
              <a:defRPr sz="3200">
                <a:solidFill>
                  <a:schemeClr val="tx1"/>
                </a:solidFill>
                <a:latin typeface="EmbossedBlackWide" pitchFamily="18" charset="0"/>
              </a:defRPr>
            </a:lvl9pPr>
          </a:lstStyle>
          <a:p>
            <a:fld id="{0E9596F8-7DA7-4C48-A6D1-F35C9653089E}" type="slidenum">
              <a:rPr lang="en-US" sz="1300">
                <a:latin typeface="Arial" panose="020B0604020202020204" pitchFamily="34" charset="0"/>
              </a:rPr>
              <a:pPr/>
              <a:t>15</a:t>
            </a:fld>
            <a:endParaRPr lang="en-US" sz="13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Shapley said that the Milky way is very large.  In fact the entire universe is taken up by the Milky Way and the ‘spiral nebula’ are nearby gas clouds within the Milky Way.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Curtis said that the Milky Way is smallish and the Sun is nearly in the center (40,000 </a:t>
            </a:r>
            <a:r>
              <a:rPr lang="en-US" dirty="0" err="1" smtClean="0">
                <a:latin typeface="Arial" panose="020B0604020202020204" pitchFamily="34" charset="0"/>
              </a:rPr>
              <a:t>ly</a:t>
            </a:r>
            <a:r>
              <a:rPr lang="en-US" dirty="0" smtClean="0">
                <a:latin typeface="Arial" panose="020B0604020202020204" pitchFamily="34" charset="0"/>
              </a:rPr>
              <a:t> across).  The ‘spiral nebula’ are other galaxies like the Milky Way.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Note:  They are BOTH wrong about one thing and right</a:t>
            </a:r>
            <a:r>
              <a:rPr lang="en-US" baseline="0" dirty="0" smtClean="0">
                <a:latin typeface="Arial" panose="020B0604020202020204" pitchFamily="34" charset="0"/>
              </a:rPr>
              <a:t> about one thing.</a:t>
            </a:r>
            <a:endParaRPr lang="en-US" dirty="0" smtClean="0">
              <a:latin typeface="Arial" panose="020B0604020202020204" pitchFamily="34" charset="0"/>
            </a:endParaRPr>
          </a:p>
        </p:txBody>
      </p:sp>
    </p:spTree>
    <p:extLst>
      <p:ext uri="{BB962C8B-B14F-4D97-AF65-F5344CB8AC3E}">
        <p14:creationId xmlns:p14="http://schemas.microsoft.com/office/powerpoint/2010/main" val="3504271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sz="3200">
                <a:solidFill>
                  <a:schemeClr val="tx1"/>
                </a:solidFill>
                <a:latin typeface="EmbossedBlackWide" pitchFamily="18" charset="0"/>
              </a:defRPr>
            </a:lvl1pPr>
            <a:lvl2pPr marL="742950" indent="-285750" defTabSz="966788">
              <a:defRPr sz="3200">
                <a:solidFill>
                  <a:schemeClr val="tx1"/>
                </a:solidFill>
                <a:latin typeface="EmbossedBlackWide" pitchFamily="18" charset="0"/>
              </a:defRPr>
            </a:lvl2pPr>
            <a:lvl3pPr marL="1143000" indent="-228600" defTabSz="966788">
              <a:defRPr sz="3200">
                <a:solidFill>
                  <a:schemeClr val="tx1"/>
                </a:solidFill>
                <a:latin typeface="EmbossedBlackWide" pitchFamily="18" charset="0"/>
              </a:defRPr>
            </a:lvl3pPr>
            <a:lvl4pPr marL="1600200" indent="-228600" defTabSz="966788">
              <a:defRPr sz="3200">
                <a:solidFill>
                  <a:schemeClr val="tx1"/>
                </a:solidFill>
                <a:latin typeface="EmbossedBlackWide" pitchFamily="18" charset="0"/>
              </a:defRPr>
            </a:lvl4pPr>
            <a:lvl5pPr marL="2057400" indent="-228600" defTabSz="966788">
              <a:defRPr sz="3200">
                <a:solidFill>
                  <a:schemeClr val="tx1"/>
                </a:solidFill>
                <a:latin typeface="EmbossedBlackWide" pitchFamily="18" charset="0"/>
              </a:defRPr>
            </a:lvl5pPr>
            <a:lvl6pPr marL="2514600" indent="-228600" algn="ctr" defTabSz="966788" eaLnBrk="0" fontAlgn="base" hangingPunct="0">
              <a:spcBef>
                <a:spcPct val="0"/>
              </a:spcBef>
              <a:spcAft>
                <a:spcPct val="0"/>
              </a:spcAft>
              <a:defRPr sz="3200">
                <a:solidFill>
                  <a:schemeClr val="tx1"/>
                </a:solidFill>
                <a:latin typeface="EmbossedBlackWide" pitchFamily="18" charset="0"/>
              </a:defRPr>
            </a:lvl6pPr>
            <a:lvl7pPr marL="2971800" indent="-228600" algn="ctr" defTabSz="966788" eaLnBrk="0" fontAlgn="base" hangingPunct="0">
              <a:spcBef>
                <a:spcPct val="0"/>
              </a:spcBef>
              <a:spcAft>
                <a:spcPct val="0"/>
              </a:spcAft>
              <a:defRPr sz="3200">
                <a:solidFill>
                  <a:schemeClr val="tx1"/>
                </a:solidFill>
                <a:latin typeface="EmbossedBlackWide" pitchFamily="18" charset="0"/>
              </a:defRPr>
            </a:lvl7pPr>
            <a:lvl8pPr marL="3429000" indent="-228600" algn="ctr" defTabSz="966788" eaLnBrk="0" fontAlgn="base" hangingPunct="0">
              <a:spcBef>
                <a:spcPct val="0"/>
              </a:spcBef>
              <a:spcAft>
                <a:spcPct val="0"/>
              </a:spcAft>
              <a:defRPr sz="3200">
                <a:solidFill>
                  <a:schemeClr val="tx1"/>
                </a:solidFill>
                <a:latin typeface="EmbossedBlackWide" pitchFamily="18" charset="0"/>
              </a:defRPr>
            </a:lvl8pPr>
            <a:lvl9pPr marL="3886200" indent="-228600" algn="ctr" defTabSz="966788" eaLnBrk="0" fontAlgn="base" hangingPunct="0">
              <a:spcBef>
                <a:spcPct val="0"/>
              </a:spcBef>
              <a:spcAft>
                <a:spcPct val="0"/>
              </a:spcAft>
              <a:defRPr sz="3200">
                <a:solidFill>
                  <a:schemeClr val="tx1"/>
                </a:solidFill>
                <a:latin typeface="EmbossedBlackWide" pitchFamily="18" charset="0"/>
              </a:defRPr>
            </a:lvl9pPr>
          </a:lstStyle>
          <a:p>
            <a:fld id="{0E9596F8-7DA7-4C48-A6D1-F35C9653089E}" type="slidenum">
              <a:rPr lang="en-US" sz="1300">
                <a:latin typeface="Arial" panose="020B0604020202020204" pitchFamily="34" charset="0"/>
              </a:rPr>
              <a:pPr/>
              <a:t>16</a:t>
            </a:fld>
            <a:endParaRPr lang="en-US" sz="13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Way farther away than even Shapley’s estimates</a:t>
            </a:r>
            <a:r>
              <a:rPr lang="en-US" baseline="0" dirty="0" smtClean="0">
                <a:latin typeface="Arial" panose="020B0604020202020204" pitchFamily="34" charset="0"/>
              </a:rPr>
              <a:t> of the size of the galaxy!</a:t>
            </a:r>
          </a:p>
          <a:p>
            <a:pPr eaLnBrk="1" hangingPunct="1"/>
            <a:r>
              <a:rPr lang="en-US" dirty="0" err="1" smtClean="0">
                <a:latin typeface="Arial" panose="020B0604020202020204" pitchFamily="34" charset="0"/>
              </a:rPr>
              <a:t>Cepheids</a:t>
            </a:r>
            <a:r>
              <a:rPr lang="en-US" dirty="0" smtClean="0">
                <a:latin typeface="Arial" panose="020B0604020202020204" pitchFamily="34" charset="0"/>
              </a:rPr>
              <a:t> have a period luminosity relationship.  We measure the period and derive the luminosity.</a:t>
            </a:r>
          </a:p>
          <a:p>
            <a:pPr eaLnBrk="1" hangingPunct="1"/>
            <a:r>
              <a:rPr lang="en-US" dirty="0" smtClean="0">
                <a:latin typeface="Arial" panose="020B0604020202020204" pitchFamily="34" charset="0"/>
              </a:rPr>
              <a:t>We them measure the flux and calculate the distance.</a:t>
            </a:r>
          </a:p>
          <a:p>
            <a:pPr eaLnBrk="1" hangingPunct="1"/>
            <a:r>
              <a:rPr lang="en-US" dirty="0" smtClean="0">
                <a:latin typeface="Arial" panose="020B0604020202020204" pitchFamily="34" charset="0"/>
              </a:rPr>
              <a:t>Turns out that M31 is 2.9 million light years away.  This really blew their minds.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But… Shapley was right about the overall size of the Milky Way.  It’s much larger than </a:t>
            </a:r>
            <a:r>
              <a:rPr lang="en-US" dirty="0" err="1" smtClean="0">
                <a:latin typeface="Arial" panose="020B0604020202020204" pitchFamily="34" charset="0"/>
              </a:rPr>
              <a:t>Kapteyn</a:t>
            </a:r>
            <a:r>
              <a:rPr lang="en-US" dirty="0" smtClean="0">
                <a:latin typeface="Arial" panose="020B0604020202020204" pitchFamily="34" charset="0"/>
              </a:rPr>
              <a:t> and Curtis thought. It turns out that the Universe is a lot larger than </a:t>
            </a:r>
            <a:r>
              <a:rPr lang="en-US" i="1" dirty="0" smtClean="0">
                <a:latin typeface="Arial" panose="020B0604020202020204" pitchFamily="34" charset="0"/>
              </a:rPr>
              <a:t>anyone</a:t>
            </a:r>
            <a:r>
              <a:rPr lang="en-US" dirty="0" smtClean="0">
                <a:latin typeface="Arial" panose="020B0604020202020204" pitchFamily="34" charset="0"/>
              </a:rPr>
              <a:t> thought.</a:t>
            </a:r>
          </a:p>
          <a:p>
            <a:pPr eaLnBrk="1" hangingPunct="1"/>
            <a:endParaRPr lang="en-US" baseline="0" dirty="0" smtClean="0">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6697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sz="3200">
                <a:solidFill>
                  <a:schemeClr val="tx1"/>
                </a:solidFill>
                <a:latin typeface="EmbossedBlackWide" pitchFamily="18" charset="0"/>
              </a:defRPr>
            </a:lvl1pPr>
            <a:lvl2pPr marL="742950" indent="-285750" defTabSz="966788">
              <a:defRPr sz="3200">
                <a:solidFill>
                  <a:schemeClr val="tx1"/>
                </a:solidFill>
                <a:latin typeface="EmbossedBlackWide" pitchFamily="18" charset="0"/>
              </a:defRPr>
            </a:lvl2pPr>
            <a:lvl3pPr marL="1143000" indent="-228600" defTabSz="966788">
              <a:defRPr sz="3200">
                <a:solidFill>
                  <a:schemeClr val="tx1"/>
                </a:solidFill>
                <a:latin typeface="EmbossedBlackWide" pitchFamily="18" charset="0"/>
              </a:defRPr>
            </a:lvl3pPr>
            <a:lvl4pPr marL="1600200" indent="-228600" defTabSz="966788">
              <a:defRPr sz="3200">
                <a:solidFill>
                  <a:schemeClr val="tx1"/>
                </a:solidFill>
                <a:latin typeface="EmbossedBlackWide" pitchFamily="18" charset="0"/>
              </a:defRPr>
            </a:lvl4pPr>
            <a:lvl5pPr marL="2057400" indent="-228600" defTabSz="966788">
              <a:defRPr sz="3200">
                <a:solidFill>
                  <a:schemeClr val="tx1"/>
                </a:solidFill>
                <a:latin typeface="EmbossedBlackWide" pitchFamily="18" charset="0"/>
              </a:defRPr>
            </a:lvl5pPr>
            <a:lvl6pPr marL="2514600" indent="-228600" algn="ctr" defTabSz="966788" eaLnBrk="0" fontAlgn="base" hangingPunct="0">
              <a:spcBef>
                <a:spcPct val="0"/>
              </a:spcBef>
              <a:spcAft>
                <a:spcPct val="0"/>
              </a:spcAft>
              <a:defRPr sz="3200">
                <a:solidFill>
                  <a:schemeClr val="tx1"/>
                </a:solidFill>
                <a:latin typeface="EmbossedBlackWide" pitchFamily="18" charset="0"/>
              </a:defRPr>
            </a:lvl6pPr>
            <a:lvl7pPr marL="2971800" indent="-228600" algn="ctr" defTabSz="966788" eaLnBrk="0" fontAlgn="base" hangingPunct="0">
              <a:spcBef>
                <a:spcPct val="0"/>
              </a:spcBef>
              <a:spcAft>
                <a:spcPct val="0"/>
              </a:spcAft>
              <a:defRPr sz="3200">
                <a:solidFill>
                  <a:schemeClr val="tx1"/>
                </a:solidFill>
                <a:latin typeface="EmbossedBlackWide" pitchFamily="18" charset="0"/>
              </a:defRPr>
            </a:lvl7pPr>
            <a:lvl8pPr marL="3429000" indent="-228600" algn="ctr" defTabSz="966788" eaLnBrk="0" fontAlgn="base" hangingPunct="0">
              <a:spcBef>
                <a:spcPct val="0"/>
              </a:spcBef>
              <a:spcAft>
                <a:spcPct val="0"/>
              </a:spcAft>
              <a:defRPr sz="3200">
                <a:solidFill>
                  <a:schemeClr val="tx1"/>
                </a:solidFill>
                <a:latin typeface="EmbossedBlackWide" pitchFamily="18" charset="0"/>
              </a:defRPr>
            </a:lvl8pPr>
            <a:lvl9pPr marL="3886200" indent="-228600" algn="ctr" defTabSz="966788" eaLnBrk="0" fontAlgn="base" hangingPunct="0">
              <a:spcBef>
                <a:spcPct val="0"/>
              </a:spcBef>
              <a:spcAft>
                <a:spcPct val="0"/>
              </a:spcAft>
              <a:defRPr sz="3200">
                <a:solidFill>
                  <a:schemeClr val="tx1"/>
                </a:solidFill>
                <a:latin typeface="EmbossedBlackWide" pitchFamily="18" charset="0"/>
              </a:defRPr>
            </a:lvl9pPr>
          </a:lstStyle>
          <a:p>
            <a:fld id="{0E9596F8-7DA7-4C48-A6D1-F35C9653089E}" type="slidenum">
              <a:rPr lang="en-US" sz="1300">
                <a:latin typeface="Arial" panose="020B0604020202020204" pitchFamily="34" charset="0"/>
              </a:rPr>
              <a:pPr/>
              <a:t>17</a:t>
            </a:fld>
            <a:endParaRPr lang="en-US" sz="13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Shapley said that the Milky way is very large.  In fact the entire universe is taken up by the Milky Way and the ‘spiral nebula’ are nearby gas clouds within the Milky Way.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Curtis said that the Milky Way is smallish and the Sun is nearly in the center (40,000 </a:t>
            </a:r>
            <a:r>
              <a:rPr lang="en-US" dirty="0" err="1" smtClean="0">
                <a:latin typeface="Arial" panose="020B0604020202020204" pitchFamily="34" charset="0"/>
              </a:rPr>
              <a:t>ly</a:t>
            </a:r>
            <a:r>
              <a:rPr lang="en-US" dirty="0" smtClean="0">
                <a:latin typeface="Arial" panose="020B0604020202020204" pitchFamily="34" charset="0"/>
              </a:rPr>
              <a:t> across).  The ‘spiral nebula’ are other galaxies like the Milky Way.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Note:  They are BOTH wrong about one thing and right</a:t>
            </a:r>
            <a:r>
              <a:rPr lang="en-US" baseline="0" dirty="0" smtClean="0">
                <a:latin typeface="Arial" panose="020B0604020202020204" pitchFamily="34" charset="0"/>
              </a:rPr>
              <a:t> about one thing.</a:t>
            </a:r>
            <a:endParaRPr lang="en-US" dirty="0" smtClean="0">
              <a:latin typeface="Arial" panose="020B0604020202020204" pitchFamily="34" charset="0"/>
            </a:endParaRPr>
          </a:p>
        </p:txBody>
      </p:sp>
    </p:spTree>
    <p:extLst>
      <p:ext uri="{BB962C8B-B14F-4D97-AF65-F5344CB8AC3E}">
        <p14:creationId xmlns:p14="http://schemas.microsoft.com/office/powerpoint/2010/main" val="423268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6D74B3C2-F495-4434-BB8D-76EC18490EB2}" type="slidenum">
              <a:rPr lang="en-US" sz="1300">
                <a:latin typeface="Arial" panose="020B0604020202020204" pitchFamily="34" charset="0"/>
              </a:rPr>
              <a:pPr/>
              <a:t>2</a:t>
            </a:fld>
            <a:endParaRPr lang="en-US" sz="130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2296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8CD284D2-6DDA-4E1B-BFE1-B712A2E4166F}" type="slidenum">
              <a:rPr lang="en-US" sz="1300">
                <a:latin typeface="Arial" panose="020B0604020202020204" pitchFamily="34" charset="0"/>
              </a:rPr>
              <a:pPr/>
              <a:t>3</a:t>
            </a:fld>
            <a:endParaRPr lang="en-US" sz="13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We will get the distances to objects by “knowing” their Luminosity and solving this equation </a:t>
            </a:r>
          </a:p>
        </p:txBody>
      </p:sp>
    </p:spTree>
    <p:extLst>
      <p:ext uri="{BB962C8B-B14F-4D97-AF65-F5344CB8AC3E}">
        <p14:creationId xmlns:p14="http://schemas.microsoft.com/office/powerpoint/2010/main" val="309895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770B6BD0-5ADD-477B-A442-9532872747CF}" type="slidenum">
              <a:rPr lang="en-US" sz="1300">
                <a:latin typeface="Arial" panose="020B0604020202020204" pitchFamily="34" charset="0"/>
              </a:rPr>
              <a:pPr/>
              <a:t>4</a:t>
            </a:fld>
            <a:endParaRPr lang="en-US" sz="13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806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C9CF2DE7-0E60-4155-9CF6-F75B10139C2D}" type="slidenum">
              <a:rPr lang="en-US" sz="1300">
                <a:latin typeface="Arial" panose="020B0604020202020204" pitchFamily="34" charset="0"/>
              </a:rPr>
              <a:pPr/>
              <a:t>5</a:t>
            </a:fld>
            <a:endParaRPr lang="en-US" sz="13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Kapteyn measured the distance to stars in many different directions using main sequence stars as standard candles.</a:t>
            </a:r>
          </a:p>
          <a:p>
            <a:pPr eaLnBrk="1" hangingPunct="1"/>
            <a:r>
              <a:rPr lang="en-US" smtClean="0">
                <a:latin typeface="Arial" panose="020B0604020202020204" pitchFamily="34" charset="0"/>
              </a:rPr>
              <a:t>Using Newton’s laws, Shapley measured the orbits of globular clusters to find the center of mass of the galaxy.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Kapteyn underestimated the obscuring effects of interstellar dust.</a:t>
            </a:r>
          </a:p>
          <a:p>
            <a:pPr eaLnBrk="1" hangingPunct="1"/>
            <a:r>
              <a:rPr lang="en-US" smtClean="0">
                <a:latin typeface="Arial" panose="020B0604020202020204" pitchFamily="34" charset="0"/>
              </a:rPr>
              <a:t>He imagined a lens shaped galaxy.</a:t>
            </a:r>
          </a:p>
        </p:txBody>
      </p:sp>
    </p:spTree>
    <p:extLst>
      <p:ext uri="{BB962C8B-B14F-4D97-AF65-F5344CB8AC3E}">
        <p14:creationId xmlns:p14="http://schemas.microsoft.com/office/powerpoint/2010/main" val="256221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22C22389-6066-4E2B-90F7-192822780A66}" type="slidenum">
              <a:rPr lang="en-US" sz="1300">
                <a:latin typeface="Arial" panose="020B0604020202020204" pitchFamily="34" charset="0"/>
              </a:rPr>
              <a:pPr/>
              <a:t>6</a:t>
            </a:fld>
            <a:endParaRPr lang="en-US" sz="13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Kapteyn measured the distance to stars in many different directions using main sequence stars as standard candles.</a:t>
            </a:r>
          </a:p>
          <a:p>
            <a:pPr eaLnBrk="1" hangingPunct="1"/>
            <a:r>
              <a:rPr lang="en-US" smtClean="0">
                <a:latin typeface="Arial" panose="020B0604020202020204" pitchFamily="34" charset="0"/>
              </a:rPr>
              <a:t>Using Newton’s laws, Shapley measured the orbits of globular clusters to find the center of mass of the galaxy.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Kapteyn underestimated the obscuring effects of interstellar dust.</a:t>
            </a:r>
          </a:p>
          <a:p>
            <a:pPr eaLnBrk="1" hangingPunct="1"/>
            <a:r>
              <a:rPr lang="en-US" smtClean="0">
                <a:latin typeface="Arial" panose="020B0604020202020204" pitchFamily="34" charset="0"/>
              </a:rPr>
              <a:t>He imagined a lens shaped galaxy.</a:t>
            </a:r>
          </a:p>
        </p:txBody>
      </p:sp>
    </p:spTree>
    <p:extLst>
      <p:ext uri="{BB962C8B-B14F-4D97-AF65-F5344CB8AC3E}">
        <p14:creationId xmlns:p14="http://schemas.microsoft.com/office/powerpoint/2010/main" val="251879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AF00A8E7-296C-47D0-8075-5F92BCCC441A}" type="slidenum">
              <a:rPr lang="en-US" sz="1300">
                <a:latin typeface="Arial" panose="020B0604020202020204" pitchFamily="34" charset="0"/>
              </a:rPr>
              <a:pPr/>
              <a:t>7</a:t>
            </a:fld>
            <a:endParaRPr lang="en-US" sz="1300">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anose="020B0604020202020204" pitchFamily="34" charset="0"/>
              </a:rPr>
              <a:t>The Kapteyn and Shapley Universes superimposed on one another.</a:t>
            </a:r>
          </a:p>
          <a:p>
            <a:pPr>
              <a:spcBef>
                <a:spcPct val="0"/>
              </a:spcBef>
            </a:pPr>
            <a:endParaRPr lang="en-US" smtClean="0">
              <a:latin typeface="Arial" panose="020B0604020202020204" pitchFamily="34" charset="0"/>
            </a:endParaRPr>
          </a:p>
          <a:p>
            <a:pPr>
              <a:spcBef>
                <a:spcPct val="0"/>
              </a:spcBef>
            </a:pPr>
            <a:r>
              <a:rPr lang="en-US" smtClean="0">
                <a:latin typeface="Arial" panose="020B0604020202020204" pitchFamily="34" charset="0"/>
              </a:rPr>
              <a:t>Kapteyn and Shapley disagree about nearly everything… </a:t>
            </a:r>
          </a:p>
          <a:p>
            <a:pPr>
              <a:spcBef>
                <a:spcPct val="0"/>
              </a:spcBef>
            </a:pPr>
            <a:r>
              <a:rPr lang="en-US" smtClean="0">
                <a:latin typeface="Arial" panose="020B0604020202020204" pitchFamily="34" charset="0"/>
              </a:rPr>
              <a:t>	The overall size.</a:t>
            </a:r>
          </a:p>
          <a:p>
            <a:pPr>
              <a:spcBef>
                <a:spcPct val="0"/>
              </a:spcBef>
            </a:pPr>
            <a:r>
              <a:rPr lang="en-US" smtClean="0">
                <a:latin typeface="Arial" panose="020B0604020202020204" pitchFamily="34" charset="0"/>
              </a:rPr>
              <a:t>	The shape</a:t>
            </a:r>
          </a:p>
          <a:p>
            <a:pPr>
              <a:spcBef>
                <a:spcPct val="0"/>
              </a:spcBef>
            </a:pPr>
            <a:r>
              <a:rPr lang="en-US" smtClean="0">
                <a:latin typeface="Arial" panose="020B0604020202020204" pitchFamily="34" charset="0"/>
              </a:rPr>
              <a:t>	The distance to the “center”</a:t>
            </a:r>
          </a:p>
          <a:p>
            <a:pPr>
              <a:spcBef>
                <a:spcPct val="0"/>
              </a:spcBef>
            </a:pPr>
            <a:endParaRPr lang="en-US" smtClean="0">
              <a:latin typeface="Arial" panose="020B0604020202020204" pitchFamily="34" charset="0"/>
            </a:endParaRPr>
          </a:p>
          <a:p>
            <a:pPr>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201218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FB20A7E4-0D36-478E-A3B8-758689AB00D6}" type="slidenum">
              <a:rPr lang="en-US" sz="1300">
                <a:latin typeface="Arial" panose="020B0604020202020204" pitchFamily="34" charset="0"/>
              </a:rPr>
              <a:pPr/>
              <a:t>8</a:t>
            </a:fld>
            <a:endParaRPr lang="en-US" sz="130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71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6B04E108-A038-45F7-BAC6-D1FE1138E75D}" type="slidenum">
              <a:rPr lang="en-US" sz="1300">
                <a:latin typeface="Arial" panose="020B0604020202020204" pitchFamily="34" charset="0"/>
              </a:rPr>
              <a:pPr/>
              <a:t>9</a:t>
            </a:fld>
            <a:endParaRPr lang="en-US" sz="13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panose="020B0604020202020204" pitchFamily="34" charset="0"/>
              </a:rPr>
              <a:t>In modern times, we have built all sky maps that trace out the dust in the galaxy.</a:t>
            </a:r>
          </a:p>
          <a:p>
            <a:pPr>
              <a:spcBef>
                <a:spcPct val="0"/>
              </a:spcBef>
            </a:pPr>
            <a:endParaRPr lang="en-US" dirty="0" smtClean="0">
              <a:latin typeface="Arial" panose="020B0604020202020204" pitchFamily="34" charset="0"/>
            </a:endParaRPr>
          </a:p>
          <a:p>
            <a:pPr>
              <a:spcBef>
                <a:spcPct val="0"/>
              </a:spcBef>
            </a:pPr>
            <a:r>
              <a:rPr lang="en-US" dirty="0" smtClean="0">
                <a:latin typeface="Arial" panose="020B0604020202020204" pitchFamily="34" charset="0"/>
              </a:rPr>
              <a:t>We have noticed that the dust is concentrated in a narrow band and is the most dense towards the constellation of Sagittarius.</a:t>
            </a:r>
          </a:p>
          <a:p>
            <a:pPr>
              <a:spcBef>
                <a:spcPct val="0"/>
              </a:spcBef>
            </a:pPr>
            <a:r>
              <a:rPr lang="en-US" dirty="0" smtClean="0">
                <a:latin typeface="Arial" panose="020B0604020202020204" pitchFamily="34" charset="0"/>
              </a:rPr>
              <a:t>Both </a:t>
            </a:r>
            <a:r>
              <a:rPr lang="en-US" dirty="0" err="1" smtClean="0">
                <a:latin typeface="Arial" panose="020B0604020202020204" pitchFamily="34" charset="0"/>
              </a:rPr>
              <a:t>Kapteyn</a:t>
            </a:r>
            <a:r>
              <a:rPr lang="en-US" dirty="0" smtClean="0">
                <a:latin typeface="Arial" panose="020B0604020202020204" pitchFamily="34" charset="0"/>
              </a:rPr>
              <a:t> AND Shapley found that the galactic center lies in the direction of Sagittarius.</a:t>
            </a:r>
          </a:p>
          <a:p>
            <a:pPr>
              <a:spcBef>
                <a:spcPct val="0"/>
              </a:spcBef>
            </a:pPr>
            <a:endParaRPr lang="en-US" dirty="0" smtClean="0">
              <a:latin typeface="Arial" panose="020B0604020202020204" pitchFamily="34" charset="0"/>
            </a:endParaRPr>
          </a:p>
        </p:txBody>
      </p:sp>
    </p:spTree>
    <p:extLst>
      <p:ext uri="{BB962C8B-B14F-4D97-AF65-F5344CB8AC3E}">
        <p14:creationId xmlns:p14="http://schemas.microsoft.com/office/powerpoint/2010/main" val="375986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022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7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100"/>
            <a:ext cx="2286000" cy="6164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
            <a:ext cx="6705600" cy="6164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594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83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434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73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6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259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495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8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33FF"/>
            </a:gs>
            <a:gs pos="100000">
              <a:srgbClr val="0A0A34"/>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10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AAA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2pPr>
      <a:lvl3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3pPr>
      <a:lvl4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4pPr>
      <a:lvl5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0" y="0"/>
            <a:ext cx="9144000" cy="92333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The Shape of the Universe</a:t>
            </a:r>
            <a:endParaRPr lang="en-US" sz="5400" dirty="0">
              <a:solidFill>
                <a:srgbClr val="F5E9E9"/>
              </a:solidFill>
              <a:effectLst>
                <a:outerShdw blurRad="38100" dist="38100" dir="2700000" algn="tl">
                  <a:srgbClr val="000000"/>
                </a:outerShdw>
              </a:effectLst>
              <a:latin typeface="Georgia" pitchFamily="18" charset="0"/>
            </a:endParaRPr>
          </a:p>
        </p:txBody>
      </p:sp>
      <p:sp>
        <p:nvSpPr>
          <p:cNvPr id="4" name="Text Box 10"/>
          <p:cNvSpPr txBox="1">
            <a:spLocks noChangeArrowheads="1"/>
          </p:cNvSpPr>
          <p:nvPr/>
        </p:nvSpPr>
        <p:spPr bwMode="auto">
          <a:xfrm>
            <a:off x="762000" y="1295400"/>
            <a:ext cx="7696200" cy="4924425"/>
          </a:xfrm>
          <a:prstGeom prst="rect">
            <a:avLst/>
          </a:prstGeom>
          <a:solidFill>
            <a:schemeClr val="bg2">
              <a:alpha val="41000"/>
            </a:schemeClr>
          </a:solidFill>
          <a:ln w="9525">
            <a:noFill/>
            <a:miter lim="800000"/>
            <a:headEnd/>
            <a:tailEnd/>
          </a:ln>
          <a:effectLst/>
        </p:spPr>
        <p:txBody>
          <a:bodyPr>
            <a:spAutoFit/>
          </a:bodyPr>
          <a:lstStyle/>
          <a:p>
            <a:r>
              <a:rPr lang="en-US" dirty="0" smtClean="0">
                <a:solidFill>
                  <a:schemeClr val="bg1"/>
                </a:solidFill>
                <a:latin typeface="Georgia" panose="02040502050405020303" pitchFamily="18" charset="0"/>
              </a:rPr>
              <a:t>Questions:</a:t>
            </a:r>
            <a:endParaRPr lang="en-US" dirty="0" smtClean="0">
              <a:solidFill>
                <a:schemeClr val="bg1"/>
              </a:solidFill>
              <a:latin typeface="Georgia" panose="02040502050405020303" pitchFamily="18" charset="0"/>
            </a:endParaRPr>
          </a:p>
          <a:p>
            <a:pPr algn="l"/>
            <a:endParaRPr lang="en-US" dirty="0">
              <a:solidFill>
                <a:schemeClr val="bg1"/>
              </a:solidFill>
              <a:latin typeface="Georgia" panose="02040502050405020303" pitchFamily="18" charset="0"/>
            </a:endParaRPr>
          </a:p>
          <a:p>
            <a:pPr marL="971550" lvl="1" indent="-514350" algn="l">
              <a:buFont typeface="+mj-lt"/>
              <a:buAutoNum type="arabicPeriod"/>
            </a:pPr>
            <a:r>
              <a:rPr lang="en-US" dirty="0">
                <a:solidFill>
                  <a:schemeClr val="bg1"/>
                </a:solidFill>
                <a:latin typeface="Georgia" panose="02040502050405020303" pitchFamily="18" charset="0"/>
              </a:rPr>
              <a:t>What was different between Herschel’s </a:t>
            </a:r>
            <a:r>
              <a:rPr lang="en-US" dirty="0" err="1">
                <a:solidFill>
                  <a:schemeClr val="bg1"/>
                </a:solidFill>
                <a:latin typeface="Georgia" panose="02040502050405020303" pitchFamily="18" charset="0"/>
              </a:rPr>
              <a:t>Kapteyn’s</a:t>
            </a:r>
            <a:r>
              <a:rPr lang="en-US" dirty="0">
                <a:solidFill>
                  <a:schemeClr val="bg1"/>
                </a:solidFill>
                <a:latin typeface="Georgia" panose="02040502050405020303" pitchFamily="18" charset="0"/>
              </a:rPr>
              <a:t> stellar distance measurements?</a:t>
            </a:r>
          </a:p>
          <a:p>
            <a:pPr marL="971550" lvl="1" indent="-514350" algn="l">
              <a:buFont typeface="+mj-lt"/>
              <a:buAutoNum type="arabicPeriod"/>
            </a:pPr>
            <a:r>
              <a:rPr lang="en-US" dirty="0">
                <a:solidFill>
                  <a:schemeClr val="bg1"/>
                </a:solidFill>
                <a:latin typeface="Georgia" panose="02040502050405020303" pitchFamily="18" charset="0"/>
              </a:rPr>
              <a:t>What was </a:t>
            </a:r>
            <a:r>
              <a:rPr lang="en-US" dirty="0" err="1">
                <a:solidFill>
                  <a:schemeClr val="bg1"/>
                </a:solidFill>
                <a:latin typeface="Georgia" panose="02040502050405020303" pitchFamily="18" charset="0"/>
              </a:rPr>
              <a:t>Kapteyn</a:t>
            </a:r>
            <a:r>
              <a:rPr lang="en-US" dirty="0">
                <a:solidFill>
                  <a:schemeClr val="bg1"/>
                </a:solidFill>
                <a:latin typeface="Georgia" panose="02040502050405020303" pitchFamily="18" charset="0"/>
              </a:rPr>
              <a:t>/Shapley debate about?</a:t>
            </a:r>
          </a:p>
          <a:p>
            <a:pPr marL="971550" lvl="1" indent="-514350" algn="l">
              <a:buFont typeface="+mj-lt"/>
              <a:buAutoNum type="arabicPeriod"/>
            </a:pPr>
            <a:r>
              <a:rPr lang="en-US" dirty="0">
                <a:solidFill>
                  <a:schemeClr val="bg1"/>
                </a:solidFill>
                <a:latin typeface="Georgia" panose="02040502050405020303" pitchFamily="18" charset="0"/>
              </a:rPr>
              <a:t>Who was the “most” correct?</a:t>
            </a:r>
          </a:p>
          <a:p>
            <a:pPr marL="971550" lvl="1" indent="-514350" algn="l">
              <a:buFont typeface="+mj-lt"/>
              <a:buAutoNum type="arabicPeriod"/>
            </a:pPr>
            <a:r>
              <a:rPr lang="en-US" dirty="0">
                <a:solidFill>
                  <a:schemeClr val="bg1"/>
                </a:solidFill>
                <a:latin typeface="Georgia" panose="02040502050405020303" pitchFamily="18" charset="0"/>
              </a:rPr>
              <a:t>What did they </a:t>
            </a:r>
            <a:r>
              <a:rPr lang="en-US" i="1" dirty="0">
                <a:solidFill>
                  <a:schemeClr val="bg1"/>
                </a:solidFill>
                <a:latin typeface="Georgia" panose="02040502050405020303" pitchFamily="18" charset="0"/>
              </a:rPr>
              <a:t>both</a:t>
            </a:r>
            <a:r>
              <a:rPr lang="en-US" dirty="0">
                <a:solidFill>
                  <a:schemeClr val="bg1"/>
                </a:solidFill>
                <a:latin typeface="Georgia" panose="02040502050405020303" pitchFamily="18" charset="0"/>
              </a:rPr>
              <a:t> get wrong?</a:t>
            </a:r>
          </a:p>
          <a:p>
            <a:pPr algn="l">
              <a:defRPr/>
            </a:pPr>
            <a:endParaRPr lang="en-US" sz="2600" dirty="0">
              <a:solidFill>
                <a:srgbClr val="F5E9E9"/>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1333890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09600" y="1524000"/>
            <a:ext cx="8001000" cy="3886200"/>
          </a:xfrm>
          <a:prstGeom prst="rect">
            <a:avLst/>
          </a:prstGeom>
          <a:solidFill>
            <a:schemeClr val="bg1">
              <a:alpha val="4588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endParaRPr lang="en-US"/>
          </a:p>
        </p:txBody>
      </p:sp>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Why so small</a:t>
            </a:r>
            <a:r>
              <a:rPr lang="en-US" sz="5400" dirty="0">
                <a:solidFill>
                  <a:srgbClr val="F5E9E9"/>
                </a:solidFill>
                <a:effectLst>
                  <a:outerShdw blurRad="38100" dist="38100" dir="2700000" algn="tl">
                    <a:srgbClr val="000000"/>
                  </a:outerShdw>
                </a:effectLst>
                <a:latin typeface="Georgia" pitchFamily="18" charset="0"/>
              </a:rPr>
              <a:t>?</a:t>
            </a:r>
          </a:p>
        </p:txBody>
      </p:sp>
      <p:sp>
        <p:nvSpPr>
          <p:cNvPr id="21508" name="Rectangle 2"/>
          <p:cNvSpPr>
            <a:spLocks noChangeArrowheads="1"/>
          </p:cNvSpPr>
          <p:nvPr/>
        </p:nvSpPr>
        <p:spPr bwMode="auto">
          <a:xfrm>
            <a:off x="685800" y="1447800"/>
            <a:ext cx="762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endParaRPr lang="en-US"/>
          </a:p>
        </p:txBody>
      </p:sp>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787525"/>
            <a:ext cx="68484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062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09600" y="1524000"/>
            <a:ext cx="7848600" cy="2743200"/>
          </a:xfrm>
          <a:prstGeom prst="rect">
            <a:avLst/>
          </a:prstGeom>
          <a:solidFill>
            <a:schemeClr val="bg1">
              <a:alpha val="2196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endParaRPr lang="en-US"/>
          </a:p>
        </p:txBody>
      </p:sp>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Why is the disk too thick?</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41513"/>
            <a:ext cx="6626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p:cNvSpPr>
            <a:spLocks noChangeArrowheads="1"/>
          </p:cNvSpPr>
          <p:nvPr/>
        </p:nvSpPr>
        <p:spPr bwMode="auto">
          <a:xfrm>
            <a:off x="685800" y="1447800"/>
            <a:ext cx="762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endParaRPr lang="en-US"/>
          </a:p>
        </p:txBody>
      </p:sp>
      <p:sp>
        <p:nvSpPr>
          <p:cNvPr id="10" name="Text Box 10"/>
          <p:cNvSpPr txBox="1">
            <a:spLocks noChangeArrowheads="1"/>
          </p:cNvSpPr>
          <p:nvPr/>
        </p:nvSpPr>
        <p:spPr bwMode="auto">
          <a:xfrm>
            <a:off x="914400" y="5297488"/>
            <a:ext cx="2819400" cy="523875"/>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Actual Positions</a:t>
            </a:r>
          </a:p>
        </p:txBody>
      </p:sp>
      <p:sp>
        <p:nvSpPr>
          <p:cNvPr id="11" name="Text Box 10"/>
          <p:cNvSpPr txBox="1">
            <a:spLocks noChangeArrowheads="1"/>
          </p:cNvSpPr>
          <p:nvPr/>
        </p:nvSpPr>
        <p:spPr bwMode="auto">
          <a:xfrm>
            <a:off x="5486400" y="4876800"/>
            <a:ext cx="2819400" cy="954088"/>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err="1">
                <a:solidFill>
                  <a:srgbClr val="F5E9E9"/>
                </a:solidFill>
                <a:effectLst>
                  <a:outerShdw blurRad="38100" dist="38100" dir="2700000" algn="tl">
                    <a:srgbClr val="000000"/>
                  </a:outerShdw>
                </a:effectLst>
                <a:latin typeface="Georgia" pitchFamily="18" charset="0"/>
              </a:rPr>
              <a:t>Kapteyn’s</a:t>
            </a:r>
            <a:r>
              <a:rPr lang="en-US" sz="2800" dirty="0">
                <a:solidFill>
                  <a:srgbClr val="F5E9E9"/>
                </a:solidFill>
                <a:effectLst>
                  <a:outerShdw blurRad="38100" dist="38100" dir="2700000" algn="tl">
                    <a:srgbClr val="000000"/>
                  </a:outerShdw>
                </a:effectLst>
                <a:latin typeface="Georgia" pitchFamily="18" charset="0"/>
              </a:rPr>
              <a:t> Measurements</a:t>
            </a:r>
          </a:p>
        </p:txBody>
      </p:sp>
      <p:cxnSp>
        <p:nvCxnSpPr>
          <p:cNvPr id="22536" name="Straight Arrow Connector 11"/>
          <p:cNvCxnSpPr>
            <a:cxnSpLocks noChangeShapeType="1"/>
            <a:stCxn id="10" idx="0"/>
          </p:cNvCxnSpPr>
          <p:nvPr/>
        </p:nvCxnSpPr>
        <p:spPr bwMode="auto">
          <a:xfrm flipV="1">
            <a:off x="2324100" y="3124200"/>
            <a:ext cx="1028700" cy="2173288"/>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2537" name="Straight Arrow Connector 16"/>
          <p:cNvCxnSpPr>
            <a:cxnSpLocks noChangeShapeType="1"/>
          </p:cNvCxnSpPr>
          <p:nvPr/>
        </p:nvCxnSpPr>
        <p:spPr bwMode="auto">
          <a:xfrm flipH="1" flipV="1">
            <a:off x="6705600" y="3429000"/>
            <a:ext cx="131763" cy="14478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97954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Why can Shapely see further?</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1897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877093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10"/>
          <p:cNvSpPr txBox="1">
            <a:spLocks noChangeArrowheads="1"/>
          </p:cNvSpPr>
          <p:nvPr/>
        </p:nvSpPr>
        <p:spPr bwMode="auto">
          <a:xfrm>
            <a:off x="1524000" y="4870450"/>
            <a:ext cx="6324600" cy="1384300"/>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err="1">
                <a:solidFill>
                  <a:srgbClr val="F5E9E9"/>
                </a:solidFill>
                <a:effectLst>
                  <a:outerShdw blurRad="38100" dist="38100" dir="2700000" algn="tl">
                    <a:srgbClr val="000000"/>
                  </a:outerShdw>
                </a:effectLst>
                <a:latin typeface="Georgia" pitchFamily="18" charset="0"/>
              </a:rPr>
              <a:t>Shapely’s</a:t>
            </a:r>
            <a:r>
              <a:rPr lang="en-US" sz="2800" dirty="0">
                <a:solidFill>
                  <a:srgbClr val="F5E9E9"/>
                </a:solidFill>
                <a:effectLst>
                  <a:outerShdw blurRad="38100" dist="38100" dir="2700000" algn="tl">
                    <a:srgbClr val="000000"/>
                  </a:outerShdw>
                </a:effectLst>
                <a:latin typeface="Georgia" pitchFamily="18" charset="0"/>
              </a:rPr>
              <a:t> distances were ALSO too big because of dust.</a:t>
            </a:r>
          </a:p>
          <a:p>
            <a:pPr>
              <a:defRPr/>
            </a:pPr>
            <a:r>
              <a:rPr lang="en-US" sz="2800" dirty="0">
                <a:solidFill>
                  <a:srgbClr val="F5E9E9"/>
                </a:solidFill>
                <a:effectLst>
                  <a:outerShdw blurRad="38100" dist="38100" dir="2700000" algn="tl">
                    <a:srgbClr val="000000"/>
                  </a:outerShdw>
                </a:effectLst>
                <a:latin typeface="Georgia" pitchFamily="18" charset="0"/>
              </a:rPr>
              <a:t>But he could see further!</a:t>
            </a:r>
          </a:p>
        </p:txBody>
      </p:sp>
    </p:spTree>
    <p:extLst>
      <p:ext uri="{BB962C8B-B14F-4D97-AF65-F5344CB8AC3E}">
        <p14:creationId xmlns:p14="http://schemas.microsoft.com/office/powerpoint/2010/main" val="3626459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Who’s Correct?</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295400"/>
            <a:ext cx="65151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10"/>
          <p:cNvSpPr txBox="1">
            <a:spLocks noChangeArrowheads="1"/>
          </p:cNvSpPr>
          <p:nvPr/>
        </p:nvSpPr>
        <p:spPr bwMode="auto">
          <a:xfrm>
            <a:off x="457200" y="5872163"/>
            <a:ext cx="8153400" cy="523875"/>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They were both wrong, but Shapely was closer.</a:t>
            </a:r>
          </a:p>
        </p:txBody>
      </p:sp>
    </p:spTree>
    <p:extLst>
      <p:ext uri="{BB962C8B-B14F-4D97-AF65-F5344CB8AC3E}">
        <p14:creationId xmlns:p14="http://schemas.microsoft.com/office/powerpoint/2010/main" val="2759886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266"/>
          <a:stretch/>
        </p:blipFill>
        <p:spPr bwMode="auto">
          <a:xfrm>
            <a:off x="0" y="914400"/>
            <a:ext cx="9144000" cy="599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3394" name="Text Box 2"/>
          <p:cNvSpPr txBox="1">
            <a:spLocks noChangeArrowheads="1"/>
          </p:cNvSpPr>
          <p:nvPr/>
        </p:nvSpPr>
        <p:spPr bwMode="auto">
          <a:xfrm>
            <a:off x="0" y="0"/>
            <a:ext cx="9144000" cy="92333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b="1" dirty="0">
                <a:solidFill>
                  <a:srgbClr val="F5E9E9"/>
                </a:solidFill>
                <a:effectLst>
                  <a:outerShdw blurRad="38100" dist="38100" dir="2700000" algn="tl">
                    <a:srgbClr val="000000"/>
                  </a:outerShdw>
                </a:effectLst>
                <a:latin typeface="Georgia" pitchFamily="18" charset="0"/>
              </a:rPr>
              <a:t>Milky Way Scales</a:t>
            </a:r>
            <a:endParaRPr lang="en-US" sz="5400" dirty="0">
              <a:solidFill>
                <a:srgbClr val="F5E9E9"/>
              </a:solidFill>
              <a:effectLst>
                <a:outerShdw blurRad="38100" dist="38100" dir="2700000" algn="tl">
                  <a:srgbClr val="000000"/>
                </a:outerShdw>
              </a:effectLst>
              <a:latin typeface="Georgia" pitchFamily="18" charset="0"/>
            </a:endParaRPr>
          </a:p>
        </p:txBody>
      </p:sp>
      <p:sp>
        <p:nvSpPr>
          <p:cNvPr id="443403" name="Text Box 11"/>
          <p:cNvSpPr txBox="1">
            <a:spLocks noChangeArrowheads="1"/>
          </p:cNvSpPr>
          <p:nvPr/>
        </p:nvSpPr>
        <p:spPr bwMode="auto">
          <a:xfrm>
            <a:off x="0" y="6323905"/>
            <a:ext cx="4876800" cy="58477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49450" indent="-1949450" algn="l">
              <a:defRPr>
                <a:solidFill>
                  <a:schemeClr val="tx1"/>
                </a:solidFill>
                <a:latin typeface="Arial" charset="0"/>
              </a:defRPr>
            </a:lvl1pPr>
            <a:lvl2pPr marL="2063750" algn="l">
              <a:defRPr>
                <a:solidFill>
                  <a:schemeClr val="tx1"/>
                </a:solidFill>
                <a:latin typeface="Arial" charset="0"/>
              </a:defRPr>
            </a:lvl2pPr>
            <a:lvl3pPr marL="2178050" algn="l">
              <a:defRPr>
                <a:solidFill>
                  <a:schemeClr val="tx1"/>
                </a:solidFill>
                <a:latin typeface="Arial" charset="0"/>
              </a:defRPr>
            </a:lvl3pPr>
            <a:lvl4pPr marL="2292350" algn="l">
              <a:defRPr>
                <a:solidFill>
                  <a:schemeClr val="tx1"/>
                </a:solidFill>
                <a:latin typeface="Arial" charset="0"/>
              </a:defRPr>
            </a:lvl4pPr>
            <a:lvl5pPr marL="2406650" algn="l">
              <a:defRPr>
                <a:solidFill>
                  <a:schemeClr val="tx1"/>
                </a:solidFill>
                <a:latin typeface="Arial" charset="0"/>
              </a:defRPr>
            </a:lvl5pPr>
            <a:lvl6pPr marL="2863850" fontAlgn="base">
              <a:spcBef>
                <a:spcPct val="0"/>
              </a:spcBef>
              <a:spcAft>
                <a:spcPct val="0"/>
              </a:spcAft>
              <a:defRPr>
                <a:solidFill>
                  <a:schemeClr val="tx1"/>
                </a:solidFill>
                <a:latin typeface="Arial" charset="0"/>
              </a:defRPr>
            </a:lvl6pPr>
            <a:lvl7pPr marL="3321050" fontAlgn="base">
              <a:spcBef>
                <a:spcPct val="0"/>
              </a:spcBef>
              <a:spcAft>
                <a:spcPct val="0"/>
              </a:spcAft>
              <a:defRPr>
                <a:solidFill>
                  <a:schemeClr val="tx1"/>
                </a:solidFill>
                <a:latin typeface="Arial" charset="0"/>
              </a:defRPr>
            </a:lvl7pPr>
            <a:lvl8pPr marL="3778250" fontAlgn="base">
              <a:spcBef>
                <a:spcPct val="0"/>
              </a:spcBef>
              <a:spcAft>
                <a:spcPct val="0"/>
              </a:spcAft>
              <a:defRPr>
                <a:solidFill>
                  <a:schemeClr val="tx1"/>
                </a:solidFill>
                <a:latin typeface="Arial" charset="0"/>
              </a:defRPr>
            </a:lvl8pPr>
            <a:lvl9pPr marL="4235450" fontAlgn="base">
              <a:spcBef>
                <a:spcPct val="0"/>
              </a:spcBef>
              <a:spcAft>
                <a:spcPct val="0"/>
              </a:spcAft>
              <a:defRPr>
                <a:solidFill>
                  <a:schemeClr val="tx1"/>
                </a:solidFill>
                <a:latin typeface="Arial" charset="0"/>
              </a:defRPr>
            </a:lvl9pPr>
          </a:lstStyle>
          <a:p>
            <a:pPr algn="ctr">
              <a:defRPr/>
            </a:pPr>
            <a:r>
              <a:rPr lang="en-US" b="1" dirty="0" smtClean="0">
                <a:solidFill>
                  <a:srgbClr val="F5E9E9"/>
                </a:solidFill>
                <a:effectLst>
                  <a:outerShdw blurRad="38100" dist="38100" dir="2700000" algn="tl">
                    <a:srgbClr val="000000"/>
                  </a:outerShdw>
                </a:effectLst>
                <a:latin typeface="Georgia" pitchFamily="18" charset="0"/>
              </a:rPr>
              <a:t>Lecture Tutorial p 135</a:t>
            </a:r>
            <a:endParaRPr lang="en-US" dirty="0" smtClean="0">
              <a:solidFill>
                <a:srgbClr val="F5E9E9"/>
              </a:solidFill>
              <a:effectLst>
                <a:outerShdw blurRad="38100" dist="38100" dir="2700000" algn="tl">
                  <a:srgbClr val="000000"/>
                </a:outerShdw>
              </a:effectLst>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403"/>
                                        </p:tgtEl>
                                        <p:attrNameLst>
                                          <p:attrName>style.visibility</p:attrName>
                                        </p:attrNameLst>
                                      </p:cBhvr>
                                      <p:to>
                                        <p:strVal val="visible"/>
                                      </p:to>
                                    </p:set>
                                    <p:anim calcmode="lin" valueType="num">
                                      <p:cBhvr additive="base">
                                        <p:cTn id="7" dur="500" fill="hold"/>
                                        <p:tgtEl>
                                          <p:spTgt spid="443403"/>
                                        </p:tgtEl>
                                        <p:attrNameLst>
                                          <p:attrName>ppt_x</p:attrName>
                                        </p:attrNameLst>
                                      </p:cBhvr>
                                      <p:tavLst>
                                        <p:tav tm="0">
                                          <p:val>
                                            <p:strVal val="0-#ppt_w/2"/>
                                          </p:val>
                                        </p:tav>
                                        <p:tav tm="100000">
                                          <p:val>
                                            <p:strVal val="#ppt_x"/>
                                          </p:val>
                                        </p:tav>
                                      </p:tavLst>
                                    </p:anim>
                                    <p:anim calcmode="lin" valueType="num">
                                      <p:cBhvr additive="base">
                                        <p:cTn id="8" dur="500" fill="hold"/>
                                        <p:tgtEl>
                                          <p:spTgt spid="443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Great Debate</a:t>
            </a:r>
          </a:p>
        </p:txBody>
      </p:sp>
      <p:pic>
        <p:nvPicPr>
          <p:cNvPr id="26627" name="Picture 5" descr="image http://antwrp.gsfc.nasa.gov/htmltest/gifcity/shapl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19129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image http://antwrp.gsfc.nasa.gov/htmltest/gifcity/curt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04888"/>
            <a:ext cx="19478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8"/>
          <p:cNvSpPr>
            <a:spLocks noChangeArrowheads="1"/>
          </p:cNvSpPr>
          <p:nvPr/>
        </p:nvSpPr>
        <p:spPr bwMode="auto">
          <a:xfrm>
            <a:off x="2598738" y="1219200"/>
            <a:ext cx="3421062" cy="1143000"/>
          </a:xfrm>
          <a:prstGeom prst="wedgeEllipseCallout">
            <a:avLst>
              <a:gd name="adj1" fmla="val -71255"/>
              <a:gd name="adj2" fmla="val 31111"/>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EmbossedBlackWide" pitchFamily="18" charset="0"/>
              </a:defRPr>
            </a:lvl1pPr>
            <a:lvl2pPr marL="742950" indent="-285750">
              <a:defRPr sz="3200">
                <a:solidFill>
                  <a:schemeClr val="tx1"/>
                </a:solidFill>
                <a:latin typeface="EmbossedBlackWide" pitchFamily="18" charset="0"/>
              </a:defRPr>
            </a:lvl2pPr>
            <a:lvl3pPr marL="1143000" indent="-228600">
              <a:defRPr sz="3200">
                <a:solidFill>
                  <a:schemeClr val="tx1"/>
                </a:solidFill>
                <a:latin typeface="EmbossedBlackWide" pitchFamily="18" charset="0"/>
              </a:defRPr>
            </a:lvl3pPr>
            <a:lvl4pPr marL="1600200" indent="-228600">
              <a:defRPr sz="3200">
                <a:solidFill>
                  <a:schemeClr val="tx1"/>
                </a:solidFill>
                <a:latin typeface="EmbossedBlackWide" pitchFamily="18" charset="0"/>
              </a:defRPr>
            </a:lvl4pPr>
            <a:lvl5pPr marL="2057400" indent="-228600">
              <a:defRPr sz="3200">
                <a:solidFill>
                  <a:schemeClr val="tx1"/>
                </a:solidFill>
                <a:latin typeface="EmbossedBlackWide" pitchFamily="18" charset="0"/>
              </a:defRPr>
            </a:lvl5pPr>
            <a:lvl6pPr marL="2514600" indent="-228600" algn="ctr" eaLnBrk="0" fontAlgn="base" hangingPunct="0">
              <a:spcBef>
                <a:spcPct val="0"/>
              </a:spcBef>
              <a:spcAft>
                <a:spcPct val="0"/>
              </a:spcAft>
              <a:defRPr sz="3200">
                <a:solidFill>
                  <a:schemeClr val="tx1"/>
                </a:solidFill>
                <a:latin typeface="EmbossedBlackWide" pitchFamily="18" charset="0"/>
              </a:defRPr>
            </a:lvl6pPr>
            <a:lvl7pPr marL="2971800" indent="-228600" algn="ctr" eaLnBrk="0" fontAlgn="base" hangingPunct="0">
              <a:spcBef>
                <a:spcPct val="0"/>
              </a:spcBef>
              <a:spcAft>
                <a:spcPct val="0"/>
              </a:spcAft>
              <a:defRPr sz="3200">
                <a:solidFill>
                  <a:schemeClr val="tx1"/>
                </a:solidFill>
                <a:latin typeface="EmbossedBlackWide" pitchFamily="18" charset="0"/>
              </a:defRPr>
            </a:lvl7pPr>
            <a:lvl8pPr marL="3429000" indent="-228600" algn="ctr" eaLnBrk="0" fontAlgn="base" hangingPunct="0">
              <a:spcBef>
                <a:spcPct val="0"/>
              </a:spcBef>
              <a:spcAft>
                <a:spcPct val="0"/>
              </a:spcAft>
              <a:defRPr sz="3200">
                <a:solidFill>
                  <a:schemeClr val="tx1"/>
                </a:solidFill>
                <a:latin typeface="EmbossedBlackWide" pitchFamily="18" charset="0"/>
              </a:defRPr>
            </a:lvl8pPr>
            <a:lvl9pPr marL="3886200" indent="-228600" algn="ctr" eaLnBrk="0" fontAlgn="base" hangingPunct="0">
              <a:spcBef>
                <a:spcPct val="0"/>
              </a:spcBef>
              <a:spcAft>
                <a:spcPct val="0"/>
              </a:spcAft>
              <a:defRPr sz="3200">
                <a:solidFill>
                  <a:schemeClr val="tx1"/>
                </a:solidFill>
                <a:latin typeface="EmbossedBlackWide" pitchFamily="18" charset="0"/>
              </a:defRPr>
            </a:lvl9pPr>
          </a:lstStyle>
          <a:p>
            <a:r>
              <a:rPr lang="en-US" sz="2400" b="1">
                <a:latin typeface="Century Schoolbook" panose="02040604050505020304" pitchFamily="18" charset="0"/>
              </a:rPr>
              <a:t>You wanna fight about it?</a:t>
            </a:r>
          </a:p>
        </p:txBody>
      </p:sp>
      <p:sp>
        <p:nvSpPr>
          <p:cNvPr id="26630" name="AutoShape 9"/>
          <p:cNvSpPr>
            <a:spLocks noChangeArrowheads="1"/>
          </p:cNvSpPr>
          <p:nvPr/>
        </p:nvSpPr>
        <p:spPr bwMode="auto">
          <a:xfrm>
            <a:off x="2959608" y="2566988"/>
            <a:ext cx="3966369" cy="1119188"/>
          </a:xfrm>
          <a:prstGeom prst="wedgeEllipseCallout">
            <a:avLst>
              <a:gd name="adj1" fmla="val 54316"/>
              <a:gd name="adj2" fmla="val -43429"/>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EmbossedBlackWide" pitchFamily="18" charset="0"/>
              </a:defRPr>
            </a:lvl1pPr>
            <a:lvl2pPr marL="742950" indent="-285750">
              <a:defRPr sz="3200">
                <a:solidFill>
                  <a:schemeClr val="tx1"/>
                </a:solidFill>
                <a:latin typeface="EmbossedBlackWide" pitchFamily="18" charset="0"/>
              </a:defRPr>
            </a:lvl2pPr>
            <a:lvl3pPr marL="1143000" indent="-228600">
              <a:defRPr sz="3200">
                <a:solidFill>
                  <a:schemeClr val="tx1"/>
                </a:solidFill>
                <a:latin typeface="EmbossedBlackWide" pitchFamily="18" charset="0"/>
              </a:defRPr>
            </a:lvl3pPr>
            <a:lvl4pPr marL="1600200" indent="-228600">
              <a:defRPr sz="3200">
                <a:solidFill>
                  <a:schemeClr val="tx1"/>
                </a:solidFill>
                <a:latin typeface="EmbossedBlackWide" pitchFamily="18" charset="0"/>
              </a:defRPr>
            </a:lvl4pPr>
            <a:lvl5pPr marL="2057400" indent="-228600">
              <a:defRPr sz="3200">
                <a:solidFill>
                  <a:schemeClr val="tx1"/>
                </a:solidFill>
                <a:latin typeface="EmbossedBlackWide" pitchFamily="18" charset="0"/>
              </a:defRPr>
            </a:lvl5pPr>
            <a:lvl6pPr marL="2514600" indent="-228600" algn="ctr" eaLnBrk="0" fontAlgn="base" hangingPunct="0">
              <a:spcBef>
                <a:spcPct val="0"/>
              </a:spcBef>
              <a:spcAft>
                <a:spcPct val="0"/>
              </a:spcAft>
              <a:defRPr sz="3200">
                <a:solidFill>
                  <a:schemeClr val="tx1"/>
                </a:solidFill>
                <a:latin typeface="EmbossedBlackWide" pitchFamily="18" charset="0"/>
              </a:defRPr>
            </a:lvl6pPr>
            <a:lvl7pPr marL="2971800" indent="-228600" algn="ctr" eaLnBrk="0" fontAlgn="base" hangingPunct="0">
              <a:spcBef>
                <a:spcPct val="0"/>
              </a:spcBef>
              <a:spcAft>
                <a:spcPct val="0"/>
              </a:spcAft>
              <a:defRPr sz="3200">
                <a:solidFill>
                  <a:schemeClr val="tx1"/>
                </a:solidFill>
                <a:latin typeface="EmbossedBlackWide" pitchFamily="18" charset="0"/>
              </a:defRPr>
            </a:lvl7pPr>
            <a:lvl8pPr marL="3429000" indent="-228600" algn="ctr" eaLnBrk="0" fontAlgn="base" hangingPunct="0">
              <a:spcBef>
                <a:spcPct val="0"/>
              </a:spcBef>
              <a:spcAft>
                <a:spcPct val="0"/>
              </a:spcAft>
              <a:defRPr sz="3200">
                <a:solidFill>
                  <a:schemeClr val="tx1"/>
                </a:solidFill>
                <a:latin typeface="EmbossedBlackWide" pitchFamily="18" charset="0"/>
              </a:defRPr>
            </a:lvl8pPr>
            <a:lvl9pPr marL="3886200" indent="-228600" algn="ctr" eaLnBrk="0" fontAlgn="base" hangingPunct="0">
              <a:spcBef>
                <a:spcPct val="0"/>
              </a:spcBef>
              <a:spcAft>
                <a:spcPct val="0"/>
              </a:spcAft>
              <a:defRPr sz="3200">
                <a:solidFill>
                  <a:schemeClr val="tx1"/>
                </a:solidFill>
                <a:latin typeface="EmbossedBlackWide" pitchFamily="18" charset="0"/>
              </a:defRPr>
            </a:lvl9pPr>
          </a:lstStyle>
          <a:p>
            <a:r>
              <a:rPr lang="en-US" sz="2400" b="1" dirty="0" smtClean="0">
                <a:latin typeface="Century Schoolbook" panose="02040604050505020304" pitchFamily="18" charset="0"/>
              </a:rPr>
              <a:t>Bring it on, whippersnapper</a:t>
            </a:r>
            <a:endParaRPr lang="en-US" sz="2400" b="1" dirty="0">
              <a:latin typeface="Century Schoolbook" panose="02040604050505020304" pitchFamily="18" charset="0"/>
            </a:endParaRPr>
          </a:p>
        </p:txBody>
      </p:sp>
      <p:sp>
        <p:nvSpPr>
          <p:cNvPr id="443402" name="Text Box 10"/>
          <p:cNvSpPr txBox="1">
            <a:spLocks noChangeArrowheads="1"/>
          </p:cNvSpPr>
          <p:nvPr/>
        </p:nvSpPr>
        <p:spPr bwMode="auto">
          <a:xfrm>
            <a:off x="685800" y="3352800"/>
            <a:ext cx="1905000" cy="519113"/>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a:solidFill>
                  <a:srgbClr val="F5E9E9"/>
                </a:solidFill>
                <a:effectLst>
                  <a:outerShdw blurRad="38100" dist="38100" dir="2700000" algn="tl">
                    <a:srgbClr val="000000"/>
                  </a:outerShdw>
                </a:effectLst>
                <a:latin typeface="Georgia" pitchFamily="18" charset="0"/>
              </a:rPr>
              <a:t>Shapley</a:t>
            </a:r>
          </a:p>
        </p:txBody>
      </p:sp>
      <p:sp>
        <p:nvSpPr>
          <p:cNvPr id="443403" name="Text Box 11"/>
          <p:cNvSpPr txBox="1">
            <a:spLocks noChangeArrowheads="1"/>
          </p:cNvSpPr>
          <p:nvPr/>
        </p:nvSpPr>
        <p:spPr bwMode="auto">
          <a:xfrm>
            <a:off x="533400" y="4267200"/>
            <a:ext cx="8305800" cy="10668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49450" indent="-1949450" algn="l">
              <a:defRPr>
                <a:solidFill>
                  <a:schemeClr val="tx1"/>
                </a:solidFill>
                <a:latin typeface="Arial" charset="0"/>
              </a:defRPr>
            </a:lvl1pPr>
            <a:lvl2pPr marL="2063750" algn="l">
              <a:defRPr>
                <a:solidFill>
                  <a:schemeClr val="tx1"/>
                </a:solidFill>
                <a:latin typeface="Arial" charset="0"/>
              </a:defRPr>
            </a:lvl2pPr>
            <a:lvl3pPr marL="2178050" algn="l">
              <a:defRPr>
                <a:solidFill>
                  <a:schemeClr val="tx1"/>
                </a:solidFill>
                <a:latin typeface="Arial" charset="0"/>
              </a:defRPr>
            </a:lvl3pPr>
            <a:lvl4pPr marL="2292350" algn="l">
              <a:defRPr>
                <a:solidFill>
                  <a:schemeClr val="tx1"/>
                </a:solidFill>
                <a:latin typeface="Arial" charset="0"/>
              </a:defRPr>
            </a:lvl4pPr>
            <a:lvl5pPr marL="2406650" algn="l">
              <a:defRPr>
                <a:solidFill>
                  <a:schemeClr val="tx1"/>
                </a:solidFill>
                <a:latin typeface="Arial" charset="0"/>
              </a:defRPr>
            </a:lvl5pPr>
            <a:lvl6pPr marL="2863850" fontAlgn="base">
              <a:spcBef>
                <a:spcPct val="0"/>
              </a:spcBef>
              <a:spcAft>
                <a:spcPct val="0"/>
              </a:spcAft>
              <a:defRPr>
                <a:solidFill>
                  <a:schemeClr val="tx1"/>
                </a:solidFill>
                <a:latin typeface="Arial" charset="0"/>
              </a:defRPr>
            </a:lvl6pPr>
            <a:lvl7pPr marL="3321050" fontAlgn="base">
              <a:spcBef>
                <a:spcPct val="0"/>
              </a:spcBef>
              <a:spcAft>
                <a:spcPct val="0"/>
              </a:spcAft>
              <a:defRPr>
                <a:solidFill>
                  <a:schemeClr val="tx1"/>
                </a:solidFill>
                <a:latin typeface="Arial" charset="0"/>
              </a:defRPr>
            </a:lvl7pPr>
            <a:lvl8pPr marL="3778250" fontAlgn="base">
              <a:spcBef>
                <a:spcPct val="0"/>
              </a:spcBef>
              <a:spcAft>
                <a:spcPct val="0"/>
              </a:spcAft>
              <a:defRPr>
                <a:solidFill>
                  <a:schemeClr val="tx1"/>
                </a:solidFill>
                <a:latin typeface="Arial" charset="0"/>
              </a:defRPr>
            </a:lvl8pPr>
            <a:lvl9pPr marL="4235450" fontAlgn="base">
              <a:spcBef>
                <a:spcPct val="0"/>
              </a:spcBef>
              <a:spcAft>
                <a:spcPct val="0"/>
              </a:spcAft>
              <a:defRPr>
                <a:solidFill>
                  <a:schemeClr val="tx1"/>
                </a:solidFill>
                <a:latin typeface="Arial" charset="0"/>
              </a:defRPr>
            </a:lvl9pPr>
          </a:lstStyle>
          <a:p>
            <a:pPr>
              <a:defRPr/>
            </a:pPr>
            <a:r>
              <a:rPr lang="en-US" b="1" smtClean="0">
                <a:solidFill>
                  <a:srgbClr val="F5E9E9"/>
                </a:solidFill>
                <a:effectLst>
                  <a:outerShdw blurRad="38100" dist="38100" dir="2700000" algn="tl">
                    <a:srgbClr val="000000"/>
                  </a:outerShdw>
                </a:effectLst>
                <a:latin typeface="Georgia" pitchFamily="18" charset="0"/>
              </a:rPr>
              <a:t>Shapley:</a:t>
            </a:r>
            <a:r>
              <a:rPr lang="en-US" smtClean="0">
                <a:solidFill>
                  <a:srgbClr val="F5E9E9"/>
                </a:solidFill>
                <a:effectLst>
                  <a:outerShdw blurRad="38100" dist="38100" dir="2700000" algn="tl">
                    <a:srgbClr val="000000"/>
                  </a:outerShdw>
                </a:effectLst>
                <a:latin typeface="Georgia" pitchFamily="18" charset="0"/>
              </a:rPr>
              <a:t> The universe is one big galaxy and the spiral nebula are within it.</a:t>
            </a:r>
          </a:p>
        </p:txBody>
      </p:sp>
      <p:sp>
        <p:nvSpPr>
          <p:cNvPr id="443404" name="Text Box 12"/>
          <p:cNvSpPr txBox="1">
            <a:spLocks noChangeArrowheads="1"/>
          </p:cNvSpPr>
          <p:nvPr/>
        </p:nvSpPr>
        <p:spPr bwMode="auto">
          <a:xfrm>
            <a:off x="6400800" y="3595688"/>
            <a:ext cx="1905000" cy="519112"/>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a:solidFill>
                  <a:srgbClr val="F5E9E9"/>
                </a:solidFill>
                <a:effectLst>
                  <a:outerShdw blurRad="38100" dist="38100" dir="2700000" algn="tl">
                    <a:srgbClr val="000000"/>
                  </a:outerShdw>
                </a:effectLst>
                <a:latin typeface="Georgia" pitchFamily="18" charset="0"/>
              </a:rPr>
              <a:t>Curtis</a:t>
            </a:r>
          </a:p>
        </p:txBody>
      </p:sp>
      <p:sp>
        <p:nvSpPr>
          <p:cNvPr id="443405" name="Text Box 13"/>
          <p:cNvSpPr txBox="1">
            <a:spLocks noChangeArrowheads="1"/>
          </p:cNvSpPr>
          <p:nvPr/>
        </p:nvSpPr>
        <p:spPr bwMode="auto">
          <a:xfrm>
            <a:off x="533400" y="5562600"/>
            <a:ext cx="8305800" cy="10668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04963" indent="-1604963" algn="l">
              <a:defRPr>
                <a:solidFill>
                  <a:schemeClr val="tx1"/>
                </a:solidFill>
                <a:latin typeface="Arial" charset="0"/>
              </a:defRPr>
            </a:lvl1pPr>
            <a:lvl2pPr marL="2063750" algn="l">
              <a:defRPr>
                <a:solidFill>
                  <a:schemeClr val="tx1"/>
                </a:solidFill>
                <a:latin typeface="Arial" charset="0"/>
              </a:defRPr>
            </a:lvl2pPr>
            <a:lvl3pPr marL="2178050" algn="l">
              <a:defRPr>
                <a:solidFill>
                  <a:schemeClr val="tx1"/>
                </a:solidFill>
                <a:latin typeface="Arial" charset="0"/>
              </a:defRPr>
            </a:lvl3pPr>
            <a:lvl4pPr marL="2292350" algn="l">
              <a:defRPr>
                <a:solidFill>
                  <a:schemeClr val="tx1"/>
                </a:solidFill>
                <a:latin typeface="Arial" charset="0"/>
              </a:defRPr>
            </a:lvl4pPr>
            <a:lvl5pPr marL="2406650" algn="l">
              <a:defRPr>
                <a:solidFill>
                  <a:schemeClr val="tx1"/>
                </a:solidFill>
                <a:latin typeface="Arial" charset="0"/>
              </a:defRPr>
            </a:lvl5pPr>
            <a:lvl6pPr marL="2863850" fontAlgn="base">
              <a:spcBef>
                <a:spcPct val="0"/>
              </a:spcBef>
              <a:spcAft>
                <a:spcPct val="0"/>
              </a:spcAft>
              <a:defRPr>
                <a:solidFill>
                  <a:schemeClr val="tx1"/>
                </a:solidFill>
                <a:latin typeface="Arial" charset="0"/>
              </a:defRPr>
            </a:lvl6pPr>
            <a:lvl7pPr marL="3321050" fontAlgn="base">
              <a:spcBef>
                <a:spcPct val="0"/>
              </a:spcBef>
              <a:spcAft>
                <a:spcPct val="0"/>
              </a:spcAft>
              <a:defRPr>
                <a:solidFill>
                  <a:schemeClr val="tx1"/>
                </a:solidFill>
                <a:latin typeface="Arial" charset="0"/>
              </a:defRPr>
            </a:lvl7pPr>
            <a:lvl8pPr marL="3778250" fontAlgn="base">
              <a:spcBef>
                <a:spcPct val="0"/>
              </a:spcBef>
              <a:spcAft>
                <a:spcPct val="0"/>
              </a:spcAft>
              <a:defRPr>
                <a:solidFill>
                  <a:schemeClr val="tx1"/>
                </a:solidFill>
                <a:latin typeface="Arial" charset="0"/>
              </a:defRPr>
            </a:lvl8pPr>
            <a:lvl9pPr marL="4235450" fontAlgn="base">
              <a:spcBef>
                <a:spcPct val="0"/>
              </a:spcBef>
              <a:spcAft>
                <a:spcPct val="0"/>
              </a:spcAft>
              <a:defRPr>
                <a:solidFill>
                  <a:schemeClr val="tx1"/>
                </a:solidFill>
                <a:latin typeface="Arial" charset="0"/>
              </a:defRPr>
            </a:lvl9pPr>
          </a:lstStyle>
          <a:p>
            <a:pPr>
              <a:defRPr/>
            </a:pPr>
            <a:r>
              <a:rPr lang="en-US" b="1" dirty="0" smtClean="0">
                <a:solidFill>
                  <a:srgbClr val="F5E9E9"/>
                </a:solidFill>
                <a:effectLst>
                  <a:outerShdw blurRad="38100" dist="38100" dir="2700000" algn="tl">
                    <a:srgbClr val="000000"/>
                  </a:outerShdw>
                </a:effectLst>
                <a:latin typeface="Georgia" pitchFamily="18" charset="0"/>
              </a:rPr>
              <a:t>Curtis:</a:t>
            </a:r>
            <a:r>
              <a:rPr lang="en-US" dirty="0" smtClean="0">
                <a:solidFill>
                  <a:srgbClr val="F5E9E9"/>
                </a:solidFill>
                <a:effectLst>
                  <a:outerShdw blurRad="38100" dist="38100" dir="2700000" algn="tl">
                    <a:srgbClr val="000000"/>
                  </a:outerShdw>
                </a:effectLst>
                <a:latin typeface="Georgia" pitchFamily="18" charset="0"/>
              </a:rPr>
              <a:t> Galaxies are island universes and the Milky Way is but one of them.</a:t>
            </a:r>
          </a:p>
        </p:txBody>
      </p:sp>
    </p:spTree>
    <p:extLst>
      <p:ext uri="{BB962C8B-B14F-4D97-AF65-F5344CB8AC3E}">
        <p14:creationId xmlns:p14="http://schemas.microsoft.com/office/powerpoint/2010/main" val="3251409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403"/>
                                        </p:tgtEl>
                                        <p:attrNameLst>
                                          <p:attrName>style.visibility</p:attrName>
                                        </p:attrNameLst>
                                      </p:cBhvr>
                                      <p:to>
                                        <p:strVal val="visible"/>
                                      </p:to>
                                    </p:set>
                                    <p:anim calcmode="lin" valueType="num">
                                      <p:cBhvr additive="base">
                                        <p:cTn id="7" dur="500" fill="hold"/>
                                        <p:tgtEl>
                                          <p:spTgt spid="443403"/>
                                        </p:tgtEl>
                                        <p:attrNameLst>
                                          <p:attrName>ppt_x</p:attrName>
                                        </p:attrNameLst>
                                      </p:cBhvr>
                                      <p:tavLst>
                                        <p:tav tm="0">
                                          <p:val>
                                            <p:strVal val="0-#ppt_w/2"/>
                                          </p:val>
                                        </p:tav>
                                        <p:tav tm="100000">
                                          <p:val>
                                            <p:strVal val="#ppt_x"/>
                                          </p:val>
                                        </p:tav>
                                      </p:tavLst>
                                    </p:anim>
                                    <p:anim calcmode="lin" valueType="num">
                                      <p:cBhvr additive="base">
                                        <p:cTn id="8" dur="500" fill="hold"/>
                                        <p:tgtEl>
                                          <p:spTgt spid="4434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3405"/>
                                        </p:tgtEl>
                                        <p:attrNameLst>
                                          <p:attrName>style.visibility</p:attrName>
                                        </p:attrNameLst>
                                      </p:cBhvr>
                                      <p:to>
                                        <p:strVal val="visible"/>
                                      </p:to>
                                    </p:set>
                                    <p:anim calcmode="lin" valueType="num">
                                      <p:cBhvr additive="base">
                                        <p:cTn id="13" dur="500" fill="hold"/>
                                        <p:tgtEl>
                                          <p:spTgt spid="443405"/>
                                        </p:tgtEl>
                                        <p:attrNameLst>
                                          <p:attrName>ppt_x</p:attrName>
                                        </p:attrNameLst>
                                      </p:cBhvr>
                                      <p:tavLst>
                                        <p:tav tm="0">
                                          <p:val>
                                            <p:strVal val="1+#ppt_w/2"/>
                                          </p:val>
                                        </p:tav>
                                        <p:tav tm="100000">
                                          <p:val>
                                            <p:strVal val="#ppt_x"/>
                                          </p:val>
                                        </p:tav>
                                      </p:tavLst>
                                    </p:anim>
                                    <p:anim calcmode="lin" valueType="num">
                                      <p:cBhvr additive="base">
                                        <p:cTn id="14" dur="500" fill="hold"/>
                                        <p:tgtEl>
                                          <p:spTgt spid="443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3" grpId="0" animBg="1"/>
      <p:bldP spid="4434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Great Debate</a:t>
            </a:r>
          </a:p>
        </p:txBody>
      </p:sp>
      <p:sp>
        <p:nvSpPr>
          <p:cNvPr id="13" name="Text Box 10"/>
          <p:cNvSpPr txBox="1">
            <a:spLocks noChangeArrowheads="1"/>
          </p:cNvSpPr>
          <p:nvPr/>
        </p:nvSpPr>
        <p:spPr bwMode="auto">
          <a:xfrm>
            <a:off x="4670679" y="5308983"/>
            <a:ext cx="4473321" cy="1384995"/>
          </a:xfrm>
          <a:prstGeom prst="rect">
            <a:avLst/>
          </a:prstGeom>
          <a:solidFill>
            <a:schemeClr val="bg2">
              <a:alpha val="41000"/>
            </a:schemeClr>
          </a:solidFill>
          <a:ln w="9525">
            <a:noFill/>
            <a:miter lim="800000"/>
            <a:headEnd/>
            <a:tailEnd/>
          </a:ln>
          <a:effectLst/>
        </p:spPr>
        <p:txBody>
          <a:bodyPr wrap="square">
            <a:spAutoFit/>
          </a:bodyPr>
          <a:lstStyle/>
          <a:p>
            <a:pPr>
              <a:defRPr/>
            </a:pPr>
            <a:r>
              <a:rPr lang="en-US" sz="2800" dirty="0" smtClean="0">
                <a:solidFill>
                  <a:srgbClr val="F5E9E9"/>
                </a:solidFill>
                <a:effectLst>
                  <a:outerShdw blurRad="38100" dist="38100" dir="2700000" algn="tl">
                    <a:srgbClr val="000000"/>
                  </a:outerShdw>
                </a:effectLst>
                <a:latin typeface="Georgia" pitchFamily="18" charset="0"/>
              </a:rPr>
              <a:t>Edwin Hubble looks at </a:t>
            </a:r>
            <a:r>
              <a:rPr lang="en-US" sz="2800" dirty="0" err="1" smtClean="0">
                <a:solidFill>
                  <a:srgbClr val="F5E9E9"/>
                </a:solidFill>
                <a:effectLst>
                  <a:outerShdw blurRad="38100" dist="38100" dir="2700000" algn="tl">
                    <a:srgbClr val="000000"/>
                  </a:outerShdw>
                </a:effectLst>
                <a:latin typeface="Georgia" pitchFamily="18" charset="0"/>
              </a:rPr>
              <a:t>Cepheids</a:t>
            </a:r>
            <a:r>
              <a:rPr lang="en-US" sz="2800" dirty="0" smtClean="0">
                <a:solidFill>
                  <a:srgbClr val="F5E9E9"/>
                </a:solidFill>
                <a:effectLst>
                  <a:outerShdw blurRad="38100" dist="38100" dir="2700000" algn="tl">
                    <a:srgbClr val="000000"/>
                  </a:outerShdw>
                </a:effectLst>
                <a:latin typeface="Georgia" pitchFamily="18" charset="0"/>
              </a:rPr>
              <a:t> in the Andromeda </a:t>
            </a:r>
            <a:r>
              <a:rPr lang="en-US" sz="2800" dirty="0" smtClean="0">
                <a:solidFill>
                  <a:srgbClr val="F5E9E9"/>
                </a:solidFill>
                <a:effectLst>
                  <a:outerShdw blurRad="38100" dist="38100" dir="2700000" algn="tl">
                    <a:srgbClr val="000000"/>
                  </a:outerShdw>
                </a:effectLst>
                <a:latin typeface="Georgia" pitchFamily="18" charset="0"/>
              </a:rPr>
              <a:t>Galaxy    1924</a:t>
            </a:r>
            <a:endParaRPr lang="en-US" sz="2800" dirty="0">
              <a:solidFill>
                <a:srgbClr val="F5E9E9"/>
              </a:solidFill>
              <a:effectLst>
                <a:outerShdw blurRad="38100" dist="38100" dir="2700000" algn="tl">
                  <a:srgbClr val="000000"/>
                </a:outerShdw>
              </a:effectLst>
              <a:latin typeface="Georgia" pitchFamily="18" charset="0"/>
            </a:endParaRPr>
          </a:p>
        </p:txBody>
      </p:sp>
      <p:sp>
        <p:nvSpPr>
          <p:cNvPr id="9" name="Text Box 10"/>
          <p:cNvSpPr txBox="1">
            <a:spLocks noChangeArrowheads="1"/>
          </p:cNvSpPr>
          <p:nvPr/>
        </p:nvSpPr>
        <p:spPr bwMode="auto">
          <a:xfrm>
            <a:off x="2539716" y="1079718"/>
            <a:ext cx="2238053" cy="1815882"/>
          </a:xfrm>
          <a:prstGeom prst="rect">
            <a:avLst/>
          </a:prstGeom>
          <a:solidFill>
            <a:schemeClr val="bg2">
              <a:alpha val="41000"/>
            </a:schemeClr>
          </a:solidFill>
          <a:ln w="9525">
            <a:noFill/>
            <a:miter lim="800000"/>
            <a:headEnd/>
            <a:tailEnd/>
          </a:ln>
          <a:effectLst/>
        </p:spPr>
        <p:txBody>
          <a:bodyPr wrap="square">
            <a:spAutoFit/>
          </a:bodyPr>
          <a:lstStyle/>
          <a:p>
            <a:pPr>
              <a:defRPr/>
            </a:pPr>
            <a:r>
              <a:rPr lang="en-US" sz="2800" dirty="0" smtClean="0">
                <a:solidFill>
                  <a:srgbClr val="F5E9E9"/>
                </a:solidFill>
                <a:effectLst>
                  <a:outerShdw blurRad="38100" dist="38100" dir="2700000" algn="tl">
                    <a:srgbClr val="000000"/>
                  </a:outerShdw>
                </a:effectLst>
                <a:latin typeface="Georgia" pitchFamily="18" charset="0"/>
              </a:rPr>
              <a:t>Henrietta Swan Leavitt </a:t>
            </a:r>
            <a:r>
              <a:rPr lang="en-US" sz="2800" dirty="0" err="1" smtClean="0">
                <a:solidFill>
                  <a:srgbClr val="F5E9E9"/>
                </a:solidFill>
                <a:effectLst>
                  <a:outerShdw blurRad="38100" dist="38100" dir="2700000" algn="tl">
                    <a:srgbClr val="000000"/>
                  </a:outerShdw>
                </a:effectLst>
                <a:latin typeface="Georgia" pitchFamily="18" charset="0"/>
              </a:rPr>
              <a:t>Cepheids</a:t>
            </a:r>
            <a:endParaRPr lang="en-US" sz="2800" dirty="0" smtClean="0">
              <a:solidFill>
                <a:srgbClr val="F5E9E9"/>
              </a:solidFill>
              <a:effectLst>
                <a:outerShdw blurRad="38100" dist="38100" dir="2700000" algn="tl">
                  <a:srgbClr val="000000"/>
                </a:outerShdw>
              </a:effectLst>
              <a:latin typeface="Georgia" pitchFamily="18" charset="0"/>
            </a:endParaRPr>
          </a:p>
          <a:p>
            <a:pPr>
              <a:defRPr/>
            </a:pPr>
            <a:r>
              <a:rPr lang="en-US" sz="2800" dirty="0" smtClean="0">
                <a:solidFill>
                  <a:srgbClr val="F5E9E9"/>
                </a:solidFill>
                <a:effectLst>
                  <a:outerShdw blurRad="38100" dist="38100" dir="2700000" algn="tl">
                    <a:srgbClr val="000000"/>
                  </a:outerShdw>
                </a:effectLst>
                <a:latin typeface="Georgia" pitchFamily="18" charset="0"/>
              </a:rPr>
              <a:t>1912</a:t>
            </a:r>
            <a:endParaRPr lang="en-US" sz="2800" dirty="0">
              <a:solidFill>
                <a:srgbClr val="F5E9E9"/>
              </a:solidFill>
              <a:effectLst>
                <a:outerShdw blurRad="38100" dist="38100" dir="2700000" algn="tl">
                  <a:srgbClr val="000000"/>
                </a:outerShdw>
              </a:effectLst>
              <a:latin typeface="Georgia" pitchFamily="18" charset="0"/>
            </a:endParaRPr>
          </a:p>
        </p:txBody>
      </p:sp>
      <p:pic>
        <p:nvPicPr>
          <p:cNvPr id="137220" name="Picture 4" descr="http://messier.obspm.fr/Jpg/m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746" y="1764261"/>
            <a:ext cx="4420377" cy="3544722"/>
          </a:xfrm>
          <a:prstGeom prst="rect">
            <a:avLst/>
          </a:prstGeom>
          <a:noFill/>
          <a:extLst>
            <a:ext uri="{909E8E84-426E-40DD-AFC4-6F175D3DCCD1}">
              <a14:hiddenFill xmlns:a14="http://schemas.microsoft.com/office/drawing/2010/main">
                <a:solidFill>
                  <a:srgbClr val="FFFFFF"/>
                </a:solidFill>
              </a14:hiddenFill>
            </a:ext>
          </a:extLst>
        </p:spPr>
      </p:pic>
      <p:pic>
        <p:nvPicPr>
          <p:cNvPr id="137218" name="Picture 2" descr="picture of Edwin Powell Hubble looking though a large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019" y="3200400"/>
            <a:ext cx="333375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364" y="990600"/>
            <a:ext cx="2585436" cy="2003139"/>
            <a:chOff x="0" y="914400"/>
            <a:chExt cx="2585436" cy="2003139"/>
          </a:xfrm>
        </p:grpSpPr>
        <p:sp>
          <p:nvSpPr>
            <p:cNvPr id="2" name="Rectangle 1"/>
            <p:cNvSpPr/>
            <p:nvPr/>
          </p:nvSpPr>
          <p:spPr bwMode="auto">
            <a:xfrm>
              <a:off x="28135" y="914400"/>
              <a:ext cx="2557301" cy="2003139"/>
            </a:xfrm>
            <a:prstGeom prst="rect">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EmbossedBlackWide" pitchFamily="18" charset="0"/>
              </a:endParaRPr>
            </a:p>
          </p:txBody>
        </p:sp>
        <p:pic>
          <p:nvPicPr>
            <p:cNvPr id="188418" name="Picture 2" descr="http://hyperphysics.phy-astr.gsu.edu/hbase/astro/imgast/maslumce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3818"/>
              <a:ext cx="2557301" cy="1842301"/>
            </a:xfrm>
            <a:prstGeom prst="rect">
              <a:avLst/>
            </a:prstGeom>
            <a:noFill/>
            <a:extLst>
              <a:ext uri="{909E8E84-426E-40DD-AFC4-6F175D3DCCD1}">
                <a14:hiddenFill xmlns:a14="http://schemas.microsoft.com/office/drawing/2010/main">
                  <a:solidFill>
                    <a:srgbClr val="FFFFFF"/>
                  </a:solidFill>
                </a14:hiddenFill>
              </a:ext>
            </a:extLst>
          </p:spPr>
        </p:pic>
      </p:grpSp>
      <p:pic>
        <p:nvPicPr>
          <p:cNvPr id="188420" name="Picture 4" descr="https://upload.wikimedia.org/wikipedia/commons/4/46/Leavitt_henrietta_b1.jpg"/>
          <p:cNvPicPr>
            <a:picLocks noChangeAspect="1" noChangeArrowheads="1"/>
          </p:cNvPicPr>
          <p:nvPr/>
        </p:nvPicPr>
        <p:blipFill rotWithShape="1">
          <a:blip r:embed="rId6">
            <a:extLst>
              <a:ext uri="{28A0092B-C50C-407E-A947-70E740481C1C}">
                <a14:useLocalDpi xmlns:a14="http://schemas.microsoft.com/office/drawing/2010/main" val="0"/>
              </a:ext>
            </a:extLst>
          </a:blip>
          <a:srcRect l="32639" r="16494"/>
          <a:stretch/>
        </p:blipFill>
        <p:spPr bwMode="auto">
          <a:xfrm>
            <a:off x="33499" y="2983421"/>
            <a:ext cx="1784262" cy="202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22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Great Debate</a:t>
            </a:r>
          </a:p>
        </p:txBody>
      </p:sp>
      <p:pic>
        <p:nvPicPr>
          <p:cNvPr id="26627" name="Picture 5" descr="image http://antwrp.gsfc.nasa.gov/htmltest/gifcity/shapl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87" y="1013929"/>
            <a:ext cx="19129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image http://antwrp.gsfc.nasa.gov/htmltest/gifcity/curt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193565"/>
            <a:ext cx="19478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2" name="Text Box 10"/>
          <p:cNvSpPr txBox="1">
            <a:spLocks noChangeArrowheads="1"/>
          </p:cNvSpPr>
          <p:nvPr/>
        </p:nvSpPr>
        <p:spPr bwMode="auto">
          <a:xfrm>
            <a:off x="210087" y="3396851"/>
            <a:ext cx="1912938" cy="519113"/>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Shapley</a:t>
            </a:r>
          </a:p>
        </p:txBody>
      </p:sp>
      <p:sp>
        <p:nvSpPr>
          <p:cNvPr id="443403" name="Text Box 11"/>
          <p:cNvSpPr txBox="1">
            <a:spLocks noChangeArrowheads="1"/>
          </p:cNvSpPr>
          <p:nvPr/>
        </p:nvSpPr>
        <p:spPr bwMode="auto">
          <a:xfrm>
            <a:off x="2123025" y="1088267"/>
            <a:ext cx="7020975" cy="2062103"/>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49450" indent="-1949450" algn="l">
              <a:defRPr>
                <a:solidFill>
                  <a:schemeClr val="tx1"/>
                </a:solidFill>
                <a:latin typeface="Arial" charset="0"/>
              </a:defRPr>
            </a:lvl1pPr>
            <a:lvl2pPr marL="2063750" algn="l">
              <a:defRPr>
                <a:solidFill>
                  <a:schemeClr val="tx1"/>
                </a:solidFill>
                <a:latin typeface="Arial" charset="0"/>
              </a:defRPr>
            </a:lvl2pPr>
            <a:lvl3pPr marL="2178050" algn="l">
              <a:defRPr>
                <a:solidFill>
                  <a:schemeClr val="tx1"/>
                </a:solidFill>
                <a:latin typeface="Arial" charset="0"/>
              </a:defRPr>
            </a:lvl3pPr>
            <a:lvl4pPr marL="2292350" algn="l">
              <a:defRPr>
                <a:solidFill>
                  <a:schemeClr val="tx1"/>
                </a:solidFill>
                <a:latin typeface="Arial" charset="0"/>
              </a:defRPr>
            </a:lvl4pPr>
            <a:lvl5pPr marL="2406650" algn="l">
              <a:defRPr>
                <a:solidFill>
                  <a:schemeClr val="tx1"/>
                </a:solidFill>
                <a:latin typeface="Arial" charset="0"/>
              </a:defRPr>
            </a:lvl5pPr>
            <a:lvl6pPr marL="2863850" fontAlgn="base">
              <a:spcBef>
                <a:spcPct val="0"/>
              </a:spcBef>
              <a:spcAft>
                <a:spcPct val="0"/>
              </a:spcAft>
              <a:defRPr>
                <a:solidFill>
                  <a:schemeClr val="tx1"/>
                </a:solidFill>
                <a:latin typeface="Arial" charset="0"/>
              </a:defRPr>
            </a:lvl6pPr>
            <a:lvl7pPr marL="3321050" fontAlgn="base">
              <a:spcBef>
                <a:spcPct val="0"/>
              </a:spcBef>
              <a:spcAft>
                <a:spcPct val="0"/>
              </a:spcAft>
              <a:defRPr>
                <a:solidFill>
                  <a:schemeClr val="tx1"/>
                </a:solidFill>
                <a:latin typeface="Arial" charset="0"/>
              </a:defRPr>
            </a:lvl7pPr>
            <a:lvl8pPr marL="3778250" fontAlgn="base">
              <a:spcBef>
                <a:spcPct val="0"/>
              </a:spcBef>
              <a:spcAft>
                <a:spcPct val="0"/>
              </a:spcAft>
              <a:defRPr>
                <a:solidFill>
                  <a:schemeClr val="tx1"/>
                </a:solidFill>
                <a:latin typeface="Arial" charset="0"/>
              </a:defRPr>
            </a:lvl8pPr>
            <a:lvl9pPr marL="4235450" fontAlgn="base">
              <a:spcBef>
                <a:spcPct val="0"/>
              </a:spcBef>
              <a:spcAft>
                <a:spcPct val="0"/>
              </a:spcAft>
              <a:defRPr>
                <a:solidFill>
                  <a:schemeClr val="tx1"/>
                </a:solidFill>
                <a:latin typeface="Arial" charset="0"/>
              </a:defRPr>
            </a:lvl9pPr>
          </a:lstStyle>
          <a:p>
            <a:pPr>
              <a:defRPr/>
            </a:pPr>
            <a:r>
              <a:rPr lang="en-US" b="1" dirty="0" smtClean="0">
                <a:solidFill>
                  <a:srgbClr val="F5E9E9"/>
                </a:solidFill>
                <a:effectLst>
                  <a:outerShdw blurRad="38100" dist="38100" dir="2700000" algn="tl">
                    <a:srgbClr val="000000"/>
                  </a:outerShdw>
                </a:effectLst>
                <a:latin typeface="Georgia" pitchFamily="18" charset="0"/>
              </a:rPr>
              <a:t>Right: </a:t>
            </a:r>
            <a:r>
              <a:rPr lang="en-US" dirty="0" smtClean="0">
                <a:solidFill>
                  <a:srgbClr val="F5E9E9"/>
                </a:solidFill>
                <a:effectLst>
                  <a:outerShdw blurRad="38100" dist="38100" dir="2700000" algn="tl">
                    <a:srgbClr val="000000"/>
                  </a:outerShdw>
                </a:effectLst>
                <a:latin typeface="Georgia" pitchFamily="18" charset="0"/>
              </a:rPr>
              <a:t>Milky Way is very large &amp; we are not at the center</a:t>
            </a:r>
          </a:p>
          <a:p>
            <a:pPr>
              <a:defRPr/>
            </a:pPr>
            <a:endParaRPr lang="en-US" b="1" dirty="0">
              <a:solidFill>
                <a:srgbClr val="F5E9E9"/>
              </a:solidFill>
              <a:effectLst>
                <a:outerShdw blurRad="38100" dist="38100" dir="2700000" algn="tl">
                  <a:srgbClr val="000000"/>
                </a:outerShdw>
              </a:effectLst>
              <a:latin typeface="Georgia" pitchFamily="18" charset="0"/>
            </a:endParaRPr>
          </a:p>
          <a:p>
            <a:pPr>
              <a:defRPr/>
            </a:pPr>
            <a:r>
              <a:rPr lang="en-US" b="1" dirty="0" smtClean="0">
                <a:solidFill>
                  <a:srgbClr val="F5E9E9"/>
                </a:solidFill>
                <a:effectLst>
                  <a:outerShdw blurRad="38100" dist="38100" dir="2700000" algn="tl">
                    <a:srgbClr val="000000"/>
                  </a:outerShdw>
                </a:effectLst>
                <a:latin typeface="Georgia" pitchFamily="18" charset="0"/>
              </a:rPr>
              <a:t>Wrong: </a:t>
            </a:r>
            <a:r>
              <a:rPr lang="en-US" dirty="0" smtClean="0">
                <a:solidFill>
                  <a:srgbClr val="F5E9E9"/>
                </a:solidFill>
                <a:effectLst>
                  <a:outerShdw blurRad="38100" dist="38100" dir="2700000" algn="tl">
                    <a:srgbClr val="000000"/>
                  </a:outerShdw>
                </a:effectLst>
                <a:latin typeface="Georgia" pitchFamily="18" charset="0"/>
              </a:rPr>
              <a:t>universe is one big galaxy</a:t>
            </a:r>
            <a:endParaRPr lang="en-US" dirty="0" smtClean="0">
              <a:solidFill>
                <a:srgbClr val="F5E9E9"/>
              </a:solidFill>
              <a:effectLst>
                <a:outerShdw blurRad="38100" dist="38100" dir="2700000" algn="tl">
                  <a:srgbClr val="000000"/>
                </a:outerShdw>
              </a:effectLst>
              <a:latin typeface="Georgia" pitchFamily="18" charset="0"/>
            </a:endParaRPr>
          </a:p>
        </p:txBody>
      </p:sp>
      <p:sp>
        <p:nvSpPr>
          <p:cNvPr id="443404" name="Text Box 12"/>
          <p:cNvSpPr txBox="1">
            <a:spLocks noChangeArrowheads="1"/>
          </p:cNvSpPr>
          <p:nvPr/>
        </p:nvSpPr>
        <p:spPr bwMode="auto">
          <a:xfrm>
            <a:off x="7010400" y="3687328"/>
            <a:ext cx="1947863" cy="519112"/>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Curtis</a:t>
            </a:r>
          </a:p>
        </p:txBody>
      </p:sp>
      <p:sp>
        <p:nvSpPr>
          <p:cNvPr id="443405" name="Text Box 13"/>
          <p:cNvSpPr txBox="1">
            <a:spLocks noChangeArrowheads="1"/>
          </p:cNvSpPr>
          <p:nvPr/>
        </p:nvSpPr>
        <p:spPr bwMode="auto">
          <a:xfrm>
            <a:off x="231274" y="4229820"/>
            <a:ext cx="6781800" cy="255454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04963" indent="-1604963" algn="l">
              <a:defRPr>
                <a:solidFill>
                  <a:schemeClr val="tx1"/>
                </a:solidFill>
                <a:latin typeface="Arial" charset="0"/>
              </a:defRPr>
            </a:lvl1pPr>
            <a:lvl2pPr marL="2063750" algn="l">
              <a:defRPr>
                <a:solidFill>
                  <a:schemeClr val="tx1"/>
                </a:solidFill>
                <a:latin typeface="Arial" charset="0"/>
              </a:defRPr>
            </a:lvl2pPr>
            <a:lvl3pPr marL="2178050" algn="l">
              <a:defRPr>
                <a:solidFill>
                  <a:schemeClr val="tx1"/>
                </a:solidFill>
                <a:latin typeface="Arial" charset="0"/>
              </a:defRPr>
            </a:lvl3pPr>
            <a:lvl4pPr marL="2292350" algn="l">
              <a:defRPr>
                <a:solidFill>
                  <a:schemeClr val="tx1"/>
                </a:solidFill>
                <a:latin typeface="Arial" charset="0"/>
              </a:defRPr>
            </a:lvl4pPr>
            <a:lvl5pPr marL="2406650" algn="l">
              <a:defRPr>
                <a:solidFill>
                  <a:schemeClr val="tx1"/>
                </a:solidFill>
                <a:latin typeface="Arial" charset="0"/>
              </a:defRPr>
            </a:lvl5pPr>
            <a:lvl6pPr marL="2863850" fontAlgn="base">
              <a:spcBef>
                <a:spcPct val="0"/>
              </a:spcBef>
              <a:spcAft>
                <a:spcPct val="0"/>
              </a:spcAft>
              <a:defRPr>
                <a:solidFill>
                  <a:schemeClr val="tx1"/>
                </a:solidFill>
                <a:latin typeface="Arial" charset="0"/>
              </a:defRPr>
            </a:lvl6pPr>
            <a:lvl7pPr marL="3321050" fontAlgn="base">
              <a:spcBef>
                <a:spcPct val="0"/>
              </a:spcBef>
              <a:spcAft>
                <a:spcPct val="0"/>
              </a:spcAft>
              <a:defRPr>
                <a:solidFill>
                  <a:schemeClr val="tx1"/>
                </a:solidFill>
                <a:latin typeface="Arial" charset="0"/>
              </a:defRPr>
            </a:lvl7pPr>
            <a:lvl8pPr marL="3778250" fontAlgn="base">
              <a:spcBef>
                <a:spcPct val="0"/>
              </a:spcBef>
              <a:spcAft>
                <a:spcPct val="0"/>
              </a:spcAft>
              <a:defRPr>
                <a:solidFill>
                  <a:schemeClr val="tx1"/>
                </a:solidFill>
                <a:latin typeface="Arial" charset="0"/>
              </a:defRPr>
            </a:lvl8pPr>
            <a:lvl9pPr marL="4235450" fontAlgn="base">
              <a:spcBef>
                <a:spcPct val="0"/>
              </a:spcBef>
              <a:spcAft>
                <a:spcPct val="0"/>
              </a:spcAft>
              <a:defRPr>
                <a:solidFill>
                  <a:schemeClr val="tx1"/>
                </a:solidFill>
                <a:latin typeface="Arial" charset="0"/>
              </a:defRPr>
            </a:lvl9pPr>
          </a:lstStyle>
          <a:p>
            <a:pPr>
              <a:defRPr/>
            </a:pPr>
            <a:r>
              <a:rPr lang="en-US" b="1" dirty="0" smtClean="0">
                <a:solidFill>
                  <a:srgbClr val="F5E9E9"/>
                </a:solidFill>
                <a:effectLst>
                  <a:outerShdw blurRad="38100" dist="38100" dir="2700000" algn="tl">
                    <a:srgbClr val="000000"/>
                  </a:outerShdw>
                </a:effectLst>
                <a:latin typeface="Georgia" pitchFamily="18" charset="0"/>
              </a:rPr>
              <a:t>Right:</a:t>
            </a:r>
            <a:r>
              <a:rPr lang="en-US" dirty="0" smtClean="0">
                <a:solidFill>
                  <a:srgbClr val="F5E9E9"/>
                </a:solidFill>
                <a:effectLst>
                  <a:outerShdw blurRad="38100" dist="38100" dir="2700000" algn="tl">
                    <a:srgbClr val="000000"/>
                  </a:outerShdw>
                </a:effectLst>
                <a:latin typeface="Georgia" pitchFamily="18" charset="0"/>
              </a:rPr>
              <a:t> </a:t>
            </a:r>
            <a:r>
              <a:rPr lang="en-US" dirty="0" smtClean="0">
                <a:solidFill>
                  <a:srgbClr val="F5E9E9"/>
                </a:solidFill>
                <a:effectLst>
                  <a:outerShdw blurRad="38100" dist="38100" dir="2700000" algn="tl">
                    <a:srgbClr val="000000"/>
                  </a:outerShdw>
                </a:effectLst>
                <a:latin typeface="Georgia" pitchFamily="18" charset="0"/>
              </a:rPr>
              <a:t>Galaxies are island universes and the Milky Way is but one of them</a:t>
            </a:r>
            <a:r>
              <a:rPr lang="en-US" dirty="0" smtClean="0">
                <a:solidFill>
                  <a:srgbClr val="F5E9E9"/>
                </a:solidFill>
                <a:effectLst>
                  <a:outerShdw blurRad="38100" dist="38100" dir="2700000" algn="tl">
                    <a:srgbClr val="000000"/>
                  </a:outerShdw>
                </a:effectLst>
                <a:latin typeface="Georgia" pitchFamily="18" charset="0"/>
              </a:rPr>
              <a:t>.</a:t>
            </a:r>
          </a:p>
          <a:p>
            <a:pPr>
              <a:defRPr/>
            </a:pPr>
            <a:r>
              <a:rPr lang="en-US" b="1" dirty="0" smtClean="0">
                <a:solidFill>
                  <a:srgbClr val="F5E9E9"/>
                </a:solidFill>
                <a:effectLst>
                  <a:outerShdw blurRad="38100" dist="38100" dir="2700000" algn="tl">
                    <a:srgbClr val="000000"/>
                  </a:outerShdw>
                </a:effectLst>
                <a:latin typeface="Georgia" pitchFamily="18" charset="0"/>
              </a:rPr>
              <a:t>Wrong: </a:t>
            </a:r>
            <a:r>
              <a:rPr lang="en-US" dirty="0" smtClean="0">
                <a:solidFill>
                  <a:srgbClr val="F5E9E9"/>
                </a:solidFill>
                <a:effectLst>
                  <a:outerShdw blurRad="38100" dist="38100" dir="2700000" algn="tl">
                    <a:srgbClr val="000000"/>
                  </a:outerShdw>
                </a:effectLst>
                <a:latin typeface="Georgia" pitchFamily="18" charset="0"/>
              </a:rPr>
              <a:t>MW is small &amp; sun nearly in the center</a:t>
            </a:r>
            <a:endParaRPr lang="en-US" dirty="0" smtClean="0">
              <a:solidFill>
                <a:srgbClr val="F5E9E9"/>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1748510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403"/>
                                        </p:tgtEl>
                                        <p:attrNameLst>
                                          <p:attrName>style.visibility</p:attrName>
                                        </p:attrNameLst>
                                      </p:cBhvr>
                                      <p:to>
                                        <p:strVal val="visible"/>
                                      </p:to>
                                    </p:set>
                                    <p:anim calcmode="lin" valueType="num">
                                      <p:cBhvr additive="base">
                                        <p:cTn id="7" dur="500" fill="hold"/>
                                        <p:tgtEl>
                                          <p:spTgt spid="443403"/>
                                        </p:tgtEl>
                                        <p:attrNameLst>
                                          <p:attrName>ppt_x</p:attrName>
                                        </p:attrNameLst>
                                      </p:cBhvr>
                                      <p:tavLst>
                                        <p:tav tm="0">
                                          <p:val>
                                            <p:strVal val="0-#ppt_w/2"/>
                                          </p:val>
                                        </p:tav>
                                        <p:tav tm="100000">
                                          <p:val>
                                            <p:strVal val="#ppt_x"/>
                                          </p:val>
                                        </p:tav>
                                      </p:tavLst>
                                    </p:anim>
                                    <p:anim calcmode="lin" valueType="num">
                                      <p:cBhvr additive="base">
                                        <p:cTn id="8" dur="500" fill="hold"/>
                                        <p:tgtEl>
                                          <p:spTgt spid="4434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3405"/>
                                        </p:tgtEl>
                                        <p:attrNameLst>
                                          <p:attrName>style.visibility</p:attrName>
                                        </p:attrNameLst>
                                      </p:cBhvr>
                                      <p:to>
                                        <p:strVal val="visible"/>
                                      </p:to>
                                    </p:set>
                                    <p:anim calcmode="lin" valueType="num">
                                      <p:cBhvr additive="base">
                                        <p:cTn id="13" dur="500" fill="hold"/>
                                        <p:tgtEl>
                                          <p:spTgt spid="443405"/>
                                        </p:tgtEl>
                                        <p:attrNameLst>
                                          <p:attrName>ppt_x</p:attrName>
                                        </p:attrNameLst>
                                      </p:cBhvr>
                                      <p:tavLst>
                                        <p:tav tm="0">
                                          <p:val>
                                            <p:strVal val="1+#ppt_w/2"/>
                                          </p:val>
                                        </p:tav>
                                        <p:tav tm="100000">
                                          <p:val>
                                            <p:strVal val="#ppt_x"/>
                                          </p:val>
                                        </p:tav>
                                      </p:tavLst>
                                    </p:anim>
                                    <p:anim calcmode="lin" valueType="num">
                                      <p:cBhvr additive="base">
                                        <p:cTn id="14" dur="500" fill="hold"/>
                                        <p:tgtEl>
                                          <p:spTgt spid="443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3" grpId="0" animBg="1"/>
      <p:bldP spid="4434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Shape of the Universe</a:t>
            </a:r>
          </a:p>
        </p:txBody>
      </p:sp>
      <p:pic>
        <p:nvPicPr>
          <p:cNvPr id="133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38400"/>
            <a:ext cx="227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7744" name="Text Box 16"/>
          <p:cNvSpPr txBox="1">
            <a:spLocks noChangeArrowheads="1"/>
          </p:cNvSpPr>
          <p:nvPr/>
        </p:nvSpPr>
        <p:spPr bwMode="auto">
          <a:xfrm>
            <a:off x="1219200" y="4768850"/>
            <a:ext cx="3810000" cy="519113"/>
          </a:xfrm>
          <a:prstGeom prst="rect">
            <a:avLst/>
          </a:prstGeom>
          <a:solidFill>
            <a:schemeClr val="bg2">
              <a:alpha val="41000"/>
            </a:schemeClr>
          </a:solidFill>
          <a:ln w="9525">
            <a:noFill/>
            <a:miter lim="800000"/>
            <a:headEnd/>
            <a:tailEnd/>
          </a:ln>
          <a:effectLst/>
        </p:spPr>
        <p:txBody>
          <a:bodyPr>
            <a:spAutoFit/>
          </a:bodyPr>
          <a:lstStyle/>
          <a:p>
            <a:pPr>
              <a:defRPr/>
            </a:pPr>
            <a:r>
              <a:rPr lang="en-US" sz="2800" b="1">
                <a:solidFill>
                  <a:srgbClr val="F5E9E9"/>
                </a:solidFill>
                <a:effectLst>
                  <a:outerShdw blurRad="38100" dist="38100" dir="2700000" algn="tl">
                    <a:srgbClr val="000000"/>
                  </a:outerShdw>
                </a:effectLst>
                <a:latin typeface="Georgia" pitchFamily="18" charset="0"/>
              </a:rPr>
              <a:t>Gallileo</a:t>
            </a:r>
            <a:endParaRPr lang="en-US" sz="2800">
              <a:solidFill>
                <a:srgbClr val="F5E9E9"/>
              </a:solidFill>
              <a:effectLst>
                <a:outerShdw blurRad="38100" dist="38100" dir="2700000" algn="tl">
                  <a:srgbClr val="000000"/>
                </a:outerShdw>
              </a:effectLst>
              <a:latin typeface="Georgia" pitchFamily="18" charset="0"/>
            </a:endParaRPr>
          </a:p>
        </p:txBody>
      </p:sp>
      <p:sp>
        <p:nvSpPr>
          <p:cNvPr id="457745" name="Text Box 17"/>
          <p:cNvSpPr txBox="1">
            <a:spLocks noChangeArrowheads="1"/>
          </p:cNvSpPr>
          <p:nvPr/>
        </p:nvSpPr>
        <p:spPr bwMode="auto">
          <a:xfrm>
            <a:off x="381000" y="5607050"/>
            <a:ext cx="5638800" cy="946150"/>
          </a:xfrm>
          <a:prstGeom prst="rect">
            <a:avLst/>
          </a:prstGeom>
          <a:solidFill>
            <a:schemeClr val="bg2">
              <a:alpha val="41000"/>
            </a:schemeClr>
          </a:solidFill>
          <a:ln w="9525">
            <a:noFill/>
            <a:miter lim="800000"/>
            <a:headEnd/>
            <a:tailEnd/>
          </a:ln>
          <a:effectLst/>
        </p:spPr>
        <p:txBody>
          <a:bodyPr>
            <a:spAutoFit/>
          </a:bodyPr>
          <a:lstStyle/>
          <a:p>
            <a:pPr>
              <a:defRPr/>
            </a:pPr>
            <a:r>
              <a:rPr lang="en-US" sz="2800">
                <a:solidFill>
                  <a:srgbClr val="F5E9E9"/>
                </a:solidFill>
                <a:effectLst>
                  <a:outerShdw blurRad="38100" dist="38100" dir="2700000" algn="tl">
                    <a:srgbClr val="000000"/>
                  </a:outerShdw>
                </a:effectLst>
                <a:latin typeface="Georgia" pitchFamily="18" charset="0"/>
              </a:rPr>
              <a:t>The Milky Way is composed of innumerable stars</a:t>
            </a:r>
          </a:p>
        </p:txBody>
      </p:sp>
      <p:pic>
        <p:nvPicPr>
          <p:cNvPr id="133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4572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8574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Shape of the Universe</a:t>
            </a:r>
          </a:p>
        </p:txBody>
      </p:sp>
      <p:grpSp>
        <p:nvGrpSpPr>
          <p:cNvPr id="2" name="Group 7"/>
          <p:cNvGrpSpPr>
            <a:grpSpLocks/>
          </p:cNvGrpSpPr>
          <p:nvPr/>
        </p:nvGrpSpPr>
        <p:grpSpPr bwMode="auto">
          <a:xfrm>
            <a:off x="2438400" y="3124200"/>
            <a:ext cx="4343400" cy="2971800"/>
            <a:chOff x="4080" y="2806"/>
            <a:chExt cx="1536" cy="1014"/>
          </a:xfrm>
        </p:grpSpPr>
        <p:sp>
          <p:nvSpPr>
            <p:cNvPr id="14341" name="AutoShape 8"/>
            <p:cNvSpPr>
              <a:spLocks noChangeAspect="1" noChangeArrowheads="1" noTextEdit="1"/>
            </p:cNvSpPr>
            <p:nvPr/>
          </p:nvSpPr>
          <p:spPr bwMode="auto">
            <a:xfrm>
              <a:off x="4080" y="2827"/>
              <a:ext cx="1536" cy="933"/>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2" name="Line 9"/>
            <p:cNvSpPr>
              <a:spLocks noChangeShapeType="1"/>
            </p:cNvSpPr>
            <p:nvPr/>
          </p:nvSpPr>
          <p:spPr bwMode="auto">
            <a:xfrm>
              <a:off x="4896" y="3216"/>
              <a:ext cx="602" cy="3"/>
            </a:xfrm>
            <a:prstGeom prst="line">
              <a:avLst/>
            </a:prstGeom>
            <a:noFill/>
            <a:ln w="38100">
              <a:solidFill>
                <a:srgbClr val="F5E9E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a:spLocks noChangeArrowheads="1"/>
            </p:cNvSpPr>
            <p:nvPr/>
          </p:nvSpPr>
          <p:spPr bwMode="auto">
            <a:xfrm>
              <a:off x="5440" y="3264"/>
              <a:ext cx="154" cy="322"/>
            </a:xfrm>
            <a:prstGeom prst="rect">
              <a:avLst/>
            </a:prstGeom>
            <a:noFill/>
            <a:ln w="9525">
              <a:noFill/>
              <a:miter lim="800000"/>
              <a:headEnd/>
              <a:tailEnd/>
            </a:ln>
          </p:spPr>
          <p:txBody>
            <a:bodyPr wrap="none" lIns="0" tIns="0" rIns="0" bIns="0">
              <a:spAutoFit/>
            </a:bodyPr>
            <a:lstStyle/>
            <a:p>
              <a:pPr>
                <a:defRPr/>
              </a:pPr>
              <a:r>
                <a:rPr lang="en-US" sz="4400" b="1" dirty="0">
                  <a:solidFill>
                    <a:srgbClr val="F5E9E9"/>
                  </a:solidFill>
                  <a:effectLst>
                    <a:outerShdw blurRad="38100" dist="38100" dir="2700000" algn="tl">
                      <a:srgbClr val="000000"/>
                    </a:outerShdw>
                  </a:effectLst>
                  <a:latin typeface="Times New Roman" pitchFamily="18" charset="0"/>
                </a:rPr>
                <a:t>2</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1" name="Rectangle 10"/>
            <p:cNvSpPr>
              <a:spLocks noChangeArrowheads="1"/>
            </p:cNvSpPr>
            <p:nvPr/>
          </p:nvSpPr>
          <p:spPr bwMode="auto">
            <a:xfrm>
              <a:off x="4765" y="3293"/>
              <a:ext cx="252" cy="527"/>
            </a:xfrm>
            <a:prstGeom prst="rect">
              <a:avLst/>
            </a:prstGeom>
            <a:noFill/>
            <a:ln w="9525">
              <a:noFill/>
              <a:miter lim="800000"/>
              <a:headEnd/>
              <a:tailEnd/>
            </a:ln>
          </p:spPr>
          <p:txBody>
            <a:bodyPr wrap="none" lIns="0" tIns="0" rIns="0" bIns="0">
              <a:spAutoFit/>
            </a:bodyPr>
            <a:lstStyle/>
            <a:p>
              <a:pPr>
                <a:defRPr/>
              </a:pPr>
              <a:r>
                <a:rPr lang="en-US" sz="7200" b="1" dirty="0">
                  <a:solidFill>
                    <a:srgbClr val="F5E9E9"/>
                  </a:solidFill>
                  <a:effectLst>
                    <a:outerShdw blurRad="38100" dist="38100" dir="2700000" algn="tl">
                      <a:srgbClr val="000000"/>
                    </a:outerShdw>
                  </a:effectLst>
                  <a:latin typeface="Times New Roman" pitchFamily="18" charset="0"/>
                </a:rPr>
                <a:t>4</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2" name="Rectangle 11"/>
            <p:cNvSpPr>
              <a:spLocks noChangeArrowheads="1"/>
            </p:cNvSpPr>
            <p:nvPr/>
          </p:nvSpPr>
          <p:spPr bwMode="auto">
            <a:xfrm>
              <a:off x="5194" y="3293"/>
              <a:ext cx="252"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d</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3" name="Rectangle 12"/>
            <p:cNvSpPr>
              <a:spLocks noChangeArrowheads="1"/>
            </p:cNvSpPr>
            <p:nvPr/>
          </p:nvSpPr>
          <p:spPr bwMode="auto">
            <a:xfrm>
              <a:off x="5088" y="2806"/>
              <a:ext cx="307"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L</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4" name="Rectangle 13"/>
            <p:cNvSpPr>
              <a:spLocks noChangeArrowheads="1"/>
            </p:cNvSpPr>
            <p:nvPr/>
          </p:nvSpPr>
          <p:spPr bwMode="auto">
            <a:xfrm>
              <a:off x="4103" y="3034"/>
              <a:ext cx="559"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F</a:t>
              </a:r>
              <a:r>
                <a:rPr lang="en-US" sz="7200" b="1" i="1" baseline="-25000" dirty="0">
                  <a:solidFill>
                    <a:srgbClr val="F5E9E9"/>
                  </a:solidFill>
                  <a:effectLst>
                    <a:outerShdw blurRad="38100" dist="38100" dir="2700000" algn="tl">
                      <a:srgbClr val="000000"/>
                    </a:outerShdw>
                  </a:effectLst>
                  <a:latin typeface="Times New Roman" pitchFamily="18" charset="0"/>
                </a:rPr>
                <a:t>E</a:t>
              </a:r>
              <a:endParaRPr lang="en-US" sz="4000" b="1" baseline="-25000" dirty="0">
                <a:solidFill>
                  <a:srgbClr val="F5E9E9"/>
                </a:solidFill>
                <a:effectLst>
                  <a:outerShdw blurRad="38100" dist="38100" dir="2700000" algn="tl">
                    <a:srgbClr val="000000"/>
                  </a:outerShdw>
                </a:effectLst>
                <a:latin typeface="Georgia" pitchFamily="18" charset="0"/>
              </a:endParaRPr>
            </a:p>
          </p:txBody>
        </p:sp>
        <p:sp>
          <p:nvSpPr>
            <p:cNvPr id="15" name="Rectangle 14"/>
            <p:cNvSpPr>
              <a:spLocks noChangeArrowheads="1"/>
            </p:cNvSpPr>
            <p:nvPr/>
          </p:nvSpPr>
          <p:spPr bwMode="auto">
            <a:xfrm>
              <a:off x="4948" y="3275"/>
              <a:ext cx="276"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Symbol" pitchFamily="18" charset="2"/>
                </a:rPr>
                <a:t>p</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6" name="Rectangle 15"/>
            <p:cNvSpPr>
              <a:spLocks noChangeArrowheads="1"/>
            </p:cNvSpPr>
            <p:nvPr/>
          </p:nvSpPr>
          <p:spPr bwMode="auto">
            <a:xfrm>
              <a:off x="4563" y="2993"/>
              <a:ext cx="276" cy="527"/>
            </a:xfrm>
            <a:prstGeom prst="rect">
              <a:avLst/>
            </a:prstGeom>
            <a:noFill/>
            <a:ln w="9525">
              <a:noFill/>
              <a:miter lim="800000"/>
              <a:headEnd/>
              <a:tailEnd/>
            </a:ln>
          </p:spPr>
          <p:txBody>
            <a:bodyPr wrap="none" lIns="0" tIns="0" rIns="0" bIns="0">
              <a:spAutoFit/>
            </a:bodyPr>
            <a:lstStyle/>
            <a:p>
              <a:pPr>
                <a:defRPr/>
              </a:pPr>
              <a:r>
                <a:rPr lang="en-US" sz="7200" b="1" dirty="0">
                  <a:solidFill>
                    <a:srgbClr val="F5E9E9"/>
                  </a:solidFill>
                  <a:effectLst>
                    <a:outerShdw blurRad="38100" dist="38100" dir="2700000" algn="tl">
                      <a:srgbClr val="000000"/>
                    </a:outerShdw>
                  </a:effectLst>
                  <a:latin typeface="Symbol" pitchFamily="18" charset="2"/>
                </a:rPr>
                <a:t>=</a:t>
              </a:r>
              <a:endParaRPr lang="en-US" sz="4400" b="1" dirty="0">
                <a:solidFill>
                  <a:srgbClr val="F5E9E9"/>
                </a:solidFill>
                <a:effectLst>
                  <a:outerShdw blurRad="38100" dist="38100" dir="2700000" algn="tl">
                    <a:srgbClr val="000000"/>
                  </a:outerShdw>
                </a:effectLst>
                <a:latin typeface="Georgia" pitchFamily="18" charset="0"/>
              </a:endParaRPr>
            </a:p>
          </p:txBody>
        </p:sp>
      </p:grpSp>
      <p:sp>
        <p:nvSpPr>
          <p:cNvPr id="17" name="Text Box 14"/>
          <p:cNvSpPr txBox="1">
            <a:spLocks noChangeArrowheads="1"/>
          </p:cNvSpPr>
          <p:nvPr/>
        </p:nvSpPr>
        <p:spPr bwMode="auto">
          <a:xfrm>
            <a:off x="1295400" y="1295400"/>
            <a:ext cx="6858000" cy="1446213"/>
          </a:xfrm>
          <a:prstGeom prst="rect">
            <a:avLst/>
          </a:prstGeom>
          <a:solidFill>
            <a:schemeClr val="bg2">
              <a:alpha val="41000"/>
            </a:schemeClr>
          </a:solidFill>
          <a:ln w="9525">
            <a:noFill/>
            <a:miter lim="800000"/>
            <a:headEnd/>
            <a:tailEnd/>
          </a:ln>
          <a:effectLst/>
        </p:spPr>
        <p:txBody>
          <a:bodyPr>
            <a:spAutoFit/>
          </a:bodyPr>
          <a:lstStyle/>
          <a:p>
            <a:pPr>
              <a:defRPr/>
            </a:pPr>
            <a:r>
              <a:rPr lang="en-US" sz="4400" dirty="0">
                <a:solidFill>
                  <a:srgbClr val="F5E9E9"/>
                </a:solidFill>
                <a:effectLst>
                  <a:outerShdw blurRad="38100" dist="38100" dir="2700000" algn="tl">
                    <a:srgbClr val="000000"/>
                  </a:outerShdw>
                </a:effectLst>
                <a:latin typeface="Georgia" pitchFamily="18" charset="0"/>
              </a:rPr>
              <a:t>We need to measure distances!</a:t>
            </a:r>
          </a:p>
        </p:txBody>
      </p:sp>
    </p:spTree>
    <p:extLst>
      <p:ext uri="{BB962C8B-B14F-4D97-AF65-F5344CB8AC3E}">
        <p14:creationId xmlns:p14="http://schemas.microsoft.com/office/powerpoint/2010/main" val="3173196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Shape of the Universe</a:t>
            </a:r>
          </a:p>
        </p:txBody>
      </p:sp>
      <p:pic>
        <p:nvPicPr>
          <p:cNvPr id="153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219200"/>
            <a:ext cx="20859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7740" name="Text Box 12"/>
          <p:cNvSpPr txBox="1">
            <a:spLocks noChangeArrowheads="1"/>
          </p:cNvSpPr>
          <p:nvPr/>
        </p:nvSpPr>
        <p:spPr bwMode="auto">
          <a:xfrm>
            <a:off x="3987800" y="1219200"/>
            <a:ext cx="3810000" cy="519113"/>
          </a:xfrm>
          <a:prstGeom prst="rect">
            <a:avLst/>
          </a:prstGeom>
          <a:solidFill>
            <a:schemeClr val="bg2">
              <a:alpha val="41000"/>
            </a:schemeClr>
          </a:solidFill>
          <a:ln w="9525">
            <a:noFill/>
            <a:miter lim="800000"/>
            <a:headEnd/>
            <a:tailEnd/>
          </a:ln>
          <a:effectLst/>
        </p:spPr>
        <p:txBody>
          <a:bodyPr>
            <a:spAutoFit/>
          </a:bodyPr>
          <a:lstStyle/>
          <a:p>
            <a:pPr>
              <a:defRPr/>
            </a:pPr>
            <a:r>
              <a:rPr lang="en-US" sz="2800" b="1">
                <a:solidFill>
                  <a:srgbClr val="F5E9E9"/>
                </a:solidFill>
                <a:effectLst>
                  <a:outerShdw blurRad="38100" dist="38100" dir="2700000" algn="tl">
                    <a:srgbClr val="000000"/>
                  </a:outerShdw>
                </a:effectLst>
                <a:latin typeface="Georgia" pitchFamily="18" charset="0"/>
              </a:rPr>
              <a:t>William Herschel</a:t>
            </a:r>
            <a:endParaRPr lang="en-US" sz="2800">
              <a:solidFill>
                <a:srgbClr val="F5E9E9"/>
              </a:solidFill>
              <a:effectLst>
                <a:outerShdw blurRad="38100" dist="38100" dir="2700000" algn="tl">
                  <a:srgbClr val="000000"/>
                </a:outerShdw>
              </a:effectLst>
              <a:latin typeface="Georgia" pitchFamily="18" charset="0"/>
            </a:endParaRPr>
          </a:p>
        </p:txBody>
      </p:sp>
      <p:sp>
        <p:nvSpPr>
          <p:cNvPr id="457742" name="Text Box 14"/>
          <p:cNvSpPr txBox="1">
            <a:spLocks noChangeArrowheads="1"/>
          </p:cNvSpPr>
          <p:nvPr/>
        </p:nvSpPr>
        <p:spPr bwMode="auto">
          <a:xfrm>
            <a:off x="3225800" y="2895600"/>
            <a:ext cx="5638800" cy="946150"/>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The “Universe” is a flat disk 5 times wider than thick</a:t>
            </a:r>
          </a:p>
        </p:txBody>
      </p:sp>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7105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 Box 14"/>
          <p:cNvSpPr txBox="1">
            <a:spLocks noChangeArrowheads="1"/>
          </p:cNvSpPr>
          <p:nvPr/>
        </p:nvSpPr>
        <p:spPr bwMode="auto">
          <a:xfrm>
            <a:off x="3200400" y="2057400"/>
            <a:ext cx="5638800" cy="523875"/>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Assumes L=1 for all stars</a:t>
            </a:r>
          </a:p>
        </p:txBody>
      </p:sp>
    </p:spTree>
    <p:extLst>
      <p:ext uri="{BB962C8B-B14F-4D97-AF65-F5344CB8AC3E}">
        <p14:creationId xmlns:p14="http://schemas.microsoft.com/office/powerpoint/2010/main" val="74557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The Shape of the “Universe”</a:t>
            </a:r>
          </a:p>
        </p:txBody>
      </p:sp>
      <p:pic>
        <p:nvPicPr>
          <p:cNvPr id="16387" name="Picture 5" descr="kapteynkl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17541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609600" y="3733800"/>
            <a:ext cx="1752600" cy="420688"/>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pPr eaLnBrk="1" hangingPunct="1">
              <a:lnSpc>
                <a:spcPct val="90000"/>
              </a:lnSpc>
              <a:spcBef>
                <a:spcPct val="20000"/>
              </a:spcBef>
              <a:buFont typeface="Wingdings" panose="05000000000000000000" pitchFamily="2" charset="2"/>
              <a:buNone/>
            </a:pPr>
            <a:r>
              <a:rPr lang="en-US">
                <a:solidFill>
                  <a:srgbClr val="F5E9E9"/>
                </a:solidFill>
                <a:latin typeface="Times New Roman" panose="02020603050405020304" pitchFamily="18" charset="0"/>
              </a:rPr>
              <a:t>Kapteyn</a:t>
            </a:r>
          </a:p>
        </p:txBody>
      </p:sp>
      <p:sp>
        <p:nvSpPr>
          <p:cNvPr id="453642" name="Text Box 10"/>
          <p:cNvSpPr txBox="1">
            <a:spLocks noChangeArrowheads="1"/>
          </p:cNvSpPr>
          <p:nvPr/>
        </p:nvSpPr>
        <p:spPr bwMode="auto">
          <a:xfrm>
            <a:off x="2209800" y="5029200"/>
            <a:ext cx="4724400" cy="1384300"/>
          </a:xfrm>
          <a:prstGeom prst="rect">
            <a:avLst/>
          </a:prstGeom>
          <a:solidFill>
            <a:schemeClr val="bg2">
              <a:alpha val="41000"/>
            </a:schemeClr>
          </a:solidFill>
          <a:ln w="9525">
            <a:noFill/>
            <a:miter lim="800000"/>
            <a:headEnd/>
            <a:tailEnd/>
          </a:ln>
          <a:effectLst/>
        </p:spPr>
        <p:txBody>
          <a:bodyPr>
            <a:spAutoFit/>
          </a:bodyPr>
          <a:lstStyle/>
          <a:p>
            <a:pPr algn="l">
              <a:buFont typeface="Arial" pitchFamily="34" charset="0"/>
              <a:buChar char="•"/>
              <a:defRPr/>
            </a:pPr>
            <a:r>
              <a:rPr lang="en-US" sz="2800" dirty="0">
                <a:solidFill>
                  <a:srgbClr val="F5E9E9"/>
                </a:solidFill>
                <a:effectLst>
                  <a:outerShdw blurRad="38100" dist="38100" dir="2700000" algn="tl">
                    <a:srgbClr val="000000"/>
                  </a:outerShdw>
                </a:effectLst>
                <a:latin typeface="Georgia" pitchFamily="18" charset="0"/>
              </a:rPr>
              <a:t>Short and squat (Lentil)</a:t>
            </a:r>
          </a:p>
          <a:p>
            <a:pPr algn="l">
              <a:buFontTx/>
              <a:buChar char="•"/>
              <a:defRPr/>
            </a:pPr>
            <a:r>
              <a:rPr lang="en-US" sz="2800" dirty="0">
                <a:solidFill>
                  <a:srgbClr val="F5E9E9"/>
                </a:solidFill>
                <a:effectLst>
                  <a:outerShdw blurRad="38100" dist="38100" dir="2700000" algn="tl">
                    <a:srgbClr val="000000"/>
                  </a:outerShdw>
                </a:effectLst>
                <a:latin typeface="Georgia" pitchFamily="18" charset="0"/>
              </a:rPr>
              <a:t>Sun is near the center</a:t>
            </a:r>
          </a:p>
          <a:p>
            <a:pPr algn="l">
              <a:buFontTx/>
              <a:buChar char="•"/>
              <a:defRPr/>
            </a:pPr>
            <a:r>
              <a:rPr lang="en-US" sz="2800" dirty="0">
                <a:solidFill>
                  <a:srgbClr val="F5E9E9"/>
                </a:solidFill>
                <a:effectLst>
                  <a:outerShdw blurRad="38100" dist="38100" dir="2700000" algn="tl">
                    <a:srgbClr val="000000"/>
                  </a:outerShdw>
                </a:effectLst>
                <a:latin typeface="Georgia" pitchFamily="18" charset="0"/>
              </a:rPr>
              <a:t>40,000 </a:t>
            </a:r>
            <a:r>
              <a:rPr lang="en-US" sz="2800" dirty="0" err="1">
                <a:solidFill>
                  <a:srgbClr val="F5E9E9"/>
                </a:solidFill>
                <a:effectLst>
                  <a:outerShdw blurRad="38100" dist="38100" dir="2700000" algn="tl">
                    <a:srgbClr val="000000"/>
                  </a:outerShdw>
                </a:effectLst>
                <a:latin typeface="Georgia" pitchFamily="18" charset="0"/>
              </a:rPr>
              <a:t>lyr</a:t>
            </a:r>
            <a:r>
              <a:rPr lang="en-US" sz="2800" dirty="0">
                <a:solidFill>
                  <a:srgbClr val="F5E9E9"/>
                </a:solidFill>
                <a:effectLst>
                  <a:outerShdw blurRad="38100" dist="38100" dir="2700000" algn="tl">
                    <a:srgbClr val="000000"/>
                  </a:outerShdw>
                </a:effectLst>
                <a:latin typeface="Georgia" pitchFamily="18" charset="0"/>
              </a:rPr>
              <a:t> across</a:t>
            </a:r>
          </a:p>
        </p:txBody>
      </p:sp>
      <p:pic>
        <p:nvPicPr>
          <p:cNvPr id="1639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95400"/>
            <a:ext cx="510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94834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The Shape of the “Universe”</a:t>
            </a:r>
          </a:p>
        </p:txBody>
      </p:sp>
      <p:sp>
        <p:nvSpPr>
          <p:cNvPr id="453635" name="Text Box 3"/>
          <p:cNvSpPr txBox="1">
            <a:spLocks noChangeArrowheads="1"/>
          </p:cNvSpPr>
          <p:nvPr/>
        </p:nvSpPr>
        <p:spPr bwMode="auto">
          <a:xfrm>
            <a:off x="228600" y="4572000"/>
            <a:ext cx="3352800" cy="1816100"/>
          </a:xfrm>
          <a:prstGeom prst="rect">
            <a:avLst/>
          </a:prstGeom>
          <a:solidFill>
            <a:schemeClr val="bg2">
              <a:alpha val="41000"/>
            </a:schemeClr>
          </a:solidFill>
          <a:ln w="9525">
            <a:noFill/>
            <a:miter lim="800000"/>
            <a:headEnd/>
            <a:tailEnd/>
          </a:ln>
          <a:effectLst/>
        </p:spPr>
        <p:txBody>
          <a:bodyPr>
            <a:spAutoFit/>
          </a:bodyPr>
          <a:lstStyle/>
          <a:p>
            <a:pPr marL="176213" indent="-176213" algn="l">
              <a:buFontTx/>
              <a:buChar char="•"/>
              <a:defRPr/>
            </a:pPr>
            <a:r>
              <a:rPr lang="en-US" sz="2800" dirty="0" err="1">
                <a:solidFill>
                  <a:srgbClr val="F5E9E9"/>
                </a:solidFill>
                <a:effectLst>
                  <a:outerShdw blurRad="38100" dist="38100" dir="2700000" algn="tl">
                    <a:srgbClr val="000000"/>
                  </a:outerShdw>
                </a:effectLst>
                <a:latin typeface="Georgia" pitchFamily="18" charset="0"/>
              </a:rPr>
              <a:t>Globulars</a:t>
            </a:r>
            <a:r>
              <a:rPr lang="en-US" sz="2800" dirty="0">
                <a:solidFill>
                  <a:srgbClr val="F5E9E9"/>
                </a:solidFill>
                <a:effectLst>
                  <a:outerShdw blurRad="38100" dist="38100" dir="2700000" algn="tl">
                    <a:srgbClr val="000000"/>
                  </a:outerShdw>
                </a:effectLst>
                <a:latin typeface="Georgia" pitchFamily="18" charset="0"/>
              </a:rPr>
              <a:t> are in a spherical “halo”</a:t>
            </a:r>
          </a:p>
          <a:p>
            <a:pPr marL="176213" indent="-176213" algn="l">
              <a:buFontTx/>
              <a:buChar char="•"/>
              <a:defRPr/>
            </a:pPr>
            <a:r>
              <a:rPr lang="en-US" sz="2800" dirty="0">
                <a:solidFill>
                  <a:srgbClr val="F5E9E9"/>
                </a:solidFill>
                <a:effectLst>
                  <a:outerShdw blurRad="38100" dist="38100" dir="2700000" algn="tl">
                    <a:srgbClr val="000000"/>
                  </a:outerShdw>
                </a:effectLst>
                <a:latin typeface="Georgia" pitchFamily="18" charset="0"/>
              </a:rPr>
              <a:t>Center is 45,000 </a:t>
            </a:r>
            <a:r>
              <a:rPr lang="en-US" sz="2800" dirty="0" err="1">
                <a:solidFill>
                  <a:srgbClr val="F5E9E9"/>
                </a:solidFill>
                <a:effectLst>
                  <a:outerShdw blurRad="38100" dist="38100" dir="2700000" algn="tl">
                    <a:srgbClr val="000000"/>
                  </a:outerShdw>
                </a:effectLst>
                <a:latin typeface="Georgia" pitchFamily="18" charset="0"/>
              </a:rPr>
              <a:t>lyr</a:t>
            </a:r>
            <a:r>
              <a:rPr lang="en-US" sz="2800" dirty="0">
                <a:solidFill>
                  <a:srgbClr val="F5E9E9"/>
                </a:solidFill>
                <a:effectLst>
                  <a:outerShdw blurRad="38100" dist="38100" dir="2700000" algn="tl">
                    <a:srgbClr val="000000"/>
                  </a:outerShdw>
                </a:effectLst>
                <a:latin typeface="Georgia" pitchFamily="18" charset="0"/>
              </a:rPr>
              <a:t> away</a:t>
            </a:r>
          </a:p>
        </p:txBody>
      </p:sp>
      <p:pic>
        <p:nvPicPr>
          <p:cNvPr id="17412" name="Picture 4" descr="shap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17287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7"/>
          <p:cNvSpPr txBox="1">
            <a:spLocks noChangeArrowheads="1"/>
          </p:cNvSpPr>
          <p:nvPr/>
        </p:nvSpPr>
        <p:spPr bwMode="auto">
          <a:xfrm>
            <a:off x="990600" y="3581400"/>
            <a:ext cx="1768475" cy="420688"/>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EmbossedBlackWide" pitchFamily="18" charset="0"/>
              </a:defRPr>
            </a:lvl1pPr>
            <a:lvl2pPr marL="742950" indent="-285750">
              <a:defRPr sz="2400">
                <a:solidFill>
                  <a:schemeClr val="tx1"/>
                </a:solidFill>
                <a:latin typeface="EmbossedBlackWide" pitchFamily="18" charset="0"/>
              </a:defRPr>
            </a:lvl2pPr>
            <a:lvl3pPr marL="1143000" indent="-228600">
              <a:defRPr sz="2400">
                <a:solidFill>
                  <a:schemeClr val="tx1"/>
                </a:solidFill>
                <a:latin typeface="EmbossedBlackWide" pitchFamily="18" charset="0"/>
              </a:defRPr>
            </a:lvl3pPr>
            <a:lvl4pPr marL="1600200" indent="-228600">
              <a:defRPr sz="2400">
                <a:solidFill>
                  <a:schemeClr val="tx1"/>
                </a:solidFill>
                <a:latin typeface="EmbossedBlackWide" pitchFamily="18" charset="0"/>
              </a:defRPr>
            </a:lvl4pPr>
            <a:lvl5pPr marL="2057400" indent="-228600">
              <a:defRPr sz="2400">
                <a:solidFill>
                  <a:schemeClr val="tx1"/>
                </a:solidFill>
                <a:latin typeface="EmbossedBlackWide" pitchFamily="18" charset="0"/>
              </a:defRPr>
            </a:lvl5pPr>
            <a:lvl6pPr marL="2514600" indent="-228600" algn="ctr" eaLnBrk="0" fontAlgn="base" hangingPunct="0">
              <a:spcBef>
                <a:spcPct val="0"/>
              </a:spcBef>
              <a:spcAft>
                <a:spcPct val="0"/>
              </a:spcAft>
              <a:defRPr sz="2400">
                <a:solidFill>
                  <a:schemeClr val="tx1"/>
                </a:solidFill>
                <a:latin typeface="EmbossedBlackWide" pitchFamily="18" charset="0"/>
              </a:defRPr>
            </a:lvl6pPr>
            <a:lvl7pPr marL="2971800" indent="-228600" algn="ctr" eaLnBrk="0" fontAlgn="base" hangingPunct="0">
              <a:spcBef>
                <a:spcPct val="0"/>
              </a:spcBef>
              <a:spcAft>
                <a:spcPct val="0"/>
              </a:spcAft>
              <a:defRPr sz="2400">
                <a:solidFill>
                  <a:schemeClr val="tx1"/>
                </a:solidFill>
                <a:latin typeface="EmbossedBlackWide" pitchFamily="18" charset="0"/>
              </a:defRPr>
            </a:lvl7pPr>
            <a:lvl8pPr marL="3429000" indent="-228600" algn="ctr" eaLnBrk="0" fontAlgn="base" hangingPunct="0">
              <a:spcBef>
                <a:spcPct val="0"/>
              </a:spcBef>
              <a:spcAft>
                <a:spcPct val="0"/>
              </a:spcAft>
              <a:defRPr sz="2400">
                <a:solidFill>
                  <a:schemeClr val="tx1"/>
                </a:solidFill>
                <a:latin typeface="EmbossedBlackWide" pitchFamily="18" charset="0"/>
              </a:defRPr>
            </a:lvl8pPr>
            <a:lvl9pPr marL="3886200" indent="-228600" algn="ctr" eaLnBrk="0" fontAlgn="base" hangingPunct="0">
              <a:spcBef>
                <a:spcPct val="0"/>
              </a:spcBef>
              <a:spcAft>
                <a:spcPct val="0"/>
              </a:spcAft>
              <a:defRPr sz="2400">
                <a:solidFill>
                  <a:schemeClr val="tx1"/>
                </a:solidFill>
                <a:latin typeface="EmbossedBlackWide" pitchFamily="18" charset="0"/>
              </a:defRPr>
            </a:lvl9pPr>
          </a:lstStyle>
          <a:p>
            <a:pPr eaLnBrk="1" hangingPunct="1">
              <a:lnSpc>
                <a:spcPct val="90000"/>
              </a:lnSpc>
              <a:spcBef>
                <a:spcPct val="20000"/>
              </a:spcBef>
              <a:buFont typeface="Wingdings" panose="05000000000000000000" pitchFamily="2" charset="2"/>
              <a:buNone/>
            </a:pPr>
            <a:r>
              <a:rPr lang="en-US">
                <a:solidFill>
                  <a:srgbClr val="F5E9E9"/>
                </a:solidFill>
                <a:latin typeface="Times New Roman" panose="02020603050405020304" pitchFamily="18" charset="0"/>
              </a:rPr>
              <a:t>Shapley</a:t>
            </a:r>
          </a:p>
        </p:txBody>
      </p:sp>
      <p:pic>
        <p:nvPicPr>
          <p:cNvPr id="174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752600"/>
            <a:ext cx="5486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15535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What’s going on?</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76800"/>
            <a:ext cx="30480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7470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48000"/>
            <a:ext cx="25828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05004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What’s going on?</a:t>
            </a:r>
          </a:p>
        </p:txBody>
      </p:sp>
      <p:sp>
        <p:nvSpPr>
          <p:cNvPr id="5" name="Text Box 10"/>
          <p:cNvSpPr txBox="1">
            <a:spLocks noChangeArrowheads="1"/>
          </p:cNvSpPr>
          <p:nvPr/>
        </p:nvSpPr>
        <p:spPr bwMode="auto">
          <a:xfrm>
            <a:off x="3162300" y="1143000"/>
            <a:ext cx="2819400" cy="523875"/>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Facts</a:t>
            </a:r>
          </a:p>
        </p:txBody>
      </p:sp>
      <p:sp>
        <p:nvSpPr>
          <p:cNvPr id="6" name="Text Box 10"/>
          <p:cNvSpPr txBox="1">
            <a:spLocks noChangeArrowheads="1"/>
          </p:cNvSpPr>
          <p:nvPr/>
        </p:nvSpPr>
        <p:spPr bwMode="auto">
          <a:xfrm>
            <a:off x="723900" y="1676400"/>
            <a:ext cx="7696200" cy="2492375"/>
          </a:xfrm>
          <a:prstGeom prst="rect">
            <a:avLst/>
          </a:prstGeom>
          <a:solidFill>
            <a:schemeClr val="bg2">
              <a:alpha val="41000"/>
            </a:schemeClr>
          </a:solidFill>
          <a:ln w="9525">
            <a:noFill/>
            <a:miter lim="800000"/>
            <a:headEnd/>
            <a:tailEnd/>
          </a:ln>
          <a:effectLst/>
        </p:spPr>
        <p:txBody>
          <a:bodyPr>
            <a:spAutoFit/>
          </a:bodyPr>
          <a:lstStyle/>
          <a:p>
            <a:pPr algn="l">
              <a:buFont typeface="Arial" pitchFamily="34" charset="0"/>
              <a:buChar char="•"/>
              <a:defRPr/>
            </a:pPr>
            <a:r>
              <a:rPr lang="en-US" sz="2600" dirty="0" err="1">
                <a:solidFill>
                  <a:srgbClr val="F5E9E9"/>
                </a:solidFill>
                <a:effectLst>
                  <a:outerShdw blurRad="38100" dist="38100" dir="2700000" algn="tl">
                    <a:srgbClr val="000000"/>
                  </a:outerShdw>
                </a:effectLst>
                <a:latin typeface="Georgia" pitchFamily="18" charset="0"/>
              </a:rPr>
              <a:t>Kapteyn</a:t>
            </a:r>
            <a:r>
              <a:rPr lang="en-US" sz="2600" dirty="0">
                <a:solidFill>
                  <a:srgbClr val="F5E9E9"/>
                </a:solidFill>
                <a:effectLst>
                  <a:outerShdw blurRad="38100" dist="38100" dir="2700000" algn="tl">
                    <a:srgbClr val="000000"/>
                  </a:outerShdw>
                </a:effectLst>
                <a:latin typeface="Georgia" pitchFamily="18" charset="0"/>
              </a:rPr>
              <a:t> is looking at </a:t>
            </a:r>
            <a:r>
              <a:rPr lang="en-US" sz="2600" i="1" dirty="0">
                <a:solidFill>
                  <a:srgbClr val="F5E9E9"/>
                </a:solidFill>
                <a:effectLst>
                  <a:outerShdw blurRad="38100" dist="38100" dir="2700000" algn="tl">
                    <a:srgbClr val="000000"/>
                  </a:outerShdw>
                </a:effectLst>
                <a:latin typeface="Georgia" pitchFamily="18" charset="0"/>
              </a:rPr>
              <a:t>resolvable</a:t>
            </a:r>
            <a:r>
              <a:rPr lang="en-US" sz="2600" dirty="0">
                <a:solidFill>
                  <a:srgbClr val="F5E9E9"/>
                </a:solidFill>
                <a:effectLst>
                  <a:outerShdw blurRad="38100" dist="38100" dir="2700000" algn="tl">
                    <a:srgbClr val="000000"/>
                  </a:outerShdw>
                </a:effectLst>
                <a:latin typeface="Georgia" pitchFamily="18" charset="0"/>
              </a:rPr>
              <a:t> stars.</a:t>
            </a:r>
          </a:p>
          <a:p>
            <a:pPr algn="l">
              <a:buFont typeface="Arial" pitchFamily="34" charset="0"/>
              <a:buChar char="•"/>
              <a:defRPr/>
            </a:pPr>
            <a:r>
              <a:rPr lang="en-US" sz="2600" dirty="0">
                <a:solidFill>
                  <a:srgbClr val="F5E9E9"/>
                </a:solidFill>
                <a:effectLst>
                  <a:outerShdw blurRad="38100" dist="38100" dir="2700000" algn="tl">
                    <a:srgbClr val="000000"/>
                  </a:outerShdw>
                </a:effectLst>
                <a:latin typeface="Georgia" pitchFamily="18" charset="0"/>
              </a:rPr>
              <a:t>Shapley is looking at Globular Clusters</a:t>
            </a:r>
          </a:p>
          <a:p>
            <a:pPr algn="l">
              <a:buFont typeface="Arial" pitchFamily="34" charset="0"/>
              <a:buChar char="•"/>
              <a:defRPr/>
            </a:pPr>
            <a:r>
              <a:rPr lang="en-US" sz="2600" dirty="0">
                <a:solidFill>
                  <a:srgbClr val="F5E9E9"/>
                </a:solidFill>
                <a:effectLst>
                  <a:outerShdw blurRad="38100" dist="38100" dir="2700000" algn="tl">
                    <a:srgbClr val="000000"/>
                  </a:outerShdw>
                </a:effectLst>
                <a:latin typeface="Georgia" pitchFamily="18" charset="0"/>
              </a:rPr>
              <a:t>They disagree about the size by a factor of 10</a:t>
            </a:r>
          </a:p>
          <a:p>
            <a:pPr algn="l">
              <a:buFont typeface="Arial" pitchFamily="34" charset="0"/>
              <a:buChar char="•"/>
              <a:defRPr/>
            </a:pPr>
            <a:r>
              <a:rPr lang="en-US" sz="2600" dirty="0">
                <a:solidFill>
                  <a:srgbClr val="F5E9E9"/>
                </a:solidFill>
                <a:effectLst>
                  <a:outerShdw blurRad="38100" dist="38100" dir="2700000" algn="tl">
                    <a:srgbClr val="000000"/>
                  </a:outerShdw>
                </a:effectLst>
                <a:latin typeface="Georgia" pitchFamily="18" charset="0"/>
              </a:rPr>
              <a:t>They disagree about the location of the Sun</a:t>
            </a:r>
          </a:p>
          <a:p>
            <a:pPr marL="142875" indent="-142875" algn="l">
              <a:buFont typeface="Arial" pitchFamily="34" charset="0"/>
              <a:buChar char="•"/>
              <a:defRPr/>
            </a:pPr>
            <a:r>
              <a:rPr lang="en-US" sz="2600" dirty="0">
                <a:solidFill>
                  <a:srgbClr val="F5E9E9"/>
                </a:solidFill>
                <a:effectLst>
                  <a:outerShdw blurRad="38100" dist="38100" dir="2700000" algn="tl">
                    <a:srgbClr val="000000"/>
                  </a:outerShdw>
                </a:effectLst>
                <a:latin typeface="Georgia" pitchFamily="18" charset="0"/>
              </a:rPr>
              <a:t>The dust is concentrated in the </a:t>
            </a:r>
            <a:r>
              <a:rPr lang="en-US" sz="2600" dirty="0" err="1">
                <a:solidFill>
                  <a:srgbClr val="F5E9E9"/>
                </a:solidFill>
                <a:effectLst>
                  <a:outerShdw blurRad="38100" dist="38100" dir="2700000" algn="tl">
                    <a:srgbClr val="000000"/>
                  </a:outerShdw>
                </a:effectLst>
                <a:latin typeface="Georgia" pitchFamily="18" charset="0"/>
              </a:rPr>
              <a:t>midplane</a:t>
            </a:r>
            <a:r>
              <a:rPr lang="en-US" sz="2600" dirty="0">
                <a:solidFill>
                  <a:srgbClr val="F5E9E9"/>
                </a:solidFill>
                <a:effectLst>
                  <a:outerShdw blurRad="38100" dist="38100" dir="2700000" algn="tl">
                    <a:srgbClr val="000000"/>
                  </a:outerShdw>
                </a:effectLst>
                <a:latin typeface="Georgia" pitchFamily="18" charset="0"/>
              </a:rPr>
              <a:t> of both </a:t>
            </a:r>
            <a:r>
              <a:rPr lang="en-US" sz="2600" dirty="0" err="1">
                <a:solidFill>
                  <a:srgbClr val="F5E9E9"/>
                </a:solidFill>
                <a:effectLst>
                  <a:outerShdw blurRad="38100" dist="38100" dir="2700000" algn="tl">
                    <a:srgbClr val="000000"/>
                  </a:outerShdw>
                </a:effectLst>
                <a:latin typeface="Georgia" pitchFamily="18" charset="0"/>
              </a:rPr>
              <a:t>Kapteyn’s</a:t>
            </a:r>
            <a:r>
              <a:rPr lang="en-US" sz="2600" dirty="0">
                <a:solidFill>
                  <a:srgbClr val="F5E9E9"/>
                </a:solidFill>
                <a:effectLst>
                  <a:outerShdw blurRad="38100" dist="38100" dir="2700000" algn="tl">
                    <a:srgbClr val="000000"/>
                  </a:outerShdw>
                </a:effectLst>
                <a:latin typeface="Georgia" pitchFamily="18" charset="0"/>
              </a:rPr>
              <a:t> and Shapley’s distributions.</a:t>
            </a:r>
          </a:p>
        </p:txBody>
      </p:sp>
      <p:sp>
        <p:nvSpPr>
          <p:cNvPr id="7" name="Text Box 10"/>
          <p:cNvSpPr txBox="1">
            <a:spLocks noChangeArrowheads="1"/>
          </p:cNvSpPr>
          <p:nvPr/>
        </p:nvSpPr>
        <p:spPr bwMode="auto">
          <a:xfrm>
            <a:off x="3162300" y="4343400"/>
            <a:ext cx="2819400" cy="523875"/>
          </a:xfrm>
          <a:prstGeom prst="rect">
            <a:avLst/>
          </a:prstGeom>
          <a:solidFill>
            <a:schemeClr val="bg2">
              <a:alpha val="41000"/>
            </a:schemeClr>
          </a:solidFill>
          <a:ln w="9525">
            <a:noFill/>
            <a:miter lim="800000"/>
            <a:headEnd/>
            <a:tailEnd/>
          </a:ln>
          <a:effectLst/>
        </p:spPr>
        <p:txBody>
          <a:bodyPr>
            <a:spAutoFit/>
          </a:bodyPr>
          <a:lstStyle/>
          <a:p>
            <a:pPr>
              <a:defRPr/>
            </a:pPr>
            <a:r>
              <a:rPr lang="en-US" sz="2800" dirty="0">
                <a:solidFill>
                  <a:srgbClr val="F5E9E9"/>
                </a:solidFill>
                <a:effectLst>
                  <a:outerShdw blurRad="38100" dist="38100" dir="2700000" algn="tl">
                    <a:srgbClr val="000000"/>
                  </a:outerShdw>
                </a:effectLst>
                <a:latin typeface="Georgia" pitchFamily="18" charset="0"/>
              </a:rPr>
              <a:t>Questions</a:t>
            </a:r>
          </a:p>
        </p:txBody>
      </p:sp>
      <p:sp>
        <p:nvSpPr>
          <p:cNvPr id="9" name="Text Box 10"/>
          <p:cNvSpPr txBox="1">
            <a:spLocks noChangeArrowheads="1"/>
          </p:cNvSpPr>
          <p:nvPr/>
        </p:nvSpPr>
        <p:spPr bwMode="auto">
          <a:xfrm>
            <a:off x="457200" y="4856163"/>
            <a:ext cx="8229600" cy="1816100"/>
          </a:xfrm>
          <a:prstGeom prst="rect">
            <a:avLst/>
          </a:prstGeom>
          <a:solidFill>
            <a:schemeClr val="bg2">
              <a:alpha val="41000"/>
            </a:schemeClr>
          </a:solidFill>
          <a:ln w="9525">
            <a:noFill/>
            <a:miter lim="800000"/>
            <a:headEnd/>
            <a:tailEnd/>
          </a:ln>
          <a:effectLst/>
        </p:spPr>
        <p:txBody>
          <a:bodyPr>
            <a:spAutoFit/>
          </a:bodyPr>
          <a:lstStyle/>
          <a:p>
            <a:pPr algn="l">
              <a:buFont typeface="Arial" pitchFamily="34" charset="0"/>
              <a:buChar char="•"/>
              <a:defRPr/>
            </a:pPr>
            <a:r>
              <a:rPr lang="en-US" sz="2800" dirty="0">
                <a:solidFill>
                  <a:srgbClr val="F5E9E9"/>
                </a:solidFill>
                <a:effectLst>
                  <a:outerShdw blurRad="38100" dist="38100" dir="2700000" algn="tl">
                    <a:srgbClr val="000000"/>
                  </a:outerShdw>
                </a:effectLst>
                <a:latin typeface="Georgia" pitchFamily="18" charset="0"/>
              </a:rPr>
              <a:t>Why is </a:t>
            </a:r>
            <a:r>
              <a:rPr lang="en-US" sz="2800" dirty="0" err="1">
                <a:solidFill>
                  <a:srgbClr val="F5E9E9"/>
                </a:solidFill>
                <a:effectLst>
                  <a:outerShdw blurRad="38100" dist="38100" dir="2700000" algn="tl">
                    <a:srgbClr val="000000"/>
                  </a:outerShdw>
                </a:effectLst>
                <a:latin typeface="Georgia" pitchFamily="18" charset="0"/>
              </a:rPr>
              <a:t>Kapteyn’s</a:t>
            </a:r>
            <a:r>
              <a:rPr lang="en-US" sz="2800" dirty="0">
                <a:solidFill>
                  <a:srgbClr val="F5E9E9"/>
                </a:solidFill>
                <a:effectLst>
                  <a:outerShdw blurRad="38100" dist="38100" dir="2700000" algn="tl">
                    <a:srgbClr val="000000"/>
                  </a:outerShdw>
                </a:effectLst>
                <a:latin typeface="Georgia" pitchFamily="18" charset="0"/>
              </a:rPr>
              <a:t> Universe so small? </a:t>
            </a:r>
          </a:p>
          <a:p>
            <a:pPr algn="l">
              <a:buFont typeface="Arial" pitchFamily="34" charset="0"/>
              <a:buChar char="•"/>
              <a:defRPr/>
            </a:pPr>
            <a:r>
              <a:rPr lang="en-US" sz="2800" dirty="0">
                <a:solidFill>
                  <a:srgbClr val="F5E9E9"/>
                </a:solidFill>
                <a:effectLst>
                  <a:outerShdw blurRad="38100" dist="38100" dir="2700000" algn="tl">
                    <a:srgbClr val="000000"/>
                  </a:outerShdw>
                </a:effectLst>
                <a:latin typeface="Georgia" pitchFamily="18" charset="0"/>
              </a:rPr>
              <a:t>Why can Shapley see so far?</a:t>
            </a:r>
          </a:p>
          <a:p>
            <a:pPr algn="l">
              <a:buFont typeface="Arial" pitchFamily="34" charset="0"/>
              <a:buChar char="•"/>
              <a:defRPr/>
            </a:pPr>
            <a:r>
              <a:rPr lang="en-US" sz="2800" dirty="0">
                <a:solidFill>
                  <a:srgbClr val="F5E9E9"/>
                </a:solidFill>
                <a:effectLst>
                  <a:outerShdw blurRad="38100" dist="38100" dir="2700000" algn="tl">
                    <a:srgbClr val="000000"/>
                  </a:outerShdw>
                </a:effectLst>
                <a:latin typeface="Georgia" pitchFamily="18" charset="0"/>
              </a:rPr>
              <a:t>Why is </a:t>
            </a:r>
            <a:r>
              <a:rPr lang="en-US" sz="2800" dirty="0" err="1">
                <a:solidFill>
                  <a:srgbClr val="F5E9E9"/>
                </a:solidFill>
                <a:effectLst>
                  <a:outerShdw blurRad="38100" dist="38100" dir="2700000" algn="tl">
                    <a:srgbClr val="000000"/>
                  </a:outerShdw>
                </a:effectLst>
                <a:latin typeface="Georgia" pitchFamily="18" charset="0"/>
              </a:rPr>
              <a:t>Kapteyn’s</a:t>
            </a:r>
            <a:r>
              <a:rPr lang="en-US" sz="2800" dirty="0">
                <a:solidFill>
                  <a:srgbClr val="F5E9E9"/>
                </a:solidFill>
                <a:effectLst>
                  <a:outerShdw blurRad="38100" dist="38100" dir="2700000" algn="tl">
                    <a:srgbClr val="000000"/>
                  </a:outerShdw>
                </a:effectLst>
                <a:latin typeface="Georgia" pitchFamily="18" charset="0"/>
              </a:rPr>
              <a:t> disk so thick and why does it    extend so far “behind” us?</a:t>
            </a:r>
          </a:p>
        </p:txBody>
      </p:sp>
    </p:spTree>
    <p:extLst>
      <p:ext uri="{BB962C8B-B14F-4D97-AF65-F5344CB8AC3E}">
        <p14:creationId xmlns:p14="http://schemas.microsoft.com/office/powerpoint/2010/main" val="2776905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Gas and dust maps</a:t>
            </a:r>
          </a:p>
        </p:txBody>
      </p:sp>
      <p:pic>
        <p:nvPicPr>
          <p:cNvPr id="1945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1"/>
          <a:stretch/>
        </p:blipFill>
        <p:spPr bwMode="auto">
          <a:xfrm>
            <a:off x="1295400" y="914400"/>
            <a:ext cx="65532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79813"/>
            <a:ext cx="65532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48820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EmbossedBlackWide"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EmbossedBlackWide"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E2E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11859</TotalTime>
  <Words>959</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EmbossedBlackWide</vt:lpstr>
      <vt:lpstr>Symbol</vt:lpstr>
      <vt:lpstr>Wingdings</vt:lpstr>
      <vt:lpstr>Arial</vt:lpstr>
      <vt:lpstr>Century Schoolbook</vt:lpstr>
      <vt:lpstr>Times New Roman</vt:lpstr>
      <vt:lpstr>Georgia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Kisha</dc:creator>
  <cp:lastModifiedBy>Delain, Kisha M.</cp:lastModifiedBy>
  <cp:revision>248</cp:revision>
  <cp:lastPrinted>1601-01-01T00:00:00Z</cp:lastPrinted>
  <dcterms:created xsi:type="dcterms:W3CDTF">1601-01-01T00:00:00Z</dcterms:created>
  <dcterms:modified xsi:type="dcterms:W3CDTF">2015-12-04T18:02:43Z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