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sldIdLst>
    <p:sldId id="371" r:id="rId2"/>
    <p:sldId id="348" r:id="rId3"/>
    <p:sldId id="379" r:id="rId4"/>
    <p:sldId id="380" r:id="rId5"/>
    <p:sldId id="381" r:id="rId6"/>
    <p:sldId id="382" r:id="rId7"/>
    <p:sldId id="349" r:id="rId8"/>
    <p:sldId id="291" r:id="rId9"/>
    <p:sldId id="350" r:id="rId10"/>
    <p:sldId id="293" r:id="rId11"/>
    <p:sldId id="351" r:id="rId12"/>
    <p:sldId id="341" r:id="rId13"/>
    <p:sldId id="342" r:id="rId14"/>
    <p:sldId id="343" r:id="rId15"/>
    <p:sldId id="295" r:id="rId16"/>
    <p:sldId id="294" r:id="rId17"/>
    <p:sldId id="352" r:id="rId18"/>
    <p:sldId id="296" r:id="rId19"/>
    <p:sldId id="267" r:id="rId20"/>
    <p:sldId id="385" r:id="rId21"/>
    <p:sldId id="319" r:id="rId22"/>
    <p:sldId id="318" r:id="rId23"/>
    <p:sldId id="320" r:id="rId24"/>
    <p:sldId id="321" r:id="rId25"/>
    <p:sldId id="387" r:id="rId26"/>
    <p:sldId id="322" r:id="rId27"/>
    <p:sldId id="323" r:id="rId28"/>
    <p:sldId id="324" r:id="rId29"/>
    <p:sldId id="388" r:id="rId30"/>
    <p:sldId id="386" r:id="rId31"/>
    <p:sldId id="389" r:id="rId32"/>
    <p:sldId id="325" r:id="rId33"/>
    <p:sldId id="326" r:id="rId34"/>
    <p:sldId id="353" r:id="rId35"/>
    <p:sldId id="327" r:id="rId36"/>
    <p:sldId id="328" r:id="rId37"/>
    <p:sldId id="383" r:id="rId38"/>
    <p:sldId id="384" r:id="rId39"/>
    <p:sldId id="329" r:id="rId40"/>
    <p:sldId id="330" r:id="rId41"/>
    <p:sldId id="331" r:id="rId42"/>
    <p:sldId id="332" r:id="rId43"/>
    <p:sldId id="359" r:id="rId44"/>
    <p:sldId id="333" r:id="rId45"/>
    <p:sldId id="358" r:id="rId46"/>
    <p:sldId id="334" r:id="rId47"/>
    <p:sldId id="335" r:id="rId48"/>
    <p:sldId id="356" r:id="rId49"/>
    <p:sldId id="357" r:id="rId50"/>
    <p:sldId id="354" r:id="rId51"/>
    <p:sldId id="355" r:id="rId52"/>
    <p:sldId id="390"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B2B2B2"/>
    <a:srgbClr val="A4FAA8"/>
    <a:srgbClr val="F3A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77541" autoAdjust="0"/>
  </p:normalViewPr>
  <p:slideViewPr>
    <p:cSldViewPr>
      <p:cViewPr varScale="1">
        <p:scale>
          <a:sx n="71" d="100"/>
          <a:sy n="71" d="100"/>
        </p:scale>
        <p:origin x="202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088EFF-2D44-43B6-B124-38EC2C74FC71}" type="slidenum">
              <a:rPr lang="en-US"/>
              <a:pPr/>
              <a:t>‹#›</a:t>
            </a:fld>
            <a:endParaRPr lang="en-US"/>
          </a:p>
        </p:txBody>
      </p:sp>
    </p:spTree>
    <p:extLst>
      <p:ext uri="{BB962C8B-B14F-4D97-AF65-F5344CB8AC3E}">
        <p14:creationId xmlns:p14="http://schemas.microsoft.com/office/powerpoint/2010/main" val="3599051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85" eaLnBrk="0" hangingPunct="0">
              <a:defRPr sz="2300">
                <a:solidFill>
                  <a:schemeClr val="tx1"/>
                </a:solidFill>
                <a:latin typeface="EmbossedBlackWide"/>
              </a:defRPr>
            </a:lvl1pPr>
            <a:lvl2pPr marL="702756" indent="-270291" algn="ctr" defTabSz="914485" eaLnBrk="0" hangingPunct="0">
              <a:defRPr sz="2300">
                <a:solidFill>
                  <a:schemeClr val="tx1"/>
                </a:solidFill>
                <a:latin typeface="EmbossedBlackWide"/>
              </a:defRPr>
            </a:lvl2pPr>
            <a:lvl3pPr marL="1081164" indent="-216233" algn="ctr" defTabSz="914485" eaLnBrk="0" hangingPunct="0">
              <a:defRPr sz="2300">
                <a:solidFill>
                  <a:schemeClr val="tx1"/>
                </a:solidFill>
                <a:latin typeface="EmbossedBlackWide"/>
              </a:defRPr>
            </a:lvl3pPr>
            <a:lvl4pPr marL="1513629" indent="-216233" algn="ctr" defTabSz="914485" eaLnBrk="0" hangingPunct="0">
              <a:defRPr sz="2300">
                <a:solidFill>
                  <a:schemeClr val="tx1"/>
                </a:solidFill>
                <a:latin typeface="EmbossedBlackWide"/>
              </a:defRPr>
            </a:lvl4pPr>
            <a:lvl5pPr marL="1946095" indent="-216233" algn="ctr" defTabSz="914485" eaLnBrk="0" hangingPunct="0">
              <a:defRPr sz="2300">
                <a:solidFill>
                  <a:schemeClr val="tx1"/>
                </a:solidFill>
                <a:latin typeface="EmbossedBlackWide"/>
              </a:defRPr>
            </a:lvl5pPr>
            <a:lvl6pPr marL="2378560" indent="-216233" algn="ctr" defTabSz="914485" eaLnBrk="0" fontAlgn="base" hangingPunct="0">
              <a:spcBef>
                <a:spcPct val="0"/>
              </a:spcBef>
              <a:spcAft>
                <a:spcPct val="0"/>
              </a:spcAft>
              <a:defRPr sz="2300">
                <a:solidFill>
                  <a:schemeClr val="tx1"/>
                </a:solidFill>
                <a:latin typeface="EmbossedBlackWide"/>
              </a:defRPr>
            </a:lvl6pPr>
            <a:lvl7pPr marL="2811026" indent="-216233" algn="ctr" defTabSz="914485" eaLnBrk="0" fontAlgn="base" hangingPunct="0">
              <a:spcBef>
                <a:spcPct val="0"/>
              </a:spcBef>
              <a:spcAft>
                <a:spcPct val="0"/>
              </a:spcAft>
              <a:defRPr sz="2300">
                <a:solidFill>
                  <a:schemeClr val="tx1"/>
                </a:solidFill>
                <a:latin typeface="EmbossedBlackWide"/>
              </a:defRPr>
            </a:lvl7pPr>
            <a:lvl8pPr marL="3243491" indent="-216233" algn="ctr" defTabSz="914485" eaLnBrk="0" fontAlgn="base" hangingPunct="0">
              <a:spcBef>
                <a:spcPct val="0"/>
              </a:spcBef>
              <a:spcAft>
                <a:spcPct val="0"/>
              </a:spcAft>
              <a:defRPr sz="2300">
                <a:solidFill>
                  <a:schemeClr val="tx1"/>
                </a:solidFill>
                <a:latin typeface="EmbossedBlackWide"/>
              </a:defRPr>
            </a:lvl8pPr>
            <a:lvl9pPr marL="3675957" indent="-216233" algn="ctr" defTabSz="914485" eaLnBrk="0" fontAlgn="base" hangingPunct="0">
              <a:spcBef>
                <a:spcPct val="0"/>
              </a:spcBef>
              <a:spcAft>
                <a:spcPct val="0"/>
              </a:spcAft>
              <a:defRPr sz="2300">
                <a:solidFill>
                  <a:schemeClr val="tx1"/>
                </a:solidFill>
                <a:latin typeface="EmbossedBlackWide"/>
              </a:defRPr>
            </a:lvl9pPr>
          </a:lstStyle>
          <a:p>
            <a:pPr algn="r" eaLnBrk="1" hangingPunct="1"/>
            <a:fld id="{74141D3F-919F-4EE6-A5B0-DAC5A3DF8FA4}" type="slidenum">
              <a:rPr lang="en-US" sz="1200">
                <a:solidFill>
                  <a:srgbClr val="000000"/>
                </a:solidFill>
                <a:latin typeface="Arial" panose="020B0604020202020204" pitchFamily="34" charset="0"/>
              </a:rPr>
              <a:pPr algn="r" eaLnBrk="1" hangingPunct="1"/>
              <a:t>1</a:t>
            </a:fld>
            <a:endParaRPr lang="en-US" sz="120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xfrm>
            <a:off x="1144588" y="685800"/>
            <a:ext cx="4570412" cy="342900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Left: “Glowing Eye Nebula” HST image, planetary nebula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panose="020B0604020202020204" pitchFamily="34" charset="0"/>
              </a:rPr>
              <a:t>Right: N49, Type II supernova remnant</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05356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533034-CF08-4256-A57B-B547A5304649}" type="slidenum">
              <a:rPr lang="en-US"/>
              <a:pPr eaLnBrk="1" hangingPunct="1"/>
              <a:t>10</a:t>
            </a:fld>
            <a:endParaRPr lang="en-US"/>
          </a:p>
        </p:txBody>
      </p:sp>
      <p:sp>
        <p:nvSpPr>
          <p:cNvPr id="61443" name="Rectangle 2"/>
          <p:cNvSpPr>
            <a:spLocks noGrp="1" noRot="1" noChangeAspect="1" noChangeArrowheads="1" noTextEdit="1"/>
          </p:cNvSpPr>
          <p:nvPr>
            <p:ph type="sldImg"/>
          </p:nvPr>
        </p:nvSpPr>
        <p:spPr>
          <a:xfrm>
            <a:off x="1144588" y="685800"/>
            <a:ext cx="4572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Pauli exclusion principle states that subatomic particles like electrons, neutrons, and protons may not occupy the same quantum state.</a:t>
            </a:r>
          </a:p>
          <a:p>
            <a:pPr eaLnBrk="1" hangingPunct="1"/>
            <a:r>
              <a:rPr lang="en-US" smtClean="0">
                <a:latin typeface="Arial" panose="020B0604020202020204" pitchFamily="34" charset="0"/>
              </a:rPr>
              <a:t>When you try to make them, they start to fight.</a:t>
            </a:r>
          </a:p>
          <a:p>
            <a:pPr eaLnBrk="1" hangingPunct="1"/>
            <a:r>
              <a:rPr lang="en-US" smtClean="0">
                <a:latin typeface="Arial" panose="020B0604020202020204" pitchFamily="34" charset="0"/>
              </a:rPr>
              <a:t>If you keep packing people in, they will eventually sit on each others laps.  Or something…</a:t>
            </a:r>
          </a:p>
          <a:p>
            <a:pPr eaLnBrk="1" hangingPunct="1"/>
            <a:r>
              <a:rPr lang="en-US" i="1" smtClean="0">
                <a:latin typeface="Arial" panose="020B0604020202020204" pitchFamily="34" charset="0"/>
              </a:rPr>
              <a:t>Pressure no longer depends on temperature</a:t>
            </a:r>
            <a:r>
              <a:rPr lang="en-US" smtClean="0">
                <a:latin typeface="Arial" panose="020B0604020202020204" pitchFamily="34" charset="0"/>
              </a:rPr>
              <a:t>.  It depends instead on how closely packed the electrons are.</a:t>
            </a:r>
          </a:p>
          <a:p>
            <a:pPr eaLnBrk="1" hangingPunct="1"/>
            <a:r>
              <a:rPr lang="en-US" smtClean="0">
                <a:latin typeface="Arial" panose="020B0604020202020204" pitchFamily="34" charset="0"/>
              </a:rPr>
              <a:t>According to the uncertainty principle, if you squish electrons down into a small space, their momentum gets more and more out of control.  Thus the ‘pressure’</a:t>
            </a:r>
          </a:p>
          <a:p>
            <a:pPr eaLnBrk="1" hangingPunct="1"/>
            <a:r>
              <a:rPr lang="en-US" smtClean="0">
                <a:latin typeface="Arial" panose="020B0604020202020204" pitchFamily="34" charset="0"/>
              </a:rPr>
              <a:t>Degeneracy refers trying to make them occupy the same quantum state.  They resist degeneracy.</a:t>
            </a:r>
          </a:p>
        </p:txBody>
      </p:sp>
    </p:spTree>
    <p:extLst>
      <p:ext uri="{BB962C8B-B14F-4D97-AF65-F5344CB8AC3E}">
        <p14:creationId xmlns:p14="http://schemas.microsoft.com/office/powerpoint/2010/main" val="64157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D44B3B8F-7D33-4DD8-BB8C-43EF985F4F9F}" type="slidenum">
              <a:rPr lang="en-US" sz="1300">
                <a:latin typeface="Arial" panose="020B0604020202020204" pitchFamily="34" charset="0"/>
              </a:rPr>
              <a:pPr/>
              <a:t>11</a:t>
            </a:fld>
            <a:endParaRPr lang="en-US" sz="1300">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They are not fusing… only cooling off.  </a:t>
            </a:r>
            <a:r>
              <a:rPr lang="en-US" dirty="0" err="1" smtClean="0">
                <a:latin typeface="Arial" panose="020B0604020202020204" pitchFamily="34" charset="0"/>
              </a:rPr>
              <a:t>Verrrrrrrrrry</a:t>
            </a:r>
            <a:r>
              <a:rPr lang="en-US" dirty="0" smtClean="0">
                <a:latin typeface="Arial" panose="020B0604020202020204" pitchFamily="34" charset="0"/>
              </a:rPr>
              <a:t> slowly </a:t>
            </a:r>
          </a:p>
          <a:p>
            <a:pPr eaLnBrk="1" hangingPunct="1"/>
            <a:r>
              <a:rPr lang="en-US" dirty="0" smtClean="0">
                <a:latin typeface="Arial" panose="020B0604020202020204" pitchFamily="34" charset="0"/>
              </a:rPr>
              <a:t>Since there is no longer an internal energy source, gravity crushes the material down until it is being  held up by electron degeneracy pressure.</a:t>
            </a:r>
          </a:p>
          <a:p>
            <a:pPr eaLnBrk="1" hangingPunct="1"/>
            <a:r>
              <a:rPr lang="en-US" dirty="0" smtClean="0">
                <a:latin typeface="Arial" panose="020B0604020202020204" pitchFamily="34" charset="0"/>
              </a:rPr>
              <a:t>Since degeneracy pressure doesn’t depend on temperature, white dwarfs never change size once they are created.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fact, white dwarfs actually get smaller the more massive they are because degeneracy pressure depends on the distance between particles.</a:t>
            </a:r>
          </a:p>
          <a:p>
            <a:pPr eaLnBrk="1" hangingPunct="1"/>
            <a:r>
              <a:rPr lang="en-US" dirty="0" smtClean="0">
                <a:latin typeface="Arial" panose="020B0604020202020204" pitchFamily="34" charset="0"/>
              </a:rPr>
              <a:t>On the HR diagram, they follow a line of constant radius, slowly cooling off and getting dimmer.</a:t>
            </a:r>
          </a:p>
          <a:p>
            <a:pPr eaLnBrk="1" hangingPunct="1"/>
            <a:r>
              <a:rPr lang="en-US" dirty="0" smtClean="0">
                <a:latin typeface="Arial" panose="020B0604020202020204" pitchFamily="34" charset="0"/>
              </a:rPr>
              <a:t>Degenerate matter is VERY dense.  Approximately 10 tons per cubic inch.</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They are dead core of a low mass star.  When the star dies (creating a planetary nebula), the nebula eventually disperses leaving behind the white dwarf</a:t>
            </a:r>
          </a:p>
          <a:p>
            <a:pPr eaLnBrk="1" hangingPunct="1"/>
            <a:r>
              <a:rPr lang="en-US" dirty="0" smtClean="0">
                <a:latin typeface="Arial" panose="020B0604020202020204" pitchFamily="34" charset="0"/>
              </a:rPr>
              <a:t>Therefore, White dwarfs are made up mostly of carbon nuclei and electrons.</a:t>
            </a:r>
          </a:p>
          <a:p>
            <a:pPr eaLnBrk="1" hangingPunct="1"/>
            <a:r>
              <a:rPr lang="en-US" dirty="0" smtClean="0">
                <a:latin typeface="Arial" panose="020B0604020202020204" pitchFamily="34" charset="0"/>
              </a:rPr>
              <a:t>In fact, it is believed that there is a layer of crystalline carbon near the surface.</a:t>
            </a:r>
          </a:p>
          <a:p>
            <a:pPr eaLnBrk="1" hangingPunct="1"/>
            <a:r>
              <a:rPr lang="en-US" dirty="0" smtClean="0">
                <a:latin typeface="Arial" panose="020B0604020202020204" pitchFamily="34" charset="0"/>
              </a:rPr>
              <a:t>This means that there diamonds beneath the surface of a white dwarf!</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12253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00C35A-9548-41B0-9EDD-4ABF437B763B}" type="slidenum">
              <a:rPr lang="en-US"/>
              <a:pPr eaLnBrk="1" hangingPunct="1"/>
              <a:t>12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32940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ED4BE9-73BC-4EC1-B90C-A399FFA5E8A0}" type="slidenum">
              <a:rPr lang="en-US"/>
              <a:pPr eaLnBrk="1" hangingPunct="1"/>
              <a:t>13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The star’s luminosity changes due to the quakes, which we use to figure out the structure of the interior (just like helio-seismology, this is astero-seismology).</a:t>
            </a:r>
          </a:p>
        </p:txBody>
      </p:sp>
    </p:spTree>
    <p:extLst>
      <p:ext uri="{BB962C8B-B14F-4D97-AF65-F5344CB8AC3E}">
        <p14:creationId xmlns:p14="http://schemas.microsoft.com/office/powerpoint/2010/main" val="422389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3ED870-FE7C-4731-A62B-5BEEE1A2C37C}" type="slidenum">
              <a:rPr lang="en-US"/>
              <a:pPr eaLnBrk="1" hangingPunct="1"/>
              <a:t>14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3494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B4B3B2-529A-4205-AE0A-6275C43EBAFA}" type="slidenum">
              <a:rPr lang="en-US"/>
              <a:pPr eaLnBrk="1" hangingPunct="1"/>
              <a:t>15</a:t>
            </a:fld>
            <a:endParaRPr lang="en-US"/>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How do we get more mass onto a white dwarf?  It’s already dead….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Suppose we have a white dwarf around a red giant.</a:t>
            </a:r>
          </a:p>
          <a:p>
            <a:pPr eaLnBrk="1" hangingPunct="1"/>
            <a:r>
              <a:rPr lang="en-US" dirty="0" smtClean="0">
                <a:latin typeface="Arial" panose="020B0604020202020204" pitchFamily="34" charset="0"/>
              </a:rPr>
              <a:t>The giant can feed hydrogen onto the surface of the white dwarf.</a:t>
            </a:r>
          </a:p>
          <a:p>
            <a:pPr eaLnBrk="1" hangingPunct="1"/>
            <a:r>
              <a:rPr lang="en-US" dirty="0" smtClean="0">
                <a:latin typeface="Arial" panose="020B0604020202020204" pitchFamily="34" charset="0"/>
              </a:rPr>
              <a:t>Eventually, enough piles up that the hydrogen fuses in a large and sudden detonation (called a </a:t>
            </a:r>
            <a:r>
              <a:rPr lang="en-US" i="1" dirty="0" smtClean="0">
                <a:latin typeface="Arial" panose="020B0604020202020204" pitchFamily="34" charset="0"/>
              </a:rPr>
              <a:t>nova</a:t>
            </a:r>
            <a:r>
              <a:rPr lang="en-US" dirty="0" smtClean="0">
                <a:latin typeface="Arial" panose="020B0604020202020204" pitchFamily="34" charset="0"/>
              </a:rPr>
              <a:t>)</a:t>
            </a:r>
          </a:p>
          <a:p>
            <a:pPr eaLnBrk="1" hangingPunct="1"/>
            <a:r>
              <a:rPr lang="en-US" dirty="0" smtClean="0">
                <a:latin typeface="Arial" panose="020B0604020202020204" pitchFamily="34" charset="0"/>
              </a:rPr>
              <a:t>Then the process starts all over again.</a:t>
            </a:r>
          </a:p>
        </p:txBody>
      </p:sp>
    </p:spTree>
    <p:extLst>
      <p:ext uri="{BB962C8B-B14F-4D97-AF65-F5344CB8AC3E}">
        <p14:creationId xmlns:p14="http://schemas.microsoft.com/office/powerpoint/2010/main" val="2585333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EA0064-0D8D-471F-8109-DAAE2341D1F4}" type="slidenum">
              <a:rPr lang="en-US"/>
              <a:pPr eaLnBrk="1" hangingPunct="1"/>
              <a:t>16</a:t>
            </a:fld>
            <a:endParaRPr lang="en-US"/>
          </a:p>
        </p:txBody>
      </p:sp>
      <p:sp>
        <p:nvSpPr>
          <p:cNvPr id="65539" name="Rectangle 2"/>
          <p:cNvSpPr>
            <a:spLocks noGrp="1" noRot="1" noChangeAspect="1" noChangeArrowheads="1" noTextEdit="1"/>
          </p:cNvSpPr>
          <p:nvPr>
            <p:ph type="sldImg"/>
          </p:nvPr>
        </p:nvSpPr>
        <p:spPr>
          <a:xfrm>
            <a:off x="1144588" y="685800"/>
            <a:ext cx="4572000"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Chandrasekhar did this work between his undergraduate and graduate academic careers.  </a:t>
            </a:r>
          </a:p>
          <a:p>
            <a:pPr eaLnBrk="1" hangingPunct="1"/>
            <a:r>
              <a:rPr lang="en-US" smtClean="0">
                <a:latin typeface="Arial" panose="020B0604020202020204" pitchFamily="34" charset="0"/>
              </a:rPr>
              <a:t>When he presented the work to the Royal Society, they balked.</a:t>
            </a:r>
          </a:p>
          <a:p>
            <a:pPr eaLnBrk="1" hangingPunct="1"/>
            <a:r>
              <a:rPr lang="en-US" smtClean="0">
                <a:latin typeface="Arial" panose="020B0604020202020204" pitchFamily="34" charset="0"/>
              </a:rPr>
              <a:t>Later he won the Nobel Prize in physics for his work on degeneracy.</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So… What happens when a white dwarf exceeds the Chandrasekhar Limit?</a:t>
            </a:r>
          </a:p>
          <a:p>
            <a:pPr eaLnBrk="1" hangingPunct="1"/>
            <a:r>
              <a:rPr lang="en-US" smtClean="0">
                <a:latin typeface="Arial" panose="020B0604020202020204" pitchFamily="34" charset="0"/>
              </a:rPr>
              <a:t>It turns into a neutron star!</a:t>
            </a:r>
          </a:p>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56439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1D1D8607-1ED0-424C-B619-596E138B0D3B}" type="slidenum">
              <a:rPr lang="en-US" sz="1300">
                <a:latin typeface="Arial" panose="020B0604020202020204" pitchFamily="34" charset="0"/>
              </a:rPr>
              <a:pPr/>
              <a:t>17</a:t>
            </a:fld>
            <a:endParaRPr lang="en-US" sz="1300">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92196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691F83-9177-4024-B5F4-0BCE3E191E5B}" type="slidenum">
              <a:rPr lang="en-US"/>
              <a:pPr eaLnBrk="1" hangingPunct="1"/>
              <a:t>18</a:t>
            </a:fld>
            <a:endParaRPr lang="en-US"/>
          </a:p>
        </p:txBody>
      </p:sp>
      <p:sp>
        <p:nvSpPr>
          <p:cNvPr id="67587" name="Rectangle 2"/>
          <p:cNvSpPr>
            <a:spLocks noGrp="1" noRot="1" noChangeAspect="1" noChangeArrowheads="1" noTextEdit="1"/>
          </p:cNvSpPr>
          <p:nvPr>
            <p:ph type="sldImg"/>
          </p:nvPr>
        </p:nvSpPr>
        <p:spPr>
          <a:xfrm>
            <a:off x="1144588" y="685800"/>
            <a:ext cx="4572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Eventually you build up so much material that the white dwarf reaches the Chandrasekhar limit.  And THEN a big explosion happens.  The WD collapses and detonates,</a:t>
            </a:r>
            <a:r>
              <a:rPr lang="en-US" baseline="0" dirty="0" smtClean="0">
                <a:latin typeface="Arial" panose="020B0604020202020204" pitchFamily="34" charset="0"/>
              </a:rPr>
              <a:t> exploding completely.</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95604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4E20F3-19FD-48B1-8609-14F459709F47}" type="slidenum">
              <a:rPr lang="en-US"/>
              <a:pPr eaLnBrk="1" hangingPunct="1"/>
              <a:t>19</a:t>
            </a:fld>
            <a:endParaRPr lang="en-US"/>
          </a:p>
        </p:txBody>
      </p:sp>
      <p:sp>
        <p:nvSpPr>
          <p:cNvPr id="77827" name="Rectangle 2"/>
          <p:cNvSpPr>
            <a:spLocks noGrp="1" noRot="1" noChangeAspect="1" noChangeArrowheads="1" noTextEdit="1"/>
          </p:cNvSpPr>
          <p:nvPr>
            <p:ph type="sldImg"/>
          </p:nvPr>
        </p:nvSpPr>
        <p:spPr>
          <a:xfrm>
            <a:off x="1144588" y="685800"/>
            <a:ext cx="4572000" cy="342900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In addition to WD novae, Type II supernovae can make neutron</a:t>
            </a:r>
            <a:r>
              <a:rPr lang="en-US" baseline="0" dirty="0" smtClean="0">
                <a:latin typeface="Arial" panose="020B0604020202020204" pitchFamily="34" charset="0"/>
              </a:rPr>
              <a:t> stars directly (and also black holes).</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402638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4141D3F-919F-4EE6-A5B0-DAC5A3DF8FA4}" type="slidenum">
              <a:rPr lang="en-US" sz="1300">
                <a:solidFill>
                  <a:srgbClr val="000000"/>
                </a:solidFill>
                <a:latin typeface="Arial" panose="020B0604020202020204" pitchFamily="34" charset="0"/>
              </a:rPr>
              <a:pPr algn="r" eaLnBrk="1" hangingPunct="1"/>
              <a:t>2</a:t>
            </a:fld>
            <a:endParaRPr lang="en-US" sz="130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xfrm>
            <a:off x="1258888" y="720725"/>
            <a:ext cx="4800600" cy="36004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52981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6788" eaLnBrk="0" hangingPunct="0">
              <a:defRPr sz="2400">
                <a:solidFill>
                  <a:schemeClr val="tx1"/>
                </a:solidFill>
                <a:latin typeface="EmbossedBlackWide"/>
              </a:defRPr>
            </a:lvl1pPr>
            <a:lvl2pPr marL="742950" indent="-285750" algn="ctr" defTabSz="966788" eaLnBrk="0" hangingPunct="0">
              <a:defRPr sz="2400">
                <a:solidFill>
                  <a:schemeClr val="tx1"/>
                </a:solidFill>
                <a:latin typeface="EmbossedBlackWide"/>
              </a:defRPr>
            </a:lvl2pPr>
            <a:lvl3pPr marL="1143000" indent="-228600" algn="ctr" defTabSz="966788" eaLnBrk="0" hangingPunct="0">
              <a:defRPr sz="2400">
                <a:solidFill>
                  <a:schemeClr val="tx1"/>
                </a:solidFill>
                <a:latin typeface="EmbossedBlackWide"/>
              </a:defRPr>
            </a:lvl3pPr>
            <a:lvl4pPr marL="1600200" indent="-228600" algn="ctr" defTabSz="966788" eaLnBrk="0" hangingPunct="0">
              <a:defRPr sz="2400">
                <a:solidFill>
                  <a:schemeClr val="tx1"/>
                </a:solidFill>
                <a:latin typeface="EmbossedBlackWide"/>
              </a:defRPr>
            </a:lvl4pPr>
            <a:lvl5pPr marL="2057400" indent="-228600" algn="ctr" defTabSz="966788" eaLnBrk="0" hangingPunct="0">
              <a:defRPr sz="2400">
                <a:solidFill>
                  <a:schemeClr val="tx1"/>
                </a:solidFill>
                <a:latin typeface="EmbossedBlackWide"/>
              </a:defRPr>
            </a:lvl5pPr>
            <a:lvl6pPr marL="2514600" indent="-228600" algn="ctr" defTabSz="966788" eaLnBrk="0" fontAlgn="base" hangingPunct="0">
              <a:spcBef>
                <a:spcPct val="0"/>
              </a:spcBef>
              <a:spcAft>
                <a:spcPct val="0"/>
              </a:spcAft>
              <a:defRPr sz="2400">
                <a:solidFill>
                  <a:schemeClr val="tx1"/>
                </a:solidFill>
                <a:latin typeface="EmbossedBlackWide"/>
              </a:defRPr>
            </a:lvl6pPr>
            <a:lvl7pPr marL="2971800" indent="-228600" algn="ctr" defTabSz="966788" eaLnBrk="0" fontAlgn="base" hangingPunct="0">
              <a:spcBef>
                <a:spcPct val="0"/>
              </a:spcBef>
              <a:spcAft>
                <a:spcPct val="0"/>
              </a:spcAft>
              <a:defRPr sz="2400">
                <a:solidFill>
                  <a:schemeClr val="tx1"/>
                </a:solidFill>
                <a:latin typeface="EmbossedBlackWide"/>
              </a:defRPr>
            </a:lvl7pPr>
            <a:lvl8pPr marL="3429000" indent="-228600" algn="ctr" defTabSz="966788" eaLnBrk="0" fontAlgn="base" hangingPunct="0">
              <a:spcBef>
                <a:spcPct val="0"/>
              </a:spcBef>
              <a:spcAft>
                <a:spcPct val="0"/>
              </a:spcAft>
              <a:defRPr sz="2400">
                <a:solidFill>
                  <a:schemeClr val="tx1"/>
                </a:solidFill>
                <a:latin typeface="EmbossedBlackWide"/>
              </a:defRPr>
            </a:lvl8pPr>
            <a:lvl9pPr marL="3886200" indent="-228600" algn="ctr" defTabSz="966788" eaLnBrk="0" fontAlgn="base" hangingPunct="0">
              <a:spcBef>
                <a:spcPct val="0"/>
              </a:spcBef>
              <a:spcAft>
                <a:spcPct val="0"/>
              </a:spcAft>
              <a:defRPr sz="2400">
                <a:solidFill>
                  <a:schemeClr val="tx1"/>
                </a:solidFill>
                <a:latin typeface="EmbossedBlackWide"/>
              </a:defRPr>
            </a:lvl9pPr>
          </a:lstStyle>
          <a:p>
            <a:pPr algn="r" eaLnBrk="1" hangingPunct="1"/>
            <a:fld id="{74141D3F-919F-4EE6-A5B0-DAC5A3DF8FA4}" type="slidenum">
              <a:rPr lang="en-US" sz="1300">
                <a:solidFill>
                  <a:srgbClr val="000000"/>
                </a:solidFill>
                <a:latin typeface="Arial" panose="020B0604020202020204" pitchFamily="34" charset="0"/>
              </a:rPr>
              <a:pPr algn="r" eaLnBrk="1" hangingPunct="1"/>
              <a:t>20</a:t>
            </a:fld>
            <a:endParaRPr lang="en-US" sz="130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a:xfrm>
            <a:off x="1258888" y="720725"/>
            <a:ext cx="4800600" cy="360045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White</a:t>
            </a:r>
            <a:r>
              <a:rPr lang="en-US" baseline="0" dirty="0" smtClean="0">
                <a:latin typeface="Arial" panose="020B0604020202020204" pitchFamily="34" charset="0"/>
              </a:rPr>
              <a:t> Dwarf (and planetary nebula) on the left; Type II supernova on the right</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561952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4CE6E2-8FBE-44BF-B72B-30CD6BD772B6}" type="slidenum">
              <a:rPr lang="en-US"/>
              <a:pPr eaLnBrk="1" hangingPunct="1"/>
              <a:t>21</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About the size of Manhattan Island but more massive than the Sun.</a:t>
            </a:r>
          </a:p>
          <a:p>
            <a:pPr eaLnBrk="1" hangingPunct="1"/>
            <a:r>
              <a:rPr lang="en-US" dirty="0" smtClean="0">
                <a:latin typeface="Arial" panose="020B0604020202020204" pitchFamily="34" charset="0"/>
              </a:rPr>
              <a:t>A cubic inch weighs more than Mt. Everest.</a:t>
            </a:r>
          </a:p>
        </p:txBody>
      </p:sp>
    </p:spTree>
    <p:extLst>
      <p:ext uri="{BB962C8B-B14F-4D97-AF65-F5344CB8AC3E}">
        <p14:creationId xmlns:p14="http://schemas.microsoft.com/office/powerpoint/2010/main" val="462025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B1504A-C0DA-4209-A4D6-0AEDF9594FA7}" type="slidenum">
              <a:rPr lang="en-US"/>
              <a:pPr eaLnBrk="1" hangingPunct="1"/>
              <a:t>22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*mostly.</a:t>
            </a:r>
            <a:r>
              <a:rPr lang="en-US" baseline="0" dirty="0" smtClean="0">
                <a:latin typeface="Arial" panose="020B0604020202020204" pitchFamily="34" charset="0"/>
              </a:rPr>
              <a:t> Though maybe not entirely.</a:t>
            </a:r>
            <a:endParaRPr lang="en-US" dirty="0" smtClean="0">
              <a:latin typeface="Arial" panose="020B0604020202020204" pitchFamily="34" charset="0"/>
            </a:endParaRPr>
          </a:p>
        </p:txBody>
      </p:sp>
    </p:spTree>
    <p:extLst>
      <p:ext uri="{BB962C8B-B14F-4D97-AF65-F5344CB8AC3E}">
        <p14:creationId xmlns:p14="http://schemas.microsoft.com/office/powerpoint/2010/main" val="2291879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945D1-2240-4F2B-AA3E-B74C70C4C7D3}" type="slidenum">
              <a:rPr lang="en-US"/>
              <a:pPr eaLnBrk="1" hangingPunct="1"/>
              <a:t>23</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857334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2C44CA-DDC3-46A2-86F1-E8AE5374DC0E}" type="slidenum">
              <a:rPr lang="en-US"/>
              <a:pPr eaLnBrk="1" hangingPunct="1"/>
              <a:t>24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After a lot of puzzling, they turned out to be spinning neutron stars.</a:t>
            </a:r>
          </a:p>
          <a:p>
            <a:pPr eaLnBrk="1" hangingPunct="1"/>
            <a:r>
              <a:rPr lang="en-US" smtClean="0">
                <a:latin typeface="Arial" panose="020B0604020202020204" pitchFamily="34" charset="0"/>
              </a:rPr>
              <a:t>The magnetic field is offset from the axis of rotation.</a:t>
            </a:r>
          </a:p>
          <a:p>
            <a:pPr eaLnBrk="1" hangingPunct="1"/>
            <a:r>
              <a:rPr lang="en-US" smtClean="0">
                <a:latin typeface="Arial" panose="020B0604020202020204" pitchFamily="34" charset="0"/>
              </a:rPr>
              <a:t>Light is being beamed out of the poles of the magnet.</a:t>
            </a:r>
          </a:p>
          <a:p>
            <a:pPr eaLnBrk="1" hangingPunct="1"/>
            <a:r>
              <a:rPr lang="en-US" smtClean="0">
                <a:latin typeface="Arial" panose="020B0604020202020204" pitchFamily="34" charset="0"/>
              </a:rPr>
              <a:t>When the light sweeps past us, we see a pulse.  The period of the pulsation is the rotation period of the neutron star.</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All pulsars are neutron stars.  The light is from charged particles (electrons) moving very fast around the magnetic fields.  The emission is concentrated into a beam that comes out at the magnetic poles.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We only see the pulse if the beam sweeps past us.</a:t>
            </a:r>
          </a:p>
        </p:txBody>
      </p:sp>
    </p:spTree>
    <p:extLst>
      <p:ext uri="{BB962C8B-B14F-4D97-AF65-F5344CB8AC3E}">
        <p14:creationId xmlns:p14="http://schemas.microsoft.com/office/powerpoint/2010/main" val="191813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2C44CA-DDC3-46A2-86F1-E8AE5374DC0E}" type="slidenum">
              <a:rPr lang="en-US"/>
              <a:pPr eaLnBrk="1" hangingPunct="1"/>
              <a:t>25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Yeah</a:t>
            </a:r>
            <a:r>
              <a:rPr lang="en-US" baseline="0" dirty="0" smtClean="0">
                <a:latin typeface="Arial" panose="020B0604020202020204" pitchFamily="34" charset="0"/>
              </a:rPr>
              <a:t> so like, what even?</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Definitely the outside has regular ions.  (see spectrum next page)</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And certainly inside is a superfluid.</a:t>
            </a:r>
          </a:p>
          <a:p>
            <a:pPr eaLnBrk="1" hangingPunct="1"/>
            <a:endParaRPr lang="en-US" baseline="0" dirty="0" smtClean="0">
              <a:latin typeface="Arial" panose="020B0604020202020204" pitchFamily="34" charset="0"/>
            </a:endParaRPr>
          </a:p>
          <a:p>
            <a:pPr eaLnBrk="1" hangingPunct="1"/>
            <a:r>
              <a:rPr lang="en-US" baseline="0" dirty="0" smtClean="0">
                <a:latin typeface="Arial" panose="020B0604020202020204" pitchFamily="34" charset="0"/>
              </a:rPr>
              <a:t>So probably some kind of superconducting superfluid somewhere in there </a:t>
            </a:r>
            <a:r>
              <a:rPr lang="en-US" baseline="0" dirty="0" smtClean="0">
                <a:latin typeface="Arial" panose="020B0604020202020204" pitchFamily="34" charset="0"/>
                <a:sym typeface="Wingdings" panose="05000000000000000000" pitchFamily="2" charset="2"/>
              </a:rPr>
              <a:t> spinning charges make for magnetic fields</a:t>
            </a:r>
          </a:p>
          <a:p>
            <a:pPr eaLnBrk="1" hangingPunct="1"/>
            <a:endParaRPr lang="en-US" baseline="0" dirty="0" smtClean="0">
              <a:latin typeface="Arial" panose="020B0604020202020204" pitchFamily="34" charset="0"/>
              <a:sym typeface="Wingdings" panose="05000000000000000000" pitchFamily="2" charset="2"/>
            </a:endParaRPr>
          </a:p>
          <a:p>
            <a:pPr eaLnBrk="1" hangingPunct="1"/>
            <a:r>
              <a:rPr lang="en-US" baseline="0" dirty="0" smtClean="0">
                <a:latin typeface="Arial" panose="020B0604020202020204" pitchFamily="34" charset="0"/>
                <a:sym typeface="Wingdings" panose="05000000000000000000" pitchFamily="2" charset="2"/>
              </a:rPr>
              <a:t>What’s the deal with that quark and gluon plasma?  IF it exists, then it will make a really big magnetic field (quarks are charged).  This could explain it but we really don’t know.</a:t>
            </a:r>
          </a:p>
          <a:p>
            <a:pPr eaLnBrk="1" hangingPunct="1"/>
            <a:endParaRPr lang="en-US" baseline="0" dirty="0" smtClean="0">
              <a:latin typeface="Arial" panose="020B0604020202020204" pitchFamily="34" charset="0"/>
              <a:sym typeface="Wingdings" panose="05000000000000000000" pitchFamily="2" charset="2"/>
            </a:endParaRPr>
          </a:p>
          <a:p>
            <a:pPr eaLnBrk="1" hangingPunct="1"/>
            <a:r>
              <a:rPr lang="en-US" baseline="0" dirty="0" smtClean="0">
                <a:latin typeface="Arial" panose="020B0604020202020204" pitchFamily="34" charset="0"/>
                <a:sym typeface="Wingdings" panose="05000000000000000000" pitchFamily="2" charset="2"/>
              </a:rPr>
              <a:t>also: at least </a:t>
            </a:r>
            <a:r>
              <a:rPr lang="en-US" i="1" baseline="0" dirty="0" smtClean="0">
                <a:latin typeface="Arial" panose="020B0604020202020204" pitchFamily="34" charset="0"/>
                <a:sym typeface="Wingdings" panose="05000000000000000000" pitchFamily="2" charset="2"/>
              </a:rPr>
              <a:t>some</a:t>
            </a:r>
            <a:r>
              <a:rPr lang="en-US" baseline="0" dirty="0" smtClean="0">
                <a:latin typeface="Arial" panose="020B0604020202020204" pitchFamily="34" charset="0"/>
                <a:sym typeface="Wingdings" panose="05000000000000000000" pitchFamily="2" charset="2"/>
              </a:rPr>
              <a:t> neutron stars have atmospheres made of carbon! Weird!  So it’s clear that not </a:t>
            </a:r>
            <a:r>
              <a:rPr lang="en-US" i="1" baseline="0" dirty="0" smtClean="0">
                <a:latin typeface="Arial" panose="020B0604020202020204" pitchFamily="34" charset="0"/>
                <a:sym typeface="Wingdings" panose="05000000000000000000" pitchFamily="2" charset="2"/>
              </a:rPr>
              <a:t>all</a:t>
            </a:r>
            <a:r>
              <a:rPr lang="en-US" baseline="0" dirty="0" smtClean="0">
                <a:latin typeface="Arial" panose="020B0604020202020204" pitchFamily="34" charset="0"/>
                <a:sym typeface="Wingdings" panose="05000000000000000000" pitchFamily="2" charset="2"/>
              </a:rPr>
              <a:t> elements get crushed into neutrons.  It will be interesting to see how our ideas of neutron stars change over the next 5-10 years.</a:t>
            </a:r>
            <a:endParaRPr lang="en-US" dirty="0" smtClean="0">
              <a:latin typeface="Arial" panose="020B0604020202020204" pitchFamily="34" charset="0"/>
            </a:endParaRPr>
          </a:p>
        </p:txBody>
      </p:sp>
    </p:spTree>
    <p:extLst>
      <p:ext uri="{BB962C8B-B14F-4D97-AF65-F5344CB8AC3E}">
        <p14:creationId xmlns:p14="http://schemas.microsoft.com/office/powerpoint/2010/main" val="78606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8C6182-2CFD-4402-B299-91AD9EC12322}" type="slidenum">
              <a:rPr lang="en-US"/>
              <a:pPr eaLnBrk="1" hangingPunct="1"/>
              <a:t>26</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Mostly a blackbody spectrum.  This was 500ks observation (5.78 days staring at the same object in space… that’s a LONG time!!)  The odd jumps are due to iron lines, mostly.</a:t>
            </a:r>
          </a:p>
        </p:txBody>
      </p:sp>
    </p:spTree>
    <p:extLst>
      <p:ext uri="{BB962C8B-B14F-4D97-AF65-F5344CB8AC3E}">
        <p14:creationId xmlns:p14="http://schemas.microsoft.com/office/powerpoint/2010/main" val="3758121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BCEE0B-91A7-4233-977B-792FAEBFD8C8}" type="slidenum">
              <a:rPr lang="en-US"/>
              <a:pPr eaLnBrk="1" hangingPunct="1"/>
              <a:t>27</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You can observe some leftover bits that aren’t neutrons (after the core collapse and bounce, some of the overlying material falls back to the star).  By these lines we can tell the size of the neutron star (since their width depends on the gravity felt by the atom).  This neutron star is made of neutrons and not something weirder (like strange quarks)</a:t>
            </a:r>
          </a:p>
        </p:txBody>
      </p:sp>
    </p:spTree>
    <p:extLst>
      <p:ext uri="{BB962C8B-B14F-4D97-AF65-F5344CB8AC3E}">
        <p14:creationId xmlns:p14="http://schemas.microsoft.com/office/powerpoint/2010/main" val="2468050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9A3E76-759C-4BFF-990F-3EDCEF057092}" type="slidenum">
              <a:rPr lang="en-US"/>
              <a:pPr eaLnBrk="1" hangingPunct="1"/>
              <a:t>28</a:t>
            </a:fld>
            <a:endParaRPr lang="en-US"/>
          </a:p>
        </p:txBody>
      </p:sp>
      <p:sp>
        <p:nvSpPr>
          <p:cNvPr id="931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p:spPr>
        <p:txBody>
          <a:bodyPr/>
          <a:lstStyle/>
          <a:p>
            <a:pPr eaLnBrk="1" hangingPunct="1">
              <a:defRPr/>
            </a:pPr>
            <a:r>
              <a:rPr lang="en-US" dirty="0" smtClean="0"/>
              <a:t>Pulsars with very strong magnetic fields are relatively rare.  The magnetic fields can stress the neutron star’s crust and cause it to crack suddenly, causing huge </a:t>
            </a:r>
            <a:r>
              <a:rPr lang="en-US" dirty="0" err="1" smtClean="0"/>
              <a:t>starquakes</a:t>
            </a:r>
            <a:r>
              <a:rPr lang="en-US" dirty="0" smtClean="0"/>
              <a:t>… and a huge burst of energy.</a:t>
            </a:r>
          </a:p>
          <a:p>
            <a:pPr eaLnBrk="1" hangingPunct="1">
              <a:defRPr/>
            </a:pPr>
            <a:r>
              <a:rPr lang="en-US" dirty="0" smtClean="0"/>
              <a:t>There are a lot of questions about </a:t>
            </a:r>
            <a:r>
              <a:rPr lang="en-US" dirty="0" err="1" smtClean="0"/>
              <a:t>magnetars</a:t>
            </a:r>
            <a:r>
              <a:rPr lang="en-US" dirty="0" smtClean="0"/>
              <a:t>…</a:t>
            </a:r>
          </a:p>
          <a:p>
            <a:pPr marL="216233" indent="-216233" eaLnBrk="1" hangingPunct="1">
              <a:buFontTx/>
              <a:buAutoNum type="arabicParenR"/>
              <a:defRPr/>
            </a:pPr>
            <a:r>
              <a:rPr lang="en-US" dirty="0" smtClean="0"/>
              <a:t>How do they have such big magnetic fields?</a:t>
            </a:r>
          </a:p>
          <a:p>
            <a:pPr marL="216233" indent="-216233" eaLnBrk="1" hangingPunct="1">
              <a:buFontTx/>
              <a:buAutoNum type="arabicParenR"/>
              <a:defRPr/>
            </a:pPr>
            <a:r>
              <a:rPr lang="en-US" dirty="0" smtClean="0"/>
              <a:t>How do they form?</a:t>
            </a:r>
          </a:p>
          <a:p>
            <a:pPr marL="216233" indent="-216233" eaLnBrk="1" hangingPunct="1">
              <a:buFontTx/>
              <a:buAutoNum type="arabicParenR"/>
              <a:defRPr/>
            </a:pPr>
            <a:r>
              <a:rPr lang="en-US" dirty="0" smtClean="0"/>
              <a:t>Do all pulsars have a </a:t>
            </a:r>
            <a:r>
              <a:rPr lang="en-US" dirty="0" err="1" smtClean="0"/>
              <a:t>magnetar</a:t>
            </a:r>
            <a:r>
              <a:rPr lang="en-US" dirty="0" smtClean="0"/>
              <a:t> phase?</a:t>
            </a:r>
          </a:p>
          <a:p>
            <a:pPr marL="216233" indent="-216233" eaLnBrk="1" hangingPunct="1">
              <a:buFontTx/>
              <a:buAutoNum type="arabicParenR"/>
              <a:defRPr/>
            </a:pPr>
            <a:r>
              <a:rPr lang="en-US" dirty="0" smtClean="0"/>
              <a:t>We have observed a rapidly spinning pulsar slowing down quickly… and suddenly quaking in a way similar to a </a:t>
            </a:r>
            <a:r>
              <a:rPr lang="en-US" dirty="0" err="1" smtClean="0"/>
              <a:t>magnetar</a:t>
            </a:r>
            <a:r>
              <a:rPr lang="en-US" dirty="0" smtClean="0"/>
              <a:t>.  Is it possibly on its way to turning into one as it loses rotational energy?</a:t>
            </a:r>
          </a:p>
        </p:txBody>
      </p:sp>
    </p:spTree>
    <p:extLst>
      <p:ext uri="{BB962C8B-B14F-4D97-AF65-F5344CB8AC3E}">
        <p14:creationId xmlns:p14="http://schemas.microsoft.com/office/powerpoint/2010/main" val="1238253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B1504A-C0DA-4209-A4D6-0AEDF9594FA7}" type="slidenum">
              <a:rPr lang="en-US"/>
              <a:pPr eaLnBrk="1" hangingPunct="1"/>
              <a:t>29</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*mostly.</a:t>
            </a:r>
            <a:r>
              <a:rPr lang="en-US" baseline="0" dirty="0" smtClean="0">
                <a:latin typeface="Arial" panose="020B0604020202020204" pitchFamily="34" charset="0"/>
              </a:rPr>
              <a:t> Though maybe not entirely.</a:t>
            </a:r>
            <a:endParaRPr lang="en-US" dirty="0" smtClean="0">
              <a:latin typeface="Arial" panose="020B0604020202020204" pitchFamily="34" charset="0"/>
            </a:endParaRPr>
          </a:p>
        </p:txBody>
      </p:sp>
    </p:spTree>
    <p:extLst>
      <p:ext uri="{BB962C8B-B14F-4D97-AF65-F5344CB8AC3E}">
        <p14:creationId xmlns:p14="http://schemas.microsoft.com/office/powerpoint/2010/main" val="198421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90E552-3E75-4D6D-9BE9-1B234BCFF7D7}" type="slidenum">
              <a:rPr lang="en-US" altLang="en-US" sz="1300"/>
              <a:pPr>
                <a:spcBef>
                  <a:spcPct val="0"/>
                </a:spcBef>
              </a:pPr>
              <a:t>3</a:t>
            </a:fld>
            <a:endParaRPr lang="en-US" altLang="en-US" sz="13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A</a:t>
            </a:r>
          </a:p>
        </p:txBody>
      </p:sp>
    </p:spTree>
    <p:extLst>
      <p:ext uri="{BB962C8B-B14F-4D97-AF65-F5344CB8AC3E}">
        <p14:creationId xmlns:p14="http://schemas.microsoft.com/office/powerpoint/2010/main" val="2272966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a:defRPr>
            </a:lvl1pPr>
            <a:lvl2pPr marL="742950" indent="-285750" defTabSz="931863">
              <a:defRPr sz="2400">
                <a:solidFill>
                  <a:schemeClr val="tx1"/>
                </a:solidFill>
                <a:latin typeface="EmbossedBlackWide"/>
              </a:defRPr>
            </a:lvl2pPr>
            <a:lvl3pPr marL="1143000" indent="-228600" defTabSz="931863">
              <a:defRPr sz="2400">
                <a:solidFill>
                  <a:schemeClr val="tx1"/>
                </a:solidFill>
                <a:latin typeface="EmbossedBlackWide"/>
              </a:defRPr>
            </a:lvl3pPr>
            <a:lvl4pPr marL="1600200" indent="-228600" defTabSz="931863">
              <a:defRPr sz="2400">
                <a:solidFill>
                  <a:schemeClr val="tx1"/>
                </a:solidFill>
                <a:latin typeface="EmbossedBlackWide"/>
              </a:defRPr>
            </a:lvl4pPr>
            <a:lvl5pPr marL="2057400" indent="-228600" defTabSz="931863">
              <a:defRPr sz="2400">
                <a:solidFill>
                  <a:schemeClr val="tx1"/>
                </a:solidFill>
                <a:latin typeface="EmbossedBlackWide"/>
              </a:defRPr>
            </a:lvl5pPr>
            <a:lvl6pPr marL="2514600" indent="-228600" algn="ctr" defTabSz="931863" eaLnBrk="0" fontAlgn="base" hangingPunct="0">
              <a:spcBef>
                <a:spcPct val="0"/>
              </a:spcBef>
              <a:spcAft>
                <a:spcPct val="0"/>
              </a:spcAft>
              <a:defRPr sz="2400">
                <a:solidFill>
                  <a:schemeClr val="tx1"/>
                </a:solidFill>
                <a:latin typeface="EmbossedBlackWide"/>
              </a:defRPr>
            </a:lvl6pPr>
            <a:lvl7pPr marL="2971800" indent="-228600" algn="ctr" defTabSz="931863" eaLnBrk="0" fontAlgn="base" hangingPunct="0">
              <a:spcBef>
                <a:spcPct val="0"/>
              </a:spcBef>
              <a:spcAft>
                <a:spcPct val="0"/>
              </a:spcAft>
              <a:defRPr sz="2400">
                <a:solidFill>
                  <a:schemeClr val="tx1"/>
                </a:solidFill>
                <a:latin typeface="EmbossedBlackWide"/>
              </a:defRPr>
            </a:lvl7pPr>
            <a:lvl8pPr marL="3429000" indent="-228600" algn="ctr" defTabSz="931863" eaLnBrk="0" fontAlgn="base" hangingPunct="0">
              <a:spcBef>
                <a:spcPct val="0"/>
              </a:spcBef>
              <a:spcAft>
                <a:spcPct val="0"/>
              </a:spcAft>
              <a:defRPr sz="2400">
                <a:solidFill>
                  <a:schemeClr val="tx1"/>
                </a:solidFill>
                <a:latin typeface="EmbossedBlackWide"/>
              </a:defRPr>
            </a:lvl8pPr>
            <a:lvl9pPr marL="3886200" indent="-228600" algn="ctr" defTabSz="931863" eaLnBrk="0" fontAlgn="base" hangingPunct="0">
              <a:spcBef>
                <a:spcPct val="0"/>
              </a:spcBef>
              <a:spcAft>
                <a:spcPct val="0"/>
              </a:spcAft>
              <a:defRPr sz="2400">
                <a:solidFill>
                  <a:schemeClr val="tx1"/>
                </a:solidFill>
                <a:latin typeface="EmbossedBlackWide"/>
              </a:defRPr>
            </a:lvl9pPr>
          </a:lstStyle>
          <a:p>
            <a:fld id="{E4BE6211-264A-423B-BEEF-C6FB242DC268}" type="slidenum">
              <a:rPr lang="en-US" altLang="en-US" sz="1300">
                <a:latin typeface="Arial" panose="020B0604020202020204" pitchFamily="34" charset="0"/>
              </a:rPr>
              <a:pPr/>
              <a:t>30</a:t>
            </a:fld>
            <a:endParaRPr lang="en-US" altLang="en-US" sz="1300">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86139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a:defRPr>
            </a:lvl1pPr>
            <a:lvl2pPr marL="742950" indent="-285750" defTabSz="931863">
              <a:defRPr sz="2400">
                <a:solidFill>
                  <a:schemeClr val="tx1"/>
                </a:solidFill>
                <a:latin typeface="EmbossedBlackWide"/>
              </a:defRPr>
            </a:lvl2pPr>
            <a:lvl3pPr marL="1143000" indent="-228600" defTabSz="931863">
              <a:defRPr sz="2400">
                <a:solidFill>
                  <a:schemeClr val="tx1"/>
                </a:solidFill>
                <a:latin typeface="EmbossedBlackWide"/>
              </a:defRPr>
            </a:lvl3pPr>
            <a:lvl4pPr marL="1600200" indent="-228600" defTabSz="931863">
              <a:defRPr sz="2400">
                <a:solidFill>
                  <a:schemeClr val="tx1"/>
                </a:solidFill>
                <a:latin typeface="EmbossedBlackWide"/>
              </a:defRPr>
            </a:lvl4pPr>
            <a:lvl5pPr marL="2057400" indent="-228600" defTabSz="931863">
              <a:defRPr sz="2400">
                <a:solidFill>
                  <a:schemeClr val="tx1"/>
                </a:solidFill>
                <a:latin typeface="EmbossedBlackWide"/>
              </a:defRPr>
            </a:lvl5pPr>
            <a:lvl6pPr marL="2514600" indent="-228600" algn="ctr" defTabSz="931863" eaLnBrk="0" fontAlgn="base" hangingPunct="0">
              <a:spcBef>
                <a:spcPct val="0"/>
              </a:spcBef>
              <a:spcAft>
                <a:spcPct val="0"/>
              </a:spcAft>
              <a:defRPr sz="2400">
                <a:solidFill>
                  <a:schemeClr val="tx1"/>
                </a:solidFill>
                <a:latin typeface="EmbossedBlackWide"/>
              </a:defRPr>
            </a:lvl6pPr>
            <a:lvl7pPr marL="2971800" indent="-228600" algn="ctr" defTabSz="931863" eaLnBrk="0" fontAlgn="base" hangingPunct="0">
              <a:spcBef>
                <a:spcPct val="0"/>
              </a:spcBef>
              <a:spcAft>
                <a:spcPct val="0"/>
              </a:spcAft>
              <a:defRPr sz="2400">
                <a:solidFill>
                  <a:schemeClr val="tx1"/>
                </a:solidFill>
                <a:latin typeface="EmbossedBlackWide"/>
              </a:defRPr>
            </a:lvl7pPr>
            <a:lvl8pPr marL="3429000" indent="-228600" algn="ctr" defTabSz="931863" eaLnBrk="0" fontAlgn="base" hangingPunct="0">
              <a:spcBef>
                <a:spcPct val="0"/>
              </a:spcBef>
              <a:spcAft>
                <a:spcPct val="0"/>
              </a:spcAft>
              <a:defRPr sz="2400">
                <a:solidFill>
                  <a:schemeClr val="tx1"/>
                </a:solidFill>
                <a:latin typeface="EmbossedBlackWide"/>
              </a:defRPr>
            </a:lvl8pPr>
            <a:lvl9pPr marL="3886200" indent="-228600" algn="ctr" defTabSz="931863" eaLnBrk="0" fontAlgn="base" hangingPunct="0">
              <a:spcBef>
                <a:spcPct val="0"/>
              </a:spcBef>
              <a:spcAft>
                <a:spcPct val="0"/>
              </a:spcAft>
              <a:defRPr sz="2400">
                <a:solidFill>
                  <a:schemeClr val="tx1"/>
                </a:solidFill>
                <a:latin typeface="EmbossedBlackWide"/>
              </a:defRPr>
            </a:lvl9pPr>
          </a:lstStyle>
          <a:p>
            <a:fld id="{E4BE6211-264A-423B-BEEF-C6FB242DC268}" type="slidenum">
              <a:rPr lang="en-US" altLang="en-US" sz="1300">
                <a:latin typeface="Arial" panose="020B0604020202020204" pitchFamily="34" charset="0"/>
              </a:rPr>
              <a:pPr/>
              <a:t>31</a:t>
            </a:fld>
            <a:endParaRPr lang="en-US" altLang="en-US" sz="1300">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36853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F82523-2699-48C6-8B70-41B9B6807382}" type="slidenum">
              <a:rPr lang="en-US"/>
              <a:pPr eaLnBrk="1" hangingPunct="1"/>
              <a:t>32</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A super massive star goes supernova leaving behind a particularly large core.</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The release of gravitational potential energy that used to halt the collapse further strengthens it.</a:t>
            </a:r>
          </a:p>
          <a:p>
            <a:pPr eaLnBrk="1" hangingPunct="1"/>
            <a:r>
              <a:rPr lang="en-US" smtClean="0">
                <a:latin typeface="Arial" panose="020B0604020202020204" pitchFamily="34" charset="0"/>
              </a:rPr>
              <a:t>There is no form of pressure that we know of to stop gravity once neutron degeneracy fails.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The star collapses into oblivion.  Gravity finally wins once and for all.</a:t>
            </a:r>
          </a:p>
          <a:p>
            <a:pPr eaLnBrk="1" hangingPunct="1"/>
            <a:r>
              <a:rPr lang="en-US" smtClean="0">
                <a:latin typeface="Arial" panose="020B0604020202020204" pitchFamily="34" charset="0"/>
              </a:rPr>
              <a:t>The star becomes infinitely small, reduced to a point that mathematicians call a singularity.</a:t>
            </a:r>
          </a:p>
          <a:p>
            <a:pPr eaLnBrk="1" hangingPunct="1"/>
            <a:r>
              <a:rPr lang="en-US" smtClean="0">
                <a:latin typeface="Arial" panose="020B0604020202020204" pitchFamily="34" charset="0"/>
              </a:rPr>
              <a:t>These objects are so compact and have such an immense gravitational field that Newton’s gravitational law fails completely and we must turn to Einstein.</a:t>
            </a:r>
          </a:p>
        </p:txBody>
      </p:sp>
    </p:spTree>
    <p:extLst>
      <p:ext uri="{BB962C8B-B14F-4D97-AF65-F5344CB8AC3E}">
        <p14:creationId xmlns:p14="http://schemas.microsoft.com/office/powerpoint/2010/main" val="2736022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E601DA-70DE-44D2-A20E-E5FAE6C112D8}" type="slidenum">
              <a:rPr lang="en-US"/>
              <a:pPr eaLnBrk="1" hangingPunct="1"/>
              <a:t>33</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Massive objects always take the shortest possible path between point A and point B.</a:t>
            </a:r>
          </a:p>
          <a:p>
            <a:pPr eaLnBrk="1" hangingPunct="1"/>
            <a:r>
              <a:rPr lang="en-US" smtClean="0">
                <a:latin typeface="Arial" panose="020B0604020202020204" pitchFamily="34" charset="0"/>
              </a:rPr>
              <a:t>In flat space, the shortest path is a straight line.</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Spacetime gets warped by massive objects, so the shortest possible path is curved.</a:t>
            </a:r>
          </a:p>
          <a:p>
            <a:pPr eaLnBrk="1" hangingPunct="1"/>
            <a:r>
              <a:rPr lang="en-US" smtClean="0">
                <a:latin typeface="Arial" panose="020B0604020202020204" pitchFamily="34" charset="0"/>
              </a:rPr>
              <a:t>Light follows these curved paths as well.  Light is effected by gravity.</a:t>
            </a:r>
          </a:p>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08319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E3E589-D6CE-491E-9741-FD37F9BEFCDC}" type="slidenum">
              <a:rPr lang="en-US"/>
              <a:pPr eaLnBrk="1" hangingPunct="1"/>
              <a:t>34</a:t>
            </a:fld>
            <a:endParaRPr lang="en-US"/>
          </a:p>
        </p:txBody>
      </p:sp>
      <p:sp>
        <p:nvSpPr>
          <p:cNvPr id="96259"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ln/>
        </p:spPr>
        <p:txBody>
          <a:bodyPr/>
          <a:lstStyle/>
          <a:p>
            <a:pPr eaLnBrk="1" hangingPunct="1">
              <a:defRPr/>
            </a:pPr>
            <a:r>
              <a:rPr lang="en-US" dirty="0" smtClean="0"/>
              <a:t>Light itself actually goes into orbit around the black hole at the event horizon.</a:t>
            </a:r>
          </a:p>
          <a:p>
            <a:pPr eaLnBrk="1" hangingPunct="1">
              <a:defRPr/>
            </a:pPr>
            <a:r>
              <a:rPr lang="en-US" dirty="0" smtClean="0"/>
              <a:t>If you could position yourself there, you could see the back of your own head!</a:t>
            </a:r>
          </a:p>
          <a:p>
            <a:pPr eaLnBrk="1" hangingPunct="1">
              <a:defRPr/>
            </a:pPr>
            <a:endParaRPr lang="en-US" dirty="0" smtClean="0"/>
          </a:p>
          <a:p>
            <a:pPr eaLnBrk="1" hangingPunct="1">
              <a:defRPr/>
            </a:pPr>
            <a:r>
              <a:rPr lang="en-US" dirty="0" smtClean="0">
                <a:solidFill>
                  <a:srgbClr val="F5E9E9"/>
                </a:solidFill>
                <a:effectLst>
                  <a:outerShdw blurRad="38100" dist="38100" dir="2700000" algn="tl">
                    <a:srgbClr val="000000"/>
                  </a:outerShdw>
                </a:effectLst>
                <a:latin typeface="Georgia" pitchFamily="18" charset="0"/>
              </a:rPr>
              <a:t>R</a:t>
            </a:r>
            <a:r>
              <a:rPr lang="en-US" baseline="-25000" dirty="0" smtClean="0">
                <a:solidFill>
                  <a:srgbClr val="F5E9E9"/>
                </a:solidFill>
                <a:effectLst>
                  <a:outerShdw blurRad="38100" dist="38100" dir="2700000" algn="tl">
                    <a:srgbClr val="000000"/>
                  </a:outerShdw>
                </a:effectLst>
                <a:latin typeface="Georgia" pitchFamily="18" charset="0"/>
              </a:rPr>
              <a:t>s</a:t>
            </a:r>
            <a:r>
              <a:rPr lang="en-US" dirty="0" smtClean="0">
                <a:solidFill>
                  <a:srgbClr val="F5E9E9"/>
                </a:solidFill>
                <a:effectLst>
                  <a:outerShdw blurRad="38100" dist="38100" dir="2700000" algn="tl">
                    <a:srgbClr val="000000"/>
                  </a:outerShdw>
                </a:effectLst>
                <a:latin typeface="Georgia" pitchFamily="18" charset="0"/>
              </a:rPr>
              <a:t> = 2Gm/c</a:t>
            </a:r>
            <a:r>
              <a:rPr lang="en-US" baseline="30000" dirty="0" smtClean="0">
                <a:solidFill>
                  <a:srgbClr val="F5E9E9"/>
                </a:solidFill>
                <a:effectLst>
                  <a:outerShdw blurRad="38100" dist="38100" dir="2700000" algn="tl">
                    <a:srgbClr val="000000"/>
                  </a:outerShdw>
                </a:effectLst>
                <a:latin typeface="Georgia" pitchFamily="18" charset="0"/>
              </a:rPr>
              <a:t>2</a:t>
            </a:r>
          </a:p>
          <a:p>
            <a:pPr eaLnBrk="1" hangingPunct="1">
              <a:defRPr/>
            </a:pPr>
            <a:endParaRPr lang="en-US" dirty="0" smtClean="0"/>
          </a:p>
        </p:txBody>
      </p:sp>
    </p:spTree>
    <p:extLst>
      <p:ext uri="{BB962C8B-B14F-4D97-AF65-F5344CB8AC3E}">
        <p14:creationId xmlns:p14="http://schemas.microsoft.com/office/powerpoint/2010/main" val="1113778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E3E589-D6CE-491E-9741-FD37F9BEFCDC}" type="slidenum">
              <a:rPr lang="en-US"/>
              <a:pPr eaLnBrk="1" hangingPunct="1"/>
              <a:t>35</a:t>
            </a:fld>
            <a:endParaRPr lang="en-US"/>
          </a:p>
        </p:txBody>
      </p:sp>
      <p:sp>
        <p:nvSpPr>
          <p:cNvPr id="96259"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ln/>
        </p:spPr>
        <p:txBody>
          <a:bodyPr/>
          <a:lstStyle/>
          <a:p>
            <a:pPr eaLnBrk="1" hangingPunct="1">
              <a:defRPr/>
            </a:pPr>
            <a:r>
              <a:rPr lang="en-US" dirty="0" smtClean="0"/>
              <a:t>Light itself actually goes into orbit around the black hole at the event horizon.</a:t>
            </a:r>
          </a:p>
          <a:p>
            <a:pPr eaLnBrk="1" hangingPunct="1">
              <a:defRPr/>
            </a:pPr>
            <a:r>
              <a:rPr lang="en-US" dirty="0" smtClean="0"/>
              <a:t>If you could position yourself there, you could see the back of your own head!</a:t>
            </a:r>
          </a:p>
          <a:p>
            <a:pPr eaLnBrk="1" hangingPunct="1">
              <a:defRPr/>
            </a:pPr>
            <a:endParaRPr lang="en-US" dirty="0" smtClean="0"/>
          </a:p>
          <a:p>
            <a:pPr eaLnBrk="1" hangingPunct="1">
              <a:defRPr/>
            </a:pPr>
            <a:r>
              <a:rPr lang="en-US" dirty="0" smtClean="0">
                <a:solidFill>
                  <a:srgbClr val="F5E9E9"/>
                </a:solidFill>
                <a:effectLst>
                  <a:outerShdw blurRad="38100" dist="38100" dir="2700000" algn="tl">
                    <a:srgbClr val="000000"/>
                  </a:outerShdw>
                </a:effectLst>
                <a:latin typeface="Georgia" pitchFamily="18" charset="0"/>
              </a:rPr>
              <a:t>R</a:t>
            </a:r>
            <a:r>
              <a:rPr lang="en-US" baseline="-25000" dirty="0" smtClean="0">
                <a:solidFill>
                  <a:srgbClr val="F5E9E9"/>
                </a:solidFill>
                <a:effectLst>
                  <a:outerShdw blurRad="38100" dist="38100" dir="2700000" algn="tl">
                    <a:srgbClr val="000000"/>
                  </a:outerShdw>
                </a:effectLst>
                <a:latin typeface="Georgia" pitchFamily="18" charset="0"/>
              </a:rPr>
              <a:t>s</a:t>
            </a:r>
            <a:r>
              <a:rPr lang="en-US" dirty="0" smtClean="0">
                <a:solidFill>
                  <a:srgbClr val="F5E9E9"/>
                </a:solidFill>
                <a:effectLst>
                  <a:outerShdw blurRad="38100" dist="38100" dir="2700000" algn="tl">
                    <a:srgbClr val="000000"/>
                  </a:outerShdw>
                </a:effectLst>
                <a:latin typeface="Georgia" pitchFamily="18" charset="0"/>
              </a:rPr>
              <a:t> = 2Gm/c</a:t>
            </a:r>
            <a:r>
              <a:rPr lang="en-US" baseline="30000" dirty="0" smtClean="0">
                <a:solidFill>
                  <a:srgbClr val="F5E9E9"/>
                </a:solidFill>
                <a:effectLst>
                  <a:outerShdw blurRad="38100" dist="38100" dir="2700000" algn="tl">
                    <a:srgbClr val="000000"/>
                  </a:outerShdw>
                </a:effectLst>
                <a:latin typeface="Georgia" pitchFamily="18" charset="0"/>
              </a:rPr>
              <a:t>2</a:t>
            </a:r>
          </a:p>
          <a:p>
            <a:pPr eaLnBrk="1" hangingPunct="1">
              <a:defRPr/>
            </a:pPr>
            <a:endParaRPr lang="en-US" dirty="0" smtClean="0"/>
          </a:p>
        </p:txBody>
      </p:sp>
    </p:spTree>
    <p:extLst>
      <p:ext uri="{BB962C8B-B14F-4D97-AF65-F5344CB8AC3E}">
        <p14:creationId xmlns:p14="http://schemas.microsoft.com/office/powerpoint/2010/main" val="2030310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C60B60-EFF8-4974-9D70-4EA88FC0C248}" type="slidenum">
              <a:rPr lang="en-US"/>
              <a:pPr eaLnBrk="1" hangingPunct="1"/>
              <a:t>36</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Light itself actually goes into orbit around the black hole at the event horizon.</a:t>
            </a:r>
          </a:p>
          <a:p>
            <a:pPr eaLnBrk="1" hangingPunct="1"/>
            <a:r>
              <a:rPr lang="en-US" smtClean="0">
                <a:latin typeface="Arial" panose="020B0604020202020204" pitchFamily="34" charset="0"/>
              </a:rPr>
              <a:t>If you could position yourself there, you could see the back of your own head!</a:t>
            </a:r>
          </a:p>
        </p:txBody>
      </p:sp>
    </p:spTree>
    <p:extLst>
      <p:ext uri="{BB962C8B-B14F-4D97-AF65-F5344CB8AC3E}">
        <p14:creationId xmlns:p14="http://schemas.microsoft.com/office/powerpoint/2010/main" val="4112386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a:defRPr>
            </a:lvl1pPr>
            <a:lvl2pPr marL="742950" indent="-285750" defTabSz="931863">
              <a:defRPr sz="2400">
                <a:solidFill>
                  <a:schemeClr val="tx1"/>
                </a:solidFill>
                <a:latin typeface="EmbossedBlackWide"/>
              </a:defRPr>
            </a:lvl2pPr>
            <a:lvl3pPr marL="1143000" indent="-228600" defTabSz="931863">
              <a:defRPr sz="2400">
                <a:solidFill>
                  <a:schemeClr val="tx1"/>
                </a:solidFill>
                <a:latin typeface="EmbossedBlackWide"/>
              </a:defRPr>
            </a:lvl3pPr>
            <a:lvl4pPr marL="1600200" indent="-228600" defTabSz="931863">
              <a:defRPr sz="2400">
                <a:solidFill>
                  <a:schemeClr val="tx1"/>
                </a:solidFill>
                <a:latin typeface="EmbossedBlackWide"/>
              </a:defRPr>
            </a:lvl4pPr>
            <a:lvl5pPr marL="2057400" indent="-228600" defTabSz="931863">
              <a:defRPr sz="2400">
                <a:solidFill>
                  <a:schemeClr val="tx1"/>
                </a:solidFill>
                <a:latin typeface="EmbossedBlackWide"/>
              </a:defRPr>
            </a:lvl5pPr>
            <a:lvl6pPr marL="2514600" indent="-228600" algn="ctr" defTabSz="931863" eaLnBrk="0" fontAlgn="base" hangingPunct="0">
              <a:spcBef>
                <a:spcPct val="0"/>
              </a:spcBef>
              <a:spcAft>
                <a:spcPct val="0"/>
              </a:spcAft>
              <a:defRPr sz="2400">
                <a:solidFill>
                  <a:schemeClr val="tx1"/>
                </a:solidFill>
                <a:latin typeface="EmbossedBlackWide"/>
              </a:defRPr>
            </a:lvl6pPr>
            <a:lvl7pPr marL="2971800" indent="-228600" algn="ctr" defTabSz="931863" eaLnBrk="0" fontAlgn="base" hangingPunct="0">
              <a:spcBef>
                <a:spcPct val="0"/>
              </a:spcBef>
              <a:spcAft>
                <a:spcPct val="0"/>
              </a:spcAft>
              <a:defRPr sz="2400">
                <a:solidFill>
                  <a:schemeClr val="tx1"/>
                </a:solidFill>
                <a:latin typeface="EmbossedBlackWide"/>
              </a:defRPr>
            </a:lvl7pPr>
            <a:lvl8pPr marL="3429000" indent="-228600" algn="ctr" defTabSz="931863" eaLnBrk="0" fontAlgn="base" hangingPunct="0">
              <a:spcBef>
                <a:spcPct val="0"/>
              </a:spcBef>
              <a:spcAft>
                <a:spcPct val="0"/>
              </a:spcAft>
              <a:defRPr sz="2400">
                <a:solidFill>
                  <a:schemeClr val="tx1"/>
                </a:solidFill>
                <a:latin typeface="EmbossedBlackWide"/>
              </a:defRPr>
            </a:lvl8pPr>
            <a:lvl9pPr marL="3886200" indent="-228600" algn="ctr" defTabSz="931863" eaLnBrk="0" fontAlgn="base" hangingPunct="0">
              <a:spcBef>
                <a:spcPct val="0"/>
              </a:spcBef>
              <a:spcAft>
                <a:spcPct val="0"/>
              </a:spcAft>
              <a:defRPr sz="2400">
                <a:solidFill>
                  <a:schemeClr val="tx1"/>
                </a:solidFill>
                <a:latin typeface="EmbossedBlackWide"/>
              </a:defRPr>
            </a:lvl9pPr>
          </a:lstStyle>
          <a:p>
            <a:fld id="{E4BE6211-264A-423B-BEEF-C6FB242DC268}" type="slidenum">
              <a:rPr lang="en-US" altLang="en-US" sz="1300">
                <a:latin typeface="Arial" panose="020B0604020202020204" pitchFamily="34" charset="0"/>
              </a:rPr>
              <a:pPr/>
              <a:t>37</a:t>
            </a:fld>
            <a:endParaRPr lang="en-US" altLang="en-US" sz="1300">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26471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a:defRPr>
            </a:lvl1pPr>
            <a:lvl2pPr marL="742950" indent="-285750" defTabSz="931863">
              <a:defRPr sz="2400">
                <a:solidFill>
                  <a:schemeClr val="tx1"/>
                </a:solidFill>
                <a:latin typeface="EmbossedBlackWide"/>
              </a:defRPr>
            </a:lvl2pPr>
            <a:lvl3pPr marL="1143000" indent="-228600" defTabSz="931863">
              <a:defRPr sz="2400">
                <a:solidFill>
                  <a:schemeClr val="tx1"/>
                </a:solidFill>
                <a:latin typeface="EmbossedBlackWide"/>
              </a:defRPr>
            </a:lvl3pPr>
            <a:lvl4pPr marL="1600200" indent="-228600" defTabSz="931863">
              <a:defRPr sz="2400">
                <a:solidFill>
                  <a:schemeClr val="tx1"/>
                </a:solidFill>
                <a:latin typeface="EmbossedBlackWide"/>
              </a:defRPr>
            </a:lvl4pPr>
            <a:lvl5pPr marL="2057400" indent="-228600" defTabSz="931863">
              <a:defRPr sz="2400">
                <a:solidFill>
                  <a:schemeClr val="tx1"/>
                </a:solidFill>
                <a:latin typeface="EmbossedBlackWide"/>
              </a:defRPr>
            </a:lvl5pPr>
            <a:lvl6pPr marL="2514600" indent="-228600" algn="ctr" defTabSz="931863" eaLnBrk="0" fontAlgn="base" hangingPunct="0">
              <a:spcBef>
                <a:spcPct val="0"/>
              </a:spcBef>
              <a:spcAft>
                <a:spcPct val="0"/>
              </a:spcAft>
              <a:defRPr sz="2400">
                <a:solidFill>
                  <a:schemeClr val="tx1"/>
                </a:solidFill>
                <a:latin typeface="EmbossedBlackWide"/>
              </a:defRPr>
            </a:lvl6pPr>
            <a:lvl7pPr marL="2971800" indent="-228600" algn="ctr" defTabSz="931863" eaLnBrk="0" fontAlgn="base" hangingPunct="0">
              <a:spcBef>
                <a:spcPct val="0"/>
              </a:spcBef>
              <a:spcAft>
                <a:spcPct val="0"/>
              </a:spcAft>
              <a:defRPr sz="2400">
                <a:solidFill>
                  <a:schemeClr val="tx1"/>
                </a:solidFill>
                <a:latin typeface="EmbossedBlackWide"/>
              </a:defRPr>
            </a:lvl7pPr>
            <a:lvl8pPr marL="3429000" indent="-228600" algn="ctr" defTabSz="931863" eaLnBrk="0" fontAlgn="base" hangingPunct="0">
              <a:spcBef>
                <a:spcPct val="0"/>
              </a:spcBef>
              <a:spcAft>
                <a:spcPct val="0"/>
              </a:spcAft>
              <a:defRPr sz="2400">
                <a:solidFill>
                  <a:schemeClr val="tx1"/>
                </a:solidFill>
                <a:latin typeface="EmbossedBlackWide"/>
              </a:defRPr>
            </a:lvl8pPr>
            <a:lvl9pPr marL="3886200" indent="-228600" algn="ctr" defTabSz="931863" eaLnBrk="0" fontAlgn="base" hangingPunct="0">
              <a:spcBef>
                <a:spcPct val="0"/>
              </a:spcBef>
              <a:spcAft>
                <a:spcPct val="0"/>
              </a:spcAft>
              <a:defRPr sz="2400">
                <a:solidFill>
                  <a:schemeClr val="tx1"/>
                </a:solidFill>
                <a:latin typeface="EmbossedBlackWide"/>
              </a:defRPr>
            </a:lvl9pPr>
          </a:lstStyle>
          <a:p>
            <a:fld id="{60E9E1C9-A1B6-4B9A-93E9-68A92472CF46}" type="slidenum">
              <a:rPr lang="en-US" altLang="en-US" sz="1300">
                <a:latin typeface="Arial" panose="020B0604020202020204" pitchFamily="34" charset="0"/>
              </a:rPr>
              <a:pPr/>
              <a:t>38</a:t>
            </a:fld>
            <a:endParaRPr lang="en-US" altLang="en-US" sz="13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84340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DF4ABE-9909-4484-A67F-B77DBA8E91E8}" type="slidenum">
              <a:rPr lang="en-US"/>
              <a:pPr eaLnBrk="1" hangingPunct="1"/>
              <a:t>39</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Bigger the black hole, the </a:t>
            </a:r>
            <a:r>
              <a:rPr lang="en-US" b="1" smtClean="0">
                <a:latin typeface="Arial" panose="020B0604020202020204" pitchFamily="34" charset="0"/>
              </a:rPr>
              <a:t>less</a:t>
            </a:r>
            <a:r>
              <a:rPr lang="en-US" smtClean="0">
                <a:latin typeface="Arial" panose="020B0604020202020204" pitchFamily="34" charset="0"/>
              </a:rPr>
              <a:t> tidal force there is at the surface</a:t>
            </a:r>
          </a:p>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83713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5DB3D7-BD7E-45DA-9D60-DB4ABEA764AA}" type="slidenum">
              <a:rPr lang="en-US" altLang="en-US" sz="1300"/>
              <a:pPr>
                <a:spcBef>
                  <a:spcPct val="0"/>
                </a:spcBef>
              </a:pPr>
              <a:t>4</a:t>
            </a:fld>
            <a:endParaRPr lang="en-US" altLang="en-US" sz="13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A</a:t>
            </a:r>
          </a:p>
        </p:txBody>
      </p:sp>
    </p:spTree>
    <p:extLst>
      <p:ext uri="{BB962C8B-B14F-4D97-AF65-F5344CB8AC3E}">
        <p14:creationId xmlns:p14="http://schemas.microsoft.com/office/powerpoint/2010/main" val="2399511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4A6A67-A4AD-476D-800B-5162E558CB72}" type="slidenum">
              <a:rPr lang="en-US"/>
              <a:pPr eaLnBrk="1" hangingPunct="1"/>
              <a:t>40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Bigger the black hole, the </a:t>
            </a:r>
            <a:r>
              <a:rPr lang="en-US" b="1" smtClean="0">
                <a:latin typeface="Arial" panose="020B0604020202020204" pitchFamily="34" charset="0"/>
              </a:rPr>
              <a:t>less</a:t>
            </a:r>
            <a:r>
              <a:rPr lang="en-US" smtClean="0">
                <a:latin typeface="Arial" panose="020B0604020202020204" pitchFamily="34" charset="0"/>
              </a:rPr>
              <a:t> tidal force there is at the surface</a:t>
            </a:r>
          </a:p>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526610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C45424-64EF-4C1C-809B-39BB7B16685E}" type="slidenum">
              <a:rPr lang="en-US"/>
              <a:pPr eaLnBrk="1" hangingPunct="1"/>
              <a:t>41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At least from our perspective.  Not from the perspective of the person falling into the black hole.</a:t>
            </a:r>
          </a:p>
          <a:p>
            <a:pPr eaLnBrk="1" hangingPunct="1"/>
            <a:r>
              <a:rPr lang="en-US" smtClean="0">
                <a:latin typeface="Arial" panose="020B0604020202020204" pitchFamily="34" charset="0"/>
              </a:rPr>
              <a:t>Light also red shifts and at the event horizon, the wavelength becomes infinite. </a:t>
            </a:r>
          </a:p>
          <a:p>
            <a:pPr eaLnBrk="1" hangingPunct="1"/>
            <a:r>
              <a:rPr lang="en-US" smtClean="0">
                <a:latin typeface="Arial" panose="020B0604020202020204" pitchFamily="34" charset="0"/>
              </a:rPr>
              <a:t>Objects become unobservable to us.</a:t>
            </a:r>
          </a:p>
        </p:txBody>
      </p:sp>
    </p:spTree>
    <p:extLst>
      <p:ext uri="{BB962C8B-B14F-4D97-AF65-F5344CB8AC3E}">
        <p14:creationId xmlns:p14="http://schemas.microsoft.com/office/powerpoint/2010/main" val="196464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685C26-1A80-4D91-9E39-EA69771A8630}" type="slidenum">
              <a:rPr lang="en-US"/>
              <a:pPr eaLnBrk="1" hangingPunct="1"/>
              <a:t>42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Discussion:</a:t>
            </a:r>
            <a:r>
              <a:rPr lang="en-US" baseline="0" dirty="0" smtClean="0">
                <a:latin typeface="Arial" panose="020B0604020202020204" pitchFamily="34" charset="0"/>
              </a:rPr>
              <a:t>  If we can’t see the black hole itself, how could we find them?</a:t>
            </a:r>
          </a:p>
          <a:p>
            <a:pPr eaLnBrk="1" hangingPunct="1"/>
            <a:r>
              <a:rPr lang="en-US" baseline="0" dirty="0" smtClean="0">
                <a:latin typeface="Arial" panose="020B0604020202020204" pitchFamily="34" charset="0"/>
              </a:rPr>
              <a:t>We must look at their effects on other objects:</a:t>
            </a:r>
          </a:p>
          <a:p>
            <a:pPr marL="171450" indent="-171450" eaLnBrk="1" hangingPunct="1">
              <a:buFont typeface="Arial" panose="020B0604020202020204" pitchFamily="34" charset="0"/>
              <a:buChar char="•"/>
            </a:pPr>
            <a:r>
              <a:rPr lang="en-US" baseline="0" dirty="0" smtClean="0">
                <a:latin typeface="Arial" panose="020B0604020202020204" pitchFamily="34" charset="0"/>
              </a:rPr>
              <a:t>Binary stars:  accretion (like with the novae)</a:t>
            </a:r>
          </a:p>
          <a:p>
            <a:pPr marL="171450" indent="-171450" eaLnBrk="1" hangingPunct="1">
              <a:buFont typeface="Arial" panose="020B0604020202020204" pitchFamily="34" charset="0"/>
              <a:buChar char="•"/>
            </a:pPr>
            <a:r>
              <a:rPr lang="en-US" dirty="0" smtClean="0">
                <a:latin typeface="Arial" panose="020B0604020202020204" pitchFamily="34" charset="0"/>
              </a:rPr>
              <a:t>Gravitational lensing</a:t>
            </a:r>
          </a:p>
          <a:p>
            <a:pPr marL="171450" indent="-171450" eaLnBrk="1" hangingPunct="1">
              <a:buFont typeface="Arial" panose="020B0604020202020204" pitchFamily="34" charset="0"/>
              <a:buChar char="•"/>
            </a:pPr>
            <a:r>
              <a:rPr lang="en-US" dirty="0" smtClean="0">
                <a:latin typeface="Arial" panose="020B0604020202020204" pitchFamily="34" charset="0"/>
              </a:rPr>
              <a:t>Accretion disks </a:t>
            </a:r>
          </a:p>
          <a:p>
            <a:pPr marL="171450" indent="-171450" eaLnBrk="1" hangingPunct="1">
              <a:buFont typeface="Arial" panose="020B0604020202020204" pitchFamily="34" charset="0"/>
              <a:buChar char="•"/>
            </a:pPr>
            <a:r>
              <a:rPr lang="en-US" dirty="0" err="1" smtClean="0">
                <a:latin typeface="Arial" panose="020B0604020202020204" pitchFamily="34" charset="0"/>
              </a:rPr>
              <a:t>Infall</a:t>
            </a:r>
            <a:r>
              <a:rPr lang="en-US" baseline="0" dirty="0" err="1" smtClean="0">
                <a:latin typeface="Arial" panose="020B0604020202020204" pitchFamily="34" charset="0"/>
              </a:rPr>
              <a:t>ing</a:t>
            </a:r>
            <a:r>
              <a:rPr lang="en-US" baseline="0" dirty="0" smtClean="0">
                <a:latin typeface="Arial" panose="020B0604020202020204" pitchFamily="34" charset="0"/>
              </a:rPr>
              <a:t> material (x-rays from)</a:t>
            </a:r>
          </a:p>
          <a:p>
            <a:pPr marL="171450" indent="-171450" eaLnBrk="1" hangingPunct="1">
              <a:buFont typeface="Arial" panose="020B0604020202020204" pitchFamily="34" charset="0"/>
              <a:buChar char="•"/>
            </a:pPr>
            <a:r>
              <a:rPr lang="en-US" baseline="0" dirty="0" smtClean="0">
                <a:latin typeface="Arial" panose="020B0604020202020204" pitchFamily="34" charset="0"/>
              </a:rPr>
              <a:t>Huge jets</a:t>
            </a:r>
          </a:p>
          <a:p>
            <a:pPr marL="171450" indent="-171450" eaLnBrk="1" hangingPunct="1">
              <a:buFont typeface="Arial" panose="020B0604020202020204" pitchFamily="34" charset="0"/>
              <a:buChar char="•"/>
            </a:pPr>
            <a:r>
              <a:rPr lang="en-US" dirty="0" smtClean="0">
                <a:latin typeface="Arial" panose="020B0604020202020204" pitchFamily="34" charset="0"/>
              </a:rPr>
              <a:t>Antimatter fountains</a:t>
            </a:r>
          </a:p>
        </p:txBody>
      </p:sp>
    </p:spTree>
    <p:extLst>
      <p:ext uri="{BB962C8B-B14F-4D97-AF65-F5344CB8AC3E}">
        <p14:creationId xmlns:p14="http://schemas.microsoft.com/office/powerpoint/2010/main" val="1668468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685C26-1A80-4D91-9E39-EA69771A8630}" type="slidenum">
              <a:rPr lang="en-US"/>
              <a:pPr eaLnBrk="1" hangingPunct="1"/>
              <a:t>43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baseline="0" dirty="0" smtClean="0">
                <a:latin typeface="Arial" panose="020B0604020202020204" pitchFamily="34" charset="0"/>
              </a:rPr>
              <a:t>Binary stars:  accretion (like with the novae)</a:t>
            </a:r>
          </a:p>
          <a:p>
            <a:pPr marL="0" indent="0" eaLnBrk="1" hangingPunct="1">
              <a:buFont typeface="Arial" panose="020B0604020202020204" pitchFamily="34" charset="0"/>
              <a:buNone/>
            </a:pPr>
            <a:endParaRPr lang="en-US" baseline="0" dirty="0" smtClean="0">
              <a:latin typeface="Arial" panose="020B0604020202020204" pitchFamily="34" charset="0"/>
            </a:endParaRPr>
          </a:p>
          <a:p>
            <a:pPr marL="0" indent="0" eaLnBrk="1" hangingPunct="1">
              <a:buFont typeface="Arial" panose="020B0604020202020204" pitchFamily="34" charset="0"/>
              <a:buNone/>
            </a:pPr>
            <a:r>
              <a:rPr lang="en-US" baseline="0" dirty="0" smtClean="0">
                <a:latin typeface="Arial" panose="020B0604020202020204" pitchFamily="34" charset="0"/>
              </a:rPr>
              <a:t>Hard to see apart from point source X-ray images though, because even the accretion disk around this is so small (the black hole “size” is a city block, maybe”)</a:t>
            </a:r>
          </a:p>
        </p:txBody>
      </p:sp>
    </p:spTree>
    <p:extLst>
      <p:ext uri="{BB962C8B-B14F-4D97-AF65-F5344CB8AC3E}">
        <p14:creationId xmlns:p14="http://schemas.microsoft.com/office/powerpoint/2010/main" val="2349657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DA2ADB-05F9-4175-BFF5-61FB321152CF}" type="slidenum">
              <a:rPr lang="en-US"/>
              <a:pPr eaLnBrk="1" hangingPunct="1"/>
              <a:t>44</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At the center of our galaxy is a 3.6 million solar mass object that is an excellent candidate for a super massive black hole.</a:t>
            </a:r>
          </a:p>
          <a:p>
            <a:pPr eaLnBrk="1" hangingPunct="1"/>
            <a:r>
              <a:rPr lang="en-US" dirty="0" smtClean="0">
                <a:latin typeface="Arial" panose="020B0604020202020204" pitchFamily="34" charset="0"/>
              </a:rPr>
              <a:t>It has been observed in the past as a radio source and named Sagittarius A.</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Observations of the positions of several stars in the neighborhood suggest something of the correct mass is there.  It could be a dense cluster however.</a:t>
            </a:r>
          </a:p>
          <a:p>
            <a:pPr eaLnBrk="1" hangingPunct="1"/>
            <a:r>
              <a:rPr lang="en-US" dirty="0" smtClean="0">
                <a:latin typeface="Arial" panose="020B0604020202020204" pitchFamily="34" charset="0"/>
              </a:rPr>
              <a:t> </a:t>
            </a:r>
          </a:p>
          <a:p>
            <a:pPr eaLnBrk="1" hangingPunct="1"/>
            <a:r>
              <a:rPr lang="en-US" dirty="0" smtClean="0">
                <a:latin typeface="Arial" panose="020B0604020202020204" pitchFamily="34" charset="0"/>
              </a:rPr>
              <a:t>There was a flare observed in 2003 within 10 Schwarzschild of the location of </a:t>
            </a:r>
            <a:r>
              <a:rPr lang="en-US" dirty="0" err="1" smtClean="0">
                <a:latin typeface="Arial" panose="020B0604020202020204" pitchFamily="34" charset="0"/>
              </a:rPr>
              <a:t>Sgr</a:t>
            </a:r>
            <a:r>
              <a:rPr lang="en-US" dirty="0" smtClean="0">
                <a:latin typeface="Arial" panose="020B0604020202020204" pitchFamily="34" charset="0"/>
              </a:rPr>
              <a:t> A.  It is characteristic of a flare from an accretion disk.</a:t>
            </a:r>
          </a:p>
        </p:txBody>
      </p:sp>
    </p:spTree>
    <p:extLst>
      <p:ext uri="{BB962C8B-B14F-4D97-AF65-F5344CB8AC3E}">
        <p14:creationId xmlns:p14="http://schemas.microsoft.com/office/powerpoint/2010/main" val="1211573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685C26-1A80-4D91-9E39-EA69771A8630}" type="slidenum">
              <a:rPr lang="en-US"/>
              <a:pPr eaLnBrk="1" hangingPunct="1"/>
              <a:t>45</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We also see an antimatter fountain from the center of our galaxy, which is fairly typical of supermassive black holes.</a:t>
            </a:r>
            <a:r>
              <a:rPr lang="en-US" baseline="0" dirty="0" smtClean="0">
                <a:latin typeface="Arial" panose="020B0604020202020204" pitchFamily="34" charset="0"/>
              </a:rPr>
              <a:t>  </a:t>
            </a:r>
            <a:r>
              <a:rPr lang="en-US" dirty="0" smtClean="0">
                <a:latin typeface="Arial" panose="020B0604020202020204" pitchFamily="34" charset="0"/>
              </a:rPr>
              <a:t>511</a:t>
            </a:r>
            <a:r>
              <a:rPr lang="en-US" baseline="0" dirty="0" smtClean="0">
                <a:latin typeface="Arial" panose="020B0604020202020204" pitchFamily="34" charset="0"/>
              </a:rPr>
              <a:t> </a:t>
            </a:r>
            <a:r>
              <a:rPr lang="en-US" baseline="0" dirty="0" err="1" smtClean="0">
                <a:latin typeface="Arial" panose="020B0604020202020204" pitchFamily="34" charset="0"/>
              </a:rPr>
              <a:t>keV</a:t>
            </a:r>
            <a:r>
              <a:rPr lang="en-US" baseline="0" dirty="0" smtClean="0">
                <a:latin typeface="Arial" panose="020B0604020202020204" pitchFamily="34" charset="0"/>
              </a:rPr>
              <a:t> emission is from electron-positron annihilation!  </a:t>
            </a:r>
            <a:endParaRPr lang="en-US" dirty="0" smtClean="0">
              <a:latin typeface="Arial" panose="020B0604020202020204" pitchFamily="34" charset="0"/>
            </a:endParaRPr>
          </a:p>
        </p:txBody>
      </p:sp>
    </p:spTree>
    <p:extLst>
      <p:ext uri="{BB962C8B-B14F-4D97-AF65-F5344CB8AC3E}">
        <p14:creationId xmlns:p14="http://schemas.microsoft.com/office/powerpoint/2010/main" val="322888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E939BA-97C4-4EE0-8FCC-B5E4F7366F7D}" type="slidenum">
              <a:rPr lang="en-US"/>
              <a:pPr eaLnBrk="1" hangingPunct="1"/>
              <a:t>46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167402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65EF12-3C8B-4257-8E20-CD61AB041EFA}" type="slidenum">
              <a:rPr lang="en-US"/>
              <a:pPr eaLnBrk="1" hangingPunct="1"/>
              <a:t>47</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914282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CE839212-E46D-4210-8707-10B05F841B5F}" type="slidenum">
              <a:rPr lang="en-US" sz="1300">
                <a:latin typeface="Arial" panose="020B0604020202020204" pitchFamily="34" charset="0"/>
              </a:rPr>
              <a:pPr/>
              <a:t>48</a:t>
            </a:fld>
            <a:endParaRPr lang="en-US" sz="1300">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Massive objects bend the light path so that objects apparent position changes.  </a:t>
            </a:r>
          </a:p>
          <a:p>
            <a:pPr eaLnBrk="1" hangingPunct="1"/>
            <a:r>
              <a:rPr lang="en-US" smtClean="0">
                <a:latin typeface="Arial" panose="020B0604020202020204" pitchFamily="34" charset="0"/>
              </a:rPr>
              <a:t>Just like looking at a pencil in a glass of water, the light bends (refracts) in the water making the pencil appear broken.</a:t>
            </a:r>
          </a:p>
          <a:p>
            <a:pPr eaLnBrk="1" hangingPunct="1"/>
            <a:endParaRPr lang="en-US" smtClean="0">
              <a:latin typeface="Arial" panose="020B0604020202020204" pitchFamily="34" charset="0"/>
            </a:endParaRP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Starlight can get bent by the presence of a galaxy or the Sun so that the star appears somewhere else.</a:t>
            </a:r>
          </a:p>
          <a:p>
            <a:pPr eaLnBrk="1" hangingPunct="1"/>
            <a:r>
              <a:rPr lang="en-US" smtClean="0">
                <a:latin typeface="Arial" panose="020B0604020202020204" pitchFamily="34" charset="0"/>
              </a:rPr>
              <a:t>We can even see multiple copies of the same object.</a:t>
            </a:r>
          </a:p>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749452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82B88AEF-D542-482C-97B6-B344BE1D613B}" type="slidenum">
              <a:rPr lang="en-US" sz="1300">
                <a:latin typeface="Arial" panose="020B0604020202020204" pitchFamily="34" charset="0"/>
              </a:rPr>
              <a:pPr/>
              <a:t>49</a:t>
            </a:fld>
            <a:endParaRPr lang="en-US" sz="13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We can see gravitational lensing of background galaxies due to the large cluster of galxies in the foreground.</a:t>
            </a:r>
          </a:p>
        </p:txBody>
      </p:sp>
    </p:spTree>
    <p:extLst>
      <p:ext uri="{BB962C8B-B14F-4D97-AF65-F5344CB8AC3E}">
        <p14:creationId xmlns:p14="http://schemas.microsoft.com/office/powerpoint/2010/main" val="355694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141862-5A2A-4750-8938-DF56950FA602}" type="slidenum">
              <a:rPr lang="en-US" altLang="en-US" sz="1300"/>
              <a:pPr>
                <a:spcBef>
                  <a:spcPct val="0"/>
                </a:spcBef>
              </a:pPr>
              <a:t>5</a:t>
            </a:fld>
            <a:endParaRPr lang="en-US" altLang="en-US" sz="13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C</a:t>
            </a:r>
          </a:p>
        </p:txBody>
      </p:sp>
    </p:spTree>
    <p:extLst>
      <p:ext uri="{BB962C8B-B14F-4D97-AF65-F5344CB8AC3E}">
        <p14:creationId xmlns:p14="http://schemas.microsoft.com/office/powerpoint/2010/main" val="1263350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E4B894D6-DD2D-4611-9D99-BA3FAE8C808E}" type="slidenum">
              <a:rPr lang="en-US" sz="1300">
                <a:latin typeface="Arial" panose="020B0604020202020204" pitchFamily="34" charset="0"/>
              </a:rPr>
              <a:pPr/>
              <a:t>50</a:t>
            </a:fld>
            <a:endParaRPr lang="en-US" sz="1300">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In the 1960s, the US put satellites up to watch for gamma rays due to nuclear detonations.</a:t>
            </a:r>
          </a:p>
          <a:p>
            <a:pPr eaLnBrk="1" hangingPunct="1"/>
            <a:r>
              <a:rPr lang="en-US" dirty="0" smtClean="0">
                <a:latin typeface="Arial" panose="020B0604020202020204" pitchFamily="34" charset="0"/>
              </a:rPr>
              <a:t>They saw bursts of gamma rays coming from all over the place.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For a long time, we had no idea what or even where they were.  We didn’t know if they came from within the solar system, within the galaxy, or from distant extra-galactic sources.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GRB lasts a few seconds to a few minutes.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They are hundreds of times brighter than a typical supernova explosion.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Gamma rays are hard to focus, so pinpointing their location is difficult.  </a:t>
            </a:r>
          </a:p>
          <a:p>
            <a:pPr eaLnBrk="1" hangingPunct="1"/>
            <a:r>
              <a:rPr lang="en-US" dirty="0" smtClean="0">
                <a:latin typeface="Arial" panose="020B0604020202020204" pitchFamily="34" charset="0"/>
              </a:rPr>
              <a:t>One has to look for lower energy counterparts, such as in the optical</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59963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57A1D5F6-3027-4A5E-9652-5C804312012E}" type="slidenum">
              <a:rPr lang="en-US" sz="1300">
                <a:latin typeface="Arial" panose="020B0604020202020204" pitchFamily="34" charset="0"/>
              </a:rPr>
              <a:pPr/>
              <a:t>51</a:t>
            </a:fld>
            <a:endParaRPr lang="en-US" sz="130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They appear to be very far away, some near the edge of the observable universe.</a:t>
            </a:r>
          </a:p>
          <a:p>
            <a:pPr eaLnBrk="1" hangingPunct="1"/>
            <a:r>
              <a:rPr lang="en-US" b="1" dirty="0" smtClean="0">
                <a:latin typeface="Arial" panose="020B0604020202020204" pitchFamily="34" charset="0"/>
              </a:rPr>
              <a:t>Really big explosions of first or second generation stars.</a:t>
            </a:r>
          </a:p>
          <a:p>
            <a:pPr eaLnBrk="1" hangingPunct="1"/>
            <a:r>
              <a:rPr lang="en-US" dirty="0" smtClean="0">
                <a:latin typeface="Arial" panose="020B0604020202020204" pitchFamily="34" charset="0"/>
              </a:rPr>
              <a:t>It is inconceivable, given their distance, that the energy is spherically distributed.</a:t>
            </a:r>
          </a:p>
          <a:p>
            <a:pPr eaLnBrk="1" hangingPunct="1"/>
            <a:r>
              <a:rPr lang="en-US" dirty="0" smtClean="0">
                <a:latin typeface="Arial" panose="020B0604020202020204" pitchFamily="34" charset="0"/>
              </a:rPr>
              <a:t>The gamma rays are actually beamed at us.  We don’t see the burst unless we are in the beam.</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909831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57A1D5F6-3027-4A5E-9652-5C804312012E}" type="slidenum">
              <a:rPr lang="en-US" sz="1300">
                <a:latin typeface="Arial" panose="020B0604020202020204" pitchFamily="34" charset="0"/>
              </a:rPr>
              <a:pPr/>
              <a:t>52</a:t>
            </a:fld>
            <a:endParaRPr lang="en-US" sz="130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They appear to be very far away, some near the edge of the observable universe.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Some GRBs</a:t>
            </a:r>
            <a:r>
              <a:rPr lang="en-US" baseline="0" dirty="0" smtClean="0">
                <a:latin typeface="Arial" panose="020B0604020202020204" pitchFamily="34" charset="0"/>
              </a:rPr>
              <a:t> last for very short times, and these are due to mergers of neutron stars.</a:t>
            </a:r>
          </a:p>
          <a:p>
            <a:pPr eaLnBrk="1" hangingPunct="1"/>
            <a:r>
              <a:rPr lang="en-US" smtClean="0">
                <a:latin typeface="Arial" panose="020B0604020202020204" pitchFamily="34" charset="0"/>
              </a:rPr>
              <a:t>https://www.nasa.gov/topics/universe/features/gamma-ray-engines.html</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2595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7CF29-0EA4-4F81-97B5-E358E923337F}" type="slidenum">
              <a:rPr lang="en-US" altLang="en-US" sz="1300"/>
              <a:pPr>
                <a:spcBef>
                  <a:spcPct val="0"/>
                </a:spcBef>
              </a:pPr>
              <a:t>6</a:t>
            </a:fld>
            <a:endParaRPr lang="en-US" altLang="en-US" sz="13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B</a:t>
            </a:r>
          </a:p>
        </p:txBody>
      </p:sp>
    </p:spTree>
    <p:extLst>
      <p:ext uri="{BB962C8B-B14F-4D97-AF65-F5344CB8AC3E}">
        <p14:creationId xmlns:p14="http://schemas.microsoft.com/office/powerpoint/2010/main" val="306116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D2F22D49-A679-46C8-929E-CC63A5EC3EAF}" type="slidenum">
              <a:rPr lang="en-US" sz="1300">
                <a:latin typeface="Arial" panose="020B0604020202020204" pitchFamily="34" charset="0"/>
              </a:rPr>
              <a:pPr/>
              <a:t>7</a:t>
            </a:fld>
            <a:endParaRPr lang="en-US" sz="130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17630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D2B6FF-CDEC-4C9D-868A-3AFC648D4FC3}" type="slidenum">
              <a:rPr lang="en-US"/>
              <a:pPr eaLnBrk="1" hangingPunct="1"/>
              <a:t>8</a:t>
            </a:fld>
            <a:endParaRPr lang="en-US"/>
          </a:p>
        </p:txBody>
      </p:sp>
      <p:sp>
        <p:nvSpPr>
          <p:cNvPr id="59395" name="Rectangle 2"/>
          <p:cNvSpPr>
            <a:spLocks noGrp="1" noRot="1" noChangeAspect="1" noChangeArrowheads="1" noTextEdit="1"/>
          </p:cNvSpPr>
          <p:nvPr>
            <p:ph type="sldImg"/>
          </p:nvPr>
        </p:nvSpPr>
        <p:spPr>
          <a:xfrm>
            <a:off x="1144588" y="685800"/>
            <a:ext cx="4572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35791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EmbossedBlackWide" panose="020B0604020202020204"/>
              </a:defRPr>
            </a:lvl1pPr>
            <a:lvl2pPr marL="742950" indent="-285750" defTabSz="931863">
              <a:defRPr sz="2400">
                <a:solidFill>
                  <a:schemeClr val="tx1"/>
                </a:solidFill>
                <a:latin typeface="EmbossedBlackWide" panose="020B0604020202020204"/>
              </a:defRPr>
            </a:lvl2pPr>
            <a:lvl3pPr marL="1143000" indent="-228600" defTabSz="931863">
              <a:defRPr sz="2400">
                <a:solidFill>
                  <a:schemeClr val="tx1"/>
                </a:solidFill>
                <a:latin typeface="EmbossedBlackWide" panose="020B0604020202020204"/>
              </a:defRPr>
            </a:lvl3pPr>
            <a:lvl4pPr marL="1600200" indent="-228600" defTabSz="931863">
              <a:defRPr sz="2400">
                <a:solidFill>
                  <a:schemeClr val="tx1"/>
                </a:solidFill>
                <a:latin typeface="EmbossedBlackWide" panose="020B0604020202020204"/>
              </a:defRPr>
            </a:lvl4pPr>
            <a:lvl5pPr marL="2057400" indent="-228600" defTabSz="931863">
              <a:defRPr sz="2400">
                <a:solidFill>
                  <a:schemeClr val="tx1"/>
                </a:solidFill>
                <a:latin typeface="EmbossedBlackWide" panose="020B0604020202020204"/>
              </a:defRPr>
            </a:lvl5pPr>
            <a:lvl6pPr marL="2514600" indent="-228600" algn="ctr" defTabSz="931863" eaLnBrk="0" fontAlgn="base" hangingPunct="0">
              <a:spcBef>
                <a:spcPct val="0"/>
              </a:spcBef>
              <a:spcAft>
                <a:spcPct val="0"/>
              </a:spcAft>
              <a:defRPr sz="2400">
                <a:solidFill>
                  <a:schemeClr val="tx1"/>
                </a:solidFill>
                <a:latin typeface="EmbossedBlackWide" panose="020B0604020202020204"/>
              </a:defRPr>
            </a:lvl6pPr>
            <a:lvl7pPr marL="2971800" indent="-228600" algn="ctr" defTabSz="931863" eaLnBrk="0" fontAlgn="base" hangingPunct="0">
              <a:spcBef>
                <a:spcPct val="0"/>
              </a:spcBef>
              <a:spcAft>
                <a:spcPct val="0"/>
              </a:spcAft>
              <a:defRPr sz="2400">
                <a:solidFill>
                  <a:schemeClr val="tx1"/>
                </a:solidFill>
                <a:latin typeface="EmbossedBlackWide" panose="020B0604020202020204"/>
              </a:defRPr>
            </a:lvl7pPr>
            <a:lvl8pPr marL="3429000" indent="-228600" algn="ctr" defTabSz="931863" eaLnBrk="0" fontAlgn="base" hangingPunct="0">
              <a:spcBef>
                <a:spcPct val="0"/>
              </a:spcBef>
              <a:spcAft>
                <a:spcPct val="0"/>
              </a:spcAft>
              <a:defRPr sz="2400">
                <a:solidFill>
                  <a:schemeClr val="tx1"/>
                </a:solidFill>
                <a:latin typeface="EmbossedBlackWide" panose="020B0604020202020204"/>
              </a:defRPr>
            </a:lvl8pPr>
            <a:lvl9pPr marL="3886200" indent="-228600" algn="ctr" defTabSz="931863" eaLnBrk="0" fontAlgn="base" hangingPunct="0">
              <a:spcBef>
                <a:spcPct val="0"/>
              </a:spcBef>
              <a:spcAft>
                <a:spcPct val="0"/>
              </a:spcAft>
              <a:defRPr sz="2400">
                <a:solidFill>
                  <a:schemeClr val="tx1"/>
                </a:solidFill>
                <a:latin typeface="EmbossedBlackWide" panose="020B0604020202020204"/>
              </a:defRPr>
            </a:lvl9pPr>
          </a:lstStyle>
          <a:p>
            <a:fld id="{3CF2258F-60EE-4F72-983F-FBBE446F9278}" type="slidenum">
              <a:rPr lang="en-US" sz="1300">
                <a:latin typeface="Arial" panose="020B0604020202020204" pitchFamily="34" charset="0"/>
              </a:rPr>
              <a:pPr/>
              <a:t>9</a:t>
            </a:fld>
            <a:endParaRPr lang="en-US" sz="13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rPr>
              <a:t>What is the “gas” made of?</a:t>
            </a:r>
          </a:p>
          <a:p>
            <a:pPr eaLnBrk="1" hangingPunct="1"/>
            <a:r>
              <a:rPr lang="en-US" smtClean="0">
                <a:latin typeface="Arial" panose="020B0604020202020204" pitchFamily="34" charset="0"/>
              </a:rPr>
              <a:t>What determines the size of the ball?</a:t>
            </a:r>
          </a:p>
        </p:txBody>
      </p:sp>
    </p:spTree>
    <p:extLst>
      <p:ext uri="{BB962C8B-B14F-4D97-AF65-F5344CB8AC3E}">
        <p14:creationId xmlns:p14="http://schemas.microsoft.com/office/powerpoint/2010/main" val="293294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454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78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13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8049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32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796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2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23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1919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947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6.png"/><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0.png"/><Relationship Id="rId4"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Stellar Evolution: the end</a:t>
            </a:r>
          </a:p>
        </p:txBody>
      </p:sp>
      <p:pic>
        <p:nvPicPr>
          <p:cNvPr id="51204" name="Picture 5" descr="supernovaremnantlmcn49.jpg"/>
          <p:cNvPicPr>
            <a:picLocks noChangeAspect="1"/>
          </p:cNvPicPr>
          <p:nvPr/>
        </p:nvPicPr>
        <p:blipFill>
          <a:blip r:embed="rId3">
            <a:extLst>
              <a:ext uri="{28A0092B-C50C-407E-A947-70E740481C1C}">
                <a14:useLocalDpi xmlns:a14="http://schemas.microsoft.com/office/drawing/2010/main" val="0"/>
              </a:ext>
            </a:extLst>
          </a:blip>
          <a:srcRect l="3333" t="13750" b="2499"/>
          <a:stretch>
            <a:fillRect/>
          </a:stretch>
        </p:blipFill>
        <p:spPr bwMode="auto">
          <a:xfrm>
            <a:off x="4856163" y="1905000"/>
            <a:ext cx="42878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105400" y="1219200"/>
            <a:ext cx="37338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High Mass Stars</a:t>
            </a:r>
          </a:p>
        </p:txBody>
      </p:sp>
      <p:sp>
        <p:nvSpPr>
          <p:cNvPr id="8" name="Text Box 3"/>
          <p:cNvSpPr txBox="1">
            <a:spLocks noChangeArrowheads="1"/>
          </p:cNvSpPr>
          <p:nvPr/>
        </p:nvSpPr>
        <p:spPr bwMode="auto">
          <a:xfrm>
            <a:off x="533400" y="1219200"/>
            <a:ext cx="36576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Low Mass Stars</a:t>
            </a:r>
          </a:p>
        </p:txBody>
      </p:sp>
      <p:pic>
        <p:nvPicPr>
          <p:cNvPr id="9" name="Picture 2" descr="http://67.media.tumblr.com/7e8dca3f1037656a559b1fad9abfd0d0/tumblr_nlmtfdNGCt1slwg0do1_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5" r="5939" b="8235"/>
          <a:stretch/>
        </p:blipFill>
        <p:spPr bwMode="auto">
          <a:xfrm>
            <a:off x="0" y="1905000"/>
            <a:ext cx="4572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90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Degeneracy Pressure</a:t>
            </a:r>
          </a:p>
        </p:txBody>
      </p:sp>
      <p:sp>
        <p:nvSpPr>
          <p:cNvPr id="54275" name="Text Box 3"/>
          <p:cNvSpPr txBox="1">
            <a:spLocks noChangeArrowheads="1"/>
          </p:cNvSpPr>
          <p:nvPr/>
        </p:nvSpPr>
        <p:spPr bwMode="auto">
          <a:xfrm>
            <a:off x="1295400" y="1171575"/>
            <a:ext cx="6629400" cy="17399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Pauli says everyone (electrons) sits in their own chair (is in a different quantum state)</a:t>
            </a:r>
          </a:p>
        </p:txBody>
      </p:sp>
      <p:graphicFrame>
        <p:nvGraphicFramePr>
          <p:cNvPr id="3074" name="Object 2"/>
          <p:cNvGraphicFramePr>
            <a:graphicFrameLocks noChangeAspect="1"/>
          </p:cNvGraphicFramePr>
          <p:nvPr/>
        </p:nvGraphicFramePr>
        <p:xfrm>
          <a:off x="571500" y="2895600"/>
          <a:ext cx="8001000" cy="3757613"/>
        </p:xfrm>
        <a:graphic>
          <a:graphicData uri="http://schemas.openxmlformats.org/presentationml/2006/ole">
            <mc:AlternateContent xmlns:mc="http://schemas.openxmlformats.org/markup-compatibility/2006">
              <mc:Choice xmlns:v="urn:schemas-microsoft-com:vml" Requires="v">
                <p:oleObj spid="_x0000_s3104" name="Image" r:id="rId4" imgW="9384127" imgH="4406349" progId="">
                  <p:embed/>
                </p:oleObj>
              </mc:Choice>
              <mc:Fallback>
                <p:oleObj name="Image" r:id="rId4" imgW="9384127" imgH="440634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895600"/>
                        <a:ext cx="8001000"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White Dwarfs</a:t>
            </a:r>
          </a:p>
        </p:txBody>
      </p:sp>
      <p:sp>
        <p:nvSpPr>
          <p:cNvPr id="369667" name="Text Box 3"/>
          <p:cNvSpPr txBox="1">
            <a:spLocks noChangeArrowheads="1"/>
          </p:cNvSpPr>
          <p:nvPr/>
        </p:nvSpPr>
        <p:spPr bwMode="auto">
          <a:xfrm>
            <a:off x="990600" y="1219200"/>
            <a:ext cx="72390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Carbon Core- held up by </a:t>
            </a:r>
          </a:p>
          <a:p>
            <a:pPr algn="ctr">
              <a:defRPr/>
            </a:pPr>
            <a:r>
              <a:rPr lang="en-US" sz="3600" b="1" dirty="0">
                <a:solidFill>
                  <a:srgbClr val="F5E9E9"/>
                </a:solidFill>
                <a:effectLst>
                  <a:outerShdw blurRad="38100" dist="38100" dir="2700000" algn="tl">
                    <a:srgbClr val="000000"/>
                  </a:outerShdw>
                </a:effectLst>
                <a:latin typeface="Georgia" pitchFamily="18" charset="0"/>
              </a:rPr>
              <a:t>electron degeneracy</a:t>
            </a:r>
            <a:r>
              <a:rPr lang="en-US" sz="3600" dirty="0">
                <a:solidFill>
                  <a:srgbClr val="F5E9E9"/>
                </a:solidFill>
                <a:effectLst>
                  <a:outerShdw blurRad="38100" dist="38100" dir="2700000" algn="tl">
                    <a:srgbClr val="000000"/>
                  </a:outerShdw>
                </a:effectLst>
                <a:latin typeface="Georgia" pitchFamily="18" charset="0"/>
              </a:rPr>
              <a:t> pressure</a:t>
            </a:r>
          </a:p>
        </p:txBody>
      </p:sp>
      <p:pic>
        <p:nvPicPr>
          <p:cNvPr id="7172" name="Picture 4" descr="f1702_a"/>
          <p:cNvPicPr>
            <a:picLocks noChangeAspect="1" noChangeArrowheads="1"/>
          </p:cNvPicPr>
          <p:nvPr/>
        </p:nvPicPr>
        <p:blipFill>
          <a:blip r:embed="rId3">
            <a:extLst>
              <a:ext uri="{28A0092B-C50C-407E-A947-70E740481C1C}">
                <a14:useLocalDpi xmlns:a14="http://schemas.microsoft.com/office/drawing/2010/main" val="0"/>
              </a:ext>
            </a:extLst>
          </a:blip>
          <a:srcRect b="16402"/>
          <a:stretch>
            <a:fillRect/>
          </a:stretch>
        </p:blipFill>
        <p:spPr bwMode="auto">
          <a:xfrm>
            <a:off x="4038600" y="3048000"/>
            <a:ext cx="4953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http://www.spacetelescope.org/projects/fits_liberator/fitsimages/screen/yuriy_toropin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90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6"/>
          <p:cNvSpPr txBox="1">
            <a:spLocks noChangeArrowheads="1"/>
          </p:cNvSpPr>
          <p:nvPr/>
        </p:nvSpPr>
        <p:spPr bwMode="auto">
          <a:xfrm>
            <a:off x="4419600" y="6019800"/>
            <a:ext cx="250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EmbossedBlackWide" panose="020B0604020202020204"/>
              </a:defRPr>
            </a:lvl1pPr>
            <a:lvl2pPr marL="742950" indent="-285750">
              <a:defRPr sz="2400">
                <a:solidFill>
                  <a:schemeClr val="tx1"/>
                </a:solidFill>
                <a:latin typeface="EmbossedBlackWide" panose="020B0604020202020204"/>
              </a:defRPr>
            </a:lvl2pPr>
            <a:lvl3pPr marL="1143000" indent="-228600">
              <a:defRPr sz="2400">
                <a:solidFill>
                  <a:schemeClr val="tx1"/>
                </a:solidFill>
                <a:latin typeface="EmbossedBlackWide" panose="020B0604020202020204"/>
              </a:defRPr>
            </a:lvl3pPr>
            <a:lvl4pPr marL="1600200" indent="-228600">
              <a:defRPr sz="2400">
                <a:solidFill>
                  <a:schemeClr val="tx1"/>
                </a:solidFill>
                <a:latin typeface="EmbossedBlackWide" panose="020B0604020202020204"/>
              </a:defRPr>
            </a:lvl4pPr>
            <a:lvl5pPr marL="2057400" indent="-228600">
              <a:defRPr sz="2400">
                <a:solidFill>
                  <a:schemeClr val="tx1"/>
                </a:solidFill>
                <a:latin typeface="EmbossedBlackWide" panose="020B0604020202020204"/>
              </a:defRPr>
            </a:lvl5pPr>
            <a:lvl6pPr marL="2514600" indent="-228600" algn="ctr" eaLnBrk="0" fontAlgn="base" hangingPunct="0">
              <a:spcBef>
                <a:spcPct val="0"/>
              </a:spcBef>
              <a:spcAft>
                <a:spcPct val="0"/>
              </a:spcAft>
              <a:defRPr sz="2400">
                <a:solidFill>
                  <a:schemeClr val="tx1"/>
                </a:solidFill>
                <a:latin typeface="EmbossedBlackWide" panose="020B0604020202020204"/>
              </a:defRPr>
            </a:lvl6pPr>
            <a:lvl7pPr marL="2971800" indent="-228600" algn="ctr" eaLnBrk="0" fontAlgn="base" hangingPunct="0">
              <a:spcBef>
                <a:spcPct val="0"/>
              </a:spcBef>
              <a:spcAft>
                <a:spcPct val="0"/>
              </a:spcAft>
              <a:defRPr sz="2400">
                <a:solidFill>
                  <a:schemeClr val="tx1"/>
                </a:solidFill>
                <a:latin typeface="EmbossedBlackWide" panose="020B0604020202020204"/>
              </a:defRPr>
            </a:lvl7pPr>
            <a:lvl8pPr marL="3429000" indent="-228600" algn="ctr" eaLnBrk="0" fontAlgn="base" hangingPunct="0">
              <a:spcBef>
                <a:spcPct val="0"/>
              </a:spcBef>
              <a:spcAft>
                <a:spcPct val="0"/>
              </a:spcAft>
              <a:defRPr sz="2400">
                <a:solidFill>
                  <a:schemeClr val="tx1"/>
                </a:solidFill>
                <a:latin typeface="EmbossedBlackWide" panose="020B0604020202020204"/>
              </a:defRPr>
            </a:lvl8pPr>
            <a:lvl9pPr marL="3886200" indent="-228600" algn="ctr" eaLnBrk="0" fontAlgn="base" hangingPunct="0">
              <a:spcBef>
                <a:spcPct val="0"/>
              </a:spcBef>
              <a:spcAft>
                <a:spcPct val="0"/>
              </a:spcAft>
              <a:defRPr sz="2400">
                <a:solidFill>
                  <a:schemeClr val="tx1"/>
                </a:solidFill>
                <a:latin typeface="EmbossedBlackWide" panose="020B0604020202020204"/>
              </a:defRPr>
            </a:lvl9pPr>
          </a:lstStyle>
          <a:p>
            <a:r>
              <a:rPr lang="en-US" sz="3200">
                <a:solidFill>
                  <a:schemeClr val="bg1"/>
                </a:solidFill>
                <a:latin typeface="Georgia" panose="02040502050405020303" pitchFamily="18" charset="0"/>
              </a:rPr>
              <a:t>White Dwarf</a:t>
            </a:r>
          </a:p>
        </p:txBody>
      </p:sp>
      <p:cxnSp>
        <p:nvCxnSpPr>
          <p:cNvPr id="7176" name="Straight Arrow Connector 8"/>
          <p:cNvCxnSpPr>
            <a:cxnSpLocks noChangeShapeType="1"/>
          </p:cNvCxnSpPr>
          <p:nvPr/>
        </p:nvCxnSpPr>
        <p:spPr bwMode="auto">
          <a:xfrm>
            <a:off x="2514600" y="4876800"/>
            <a:ext cx="2819400" cy="2362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7177" name="Straight Arrow Connector 11"/>
          <p:cNvCxnSpPr>
            <a:cxnSpLocks noChangeShapeType="1"/>
            <a:stCxn id="7175" idx="1"/>
          </p:cNvCxnSpPr>
          <p:nvPr/>
        </p:nvCxnSpPr>
        <p:spPr bwMode="auto">
          <a:xfrm rot="10800000">
            <a:off x="1966913" y="4521200"/>
            <a:ext cx="2452687" cy="17907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30601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What happens then?</a:t>
            </a:r>
          </a:p>
        </p:txBody>
      </p:sp>
      <p:sp>
        <p:nvSpPr>
          <p:cNvPr id="457731" name="Text Box 3"/>
          <p:cNvSpPr txBox="1">
            <a:spLocks noChangeArrowheads="1"/>
          </p:cNvSpPr>
          <p:nvPr/>
        </p:nvSpPr>
        <p:spPr bwMode="auto">
          <a:xfrm>
            <a:off x="304800" y="1066800"/>
            <a:ext cx="8534400" cy="1323975"/>
          </a:xfrm>
          <a:prstGeom prst="rect">
            <a:avLst/>
          </a:prstGeom>
          <a:solidFill>
            <a:schemeClr val="bg2">
              <a:alpha val="41000"/>
            </a:schemeClr>
          </a:solidFill>
          <a:ln w="9525">
            <a:noFill/>
            <a:miter lim="800000"/>
            <a:headEnd/>
            <a:tailEnd/>
          </a:ln>
          <a:effectLst/>
        </p:spPr>
        <p:txBody>
          <a:bodyPr>
            <a:spAutoFit/>
          </a:bodyPr>
          <a:lstStyle/>
          <a:p>
            <a:pPr>
              <a:defRPr/>
            </a:pPr>
            <a:r>
              <a:rPr lang="en-US" sz="4000" dirty="0">
                <a:solidFill>
                  <a:srgbClr val="F5E9E9"/>
                </a:solidFill>
                <a:effectLst>
                  <a:outerShdw blurRad="38100" dist="38100" dir="2700000" algn="tl">
                    <a:srgbClr val="000000"/>
                  </a:outerShdw>
                </a:effectLst>
                <a:latin typeface="Georgia" pitchFamily="18" charset="0"/>
                <a:cs typeface="+mn-cs"/>
              </a:rPr>
              <a:t>After a white dwarf forms, all it can do is cool…</a:t>
            </a:r>
          </a:p>
        </p:txBody>
      </p:sp>
      <p:sp>
        <p:nvSpPr>
          <p:cNvPr id="7" name="Text Box 3"/>
          <p:cNvSpPr txBox="1">
            <a:spLocks noChangeArrowheads="1"/>
          </p:cNvSpPr>
          <p:nvPr/>
        </p:nvSpPr>
        <p:spPr bwMode="auto">
          <a:xfrm>
            <a:off x="4495800" y="3124200"/>
            <a:ext cx="4419600" cy="3170238"/>
          </a:xfrm>
          <a:prstGeom prst="rect">
            <a:avLst/>
          </a:prstGeom>
          <a:solidFill>
            <a:schemeClr val="bg2">
              <a:alpha val="41000"/>
            </a:schemeClr>
          </a:solidFill>
          <a:ln w="9525">
            <a:noFill/>
            <a:miter lim="800000"/>
            <a:headEnd/>
            <a:tailEnd/>
          </a:ln>
          <a:effectLst/>
        </p:spPr>
        <p:txBody>
          <a:bodyPr>
            <a:spAutoFit/>
          </a:bodyPr>
          <a:lstStyle/>
          <a:p>
            <a:pPr>
              <a:defRPr/>
            </a:pPr>
            <a:r>
              <a:rPr lang="en-US" sz="4000" dirty="0">
                <a:solidFill>
                  <a:srgbClr val="F5E9E9"/>
                </a:solidFill>
                <a:effectLst>
                  <a:outerShdw blurRad="38100" dist="38100" dir="2700000" algn="tl">
                    <a:srgbClr val="000000"/>
                  </a:outerShdw>
                </a:effectLst>
                <a:latin typeface="Georgia" pitchFamily="18" charset="0"/>
                <a:cs typeface="+mn-cs"/>
              </a:rPr>
              <a:t>The vertical spread is radius</a:t>
            </a:r>
          </a:p>
          <a:p>
            <a:pPr>
              <a:defRPr/>
            </a:pPr>
            <a:endParaRPr lang="en-US" sz="4000" dirty="0">
              <a:solidFill>
                <a:srgbClr val="F5E9E9"/>
              </a:solidFill>
              <a:effectLst>
                <a:outerShdw blurRad="38100" dist="38100" dir="2700000" algn="tl">
                  <a:srgbClr val="000000"/>
                </a:outerShdw>
              </a:effectLst>
              <a:latin typeface="Georgia" pitchFamily="18" charset="0"/>
              <a:cs typeface="+mn-cs"/>
            </a:endParaRPr>
          </a:p>
          <a:p>
            <a:pPr>
              <a:defRPr/>
            </a:pPr>
            <a:r>
              <a:rPr lang="en-US" sz="4000" dirty="0">
                <a:solidFill>
                  <a:srgbClr val="F5E9E9"/>
                </a:solidFill>
                <a:effectLst>
                  <a:outerShdw blurRad="38100" dist="38100" dir="2700000" algn="tl">
                    <a:srgbClr val="000000"/>
                  </a:outerShdw>
                </a:effectLst>
                <a:latin typeface="Georgia" pitchFamily="18" charset="0"/>
                <a:cs typeface="+mn-cs"/>
              </a:rPr>
              <a:t>Horizontal spread is temperature</a:t>
            </a:r>
          </a:p>
        </p:txBody>
      </p:sp>
      <p:pic>
        <p:nvPicPr>
          <p:cNvPr id="15365" name="Picture 7" descr="hr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78088"/>
            <a:ext cx="3916363"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White Dwarf</a:t>
            </a:r>
          </a:p>
        </p:txBody>
      </p:sp>
      <p:sp>
        <p:nvSpPr>
          <p:cNvPr id="459779" name="Text Box 3"/>
          <p:cNvSpPr txBox="1">
            <a:spLocks noChangeArrowheads="1"/>
          </p:cNvSpPr>
          <p:nvPr/>
        </p:nvSpPr>
        <p:spPr bwMode="auto">
          <a:xfrm>
            <a:off x="457200" y="1219200"/>
            <a:ext cx="8153400"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cs typeface="+mn-cs"/>
              </a:rPr>
              <a:t>As it cools, the white dwarf </a:t>
            </a:r>
            <a:r>
              <a:rPr lang="en-US" sz="3600" u="sng" dirty="0">
                <a:solidFill>
                  <a:srgbClr val="F5E9E9"/>
                </a:solidFill>
                <a:effectLst>
                  <a:outerShdw blurRad="38100" dist="38100" dir="2700000" algn="tl">
                    <a:srgbClr val="000000"/>
                  </a:outerShdw>
                </a:effectLst>
                <a:latin typeface="Georgia" pitchFamily="18" charset="0"/>
                <a:cs typeface="+mn-cs"/>
              </a:rPr>
              <a:t>shrinks</a:t>
            </a:r>
          </a:p>
        </p:txBody>
      </p:sp>
      <p:sp>
        <p:nvSpPr>
          <p:cNvPr id="459781" name="Text Box 5"/>
          <p:cNvSpPr txBox="1">
            <a:spLocks noChangeArrowheads="1"/>
          </p:cNvSpPr>
          <p:nvPr/>
        </p:nvSpPr>
        <p:spPr bwMode="auto">
          <a:xfrm>
            <a:off x="4800600" y="2316163"/>
            <a:ext cx="4038600" cy="1570037"/>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Shrinking causes quakes (much like earthquakes)</a:t>
            </a:r>
          </a:p>
        </p:txBody>
      </p:sp>
      <p:sp>
        <p:nvSpPr>
          <p:cNvPr id="459782" name="Text Box 6"/>
          <p:cNvSpPr txBox="1">
            <a:spLocks noChangeArrowheads="1"/>
          </p:cNvSpPr>
          <p:nvPr/>
        </p:nvSpPr>
        <p:spPr bwMode="auto">
          <a:xfrm>
            <a:off x="4800600" y="4144963"/>
            <a:ext cx="4038600" cy="1570037"/>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The white dwarf eventually solidifies completely…</a:t>
            </a:r>
          </a:p>
        </p:txBody>
      </p:sp>
      <p:pic>
        <p:nvPicPr>
          <p:cNvPr id="16390" name="Picture 8" descr="starquake.jpg"/>
          <p:cNvPicPr>
            <a:picLocks noChangeAspect="1"/>
          </p:cNvPicPr>
          <p:nvPr/>
        </p:nvPicPr>
        <p:blipFill>
          <a:blip r:embed="rId3" cstate="print">
            <a:extLst>
              <a:ext uri="{28A0092B-C50C-407E-A947-70E740481C1C}">
                <a14:useLocalDpi xmlns:a14="http://schemas.microsoft.com/office/drawing/2010/main" val="0"/>
              </a:ext>
            </a:extLst>
          </a:blip>
          <a:srcRect l="14578" r="17734"/>
          <a:stretch>
            <a:fillRect/>
          </a:stretch>
        </p:blipFill>
        <p:spPr bwMode="auto">
          <a:xfrm>
            <a:off x="0" y="2133600"/>
            <a:ext cx="47259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White Dwarf</a:t>
            </a:r>
          </a:p>
        </p:txBody>
      </p:sp>
      <p:sp>
        <p:nvSpPr>
          <p:cNvPr id="8" name="Text Box 6"/>
          <p:cNvSpPr txBox="1">
            <a:spLocks noChangeArrowheads="1"/>
          </p:cNvSpPr>
          <p:nvPr/>
        </p:nvSpPr>
        <p:spPr bwMode="auto">
          <a:xfrm>
            <a:off x="5638800" y="3505200"/>
            <a:ext cx="3276600" cy="2062163"/>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Making the biggest diamonds in the universe!</a:t>
            </a:r>
          </a:p>
        </p:txBody>
      </p:sp>
      <p:sp>
        <p:nvSpPr>
          <p:cNvPr id="9" name="Text Box 6"/>
          <p:cNvSpPr txBox="1">
            <a:spLocks noChangeArrowheads="1"/>
          </p:cNvSpPr>
          <p:nvPr/>
        </p:nvSpPr>
        <p:spPr bwMode="auto">
          <a:xfrm>
            <a:off x="5638800" y="1524000"/>
            <a:ext cx="3276600" cy="1077913"/>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 and crystallizes…</a:t>
            </a:r>
          </a:p>
        </p:txBody>
      </p:sp>
      <p:pic>
        <p:nvPicPr>
          <p:cNvPr id="17413" name="Picture 5" descr="LucyDiamondStarWhiteDwarf.jpg"/>
          <p:cNvPicPr>
            <a:picLocks noChangeAspect="1"/>
          </p:cNvPicPr>
          <p:nvPr/>
        </p:nvPicPr>
        <p:blipFill rotWithShape="1">
          <a:blip r:embed="rId3">
            <a:extLst>
              <a:ext uri="{28A0092B-C50C-407E-A947-70E740481C1C}">
                <a14:useLocalDpi xmlns:a14="http://schemas.microsoft.com/office/drawing/2010/main" val="0"/>
              </a:ext>
            </a:extLst>
          </a:blip>
          <a:srcRect l="2631" r="3974"/>
          <a:stretch/>
        </p:blipFill>
        <p:spPr bwMode="auto">
          <a:xfrm>
            <a:off x="0" y="1524000"/>
            <a:ext cx="5410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Nova</a:t>
            </a:r>
          </a:p>
        </p:txBody>
      </p:sp>
      <p:sp>
        <p:nvSpPr>
          <p:cNvPr id="58371" name="Text Box 3"/>
          <p:cNvSpPr txBox="1">
            <a:spLocks noChangeArrowheads="1"/>
          </p:cNvSpPr>
          <p:nvPr/>
        </p:nvSpPr>
        <p:spPr bwMode="auto">
          <a:xfrm>
            <a:off x="1295400" y="1066800"/>
            <a:ext cx="65532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A binary system can turn into  a nova</a:t>
            </a:r>
          </a:p>
        </p:txBody>
      </p:sp>
      <p:pic>
        <p:nvPicPr>
          <p:cNvPr id="19460" name="Picture 4" descr="http://chandra.harvard.edu/photo/2001/v1494aql/aquilae_illustration_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325688"/>
            <a:ext cx="5867400"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latin typeface="Georgia" pitchFamily="18" charset="0"/>
                <a:cs typeface="+mn-cs"/>
              </a:rPr>
              <a:t>White Dwarf Limit</a:t>
            </a:r>
          </a:p>
        </p:txBody>
      </p:sp>
      <p:sp>
        <p:nvSpPr>
          <p:cNvPr id="56323" name="Text Box 3"/>
          <p:cNvSpPr txBox="1">
            <a:spLocks noChangeArrowheads="1"/>
          </p:cNvSpPr>
          <p:nvPr/>
        </p:nvSpPr>
        <p:spPr bwMode="auto">
          <a:xfrm>
            <a:off x="1371600" y="1371600"/>
            <a:ext cx="66294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latin typeface="Georgia" pitchFamily="18" charset="0"/>
                <a:cs typeface="+mn-cs"/>
              </a:rPr>
              <a:t>The Chandrasekhar Limit</a:t>
            </a:r>
          </a:p>
        </p:txBody>
      </p:sp>
      <p:pic>
        <p:nvPicPr>
          <p:cNvPr id="18436" name="Picture 4" descr="young_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3159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3657600" y="2590800"/>
            <a:ext cx="5257800" cy="10668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White dwarfs can be no more than 1.4 solar masses </a:t>
            </a:r>
          </a:p>
        </p:txBody>
      </p:sp>
      <p:sp>
        <p:nvSpPr>
          <p:cNvPr id="56326" name="Text Box 6"/>
          <p:cNvSpPr txBox="1">
            <a:spLocks noChangeArrowheads="1"/>
          </p:cNvSpPr>
          <p:nvPr/>
        </p:nvSpPr>
        <p:spPr bwMode="auto">
          <a:xfrm>
            <a:off x="3657600" y="4419600"/>
            <a:ext cx="5257800" cy="15541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Electron degeneracy pressure fails for more massive objects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Question</a:t>
            </a:r>
          </a:p>
        </p:txBody>
      </p:sp>
      <p:sp>
        <p:nvSpPr>
          <p:cNvPr id="379907" name="Text Box 3"/>
          <p:cNvSpPr txBox="1">
            <a:spLocks noChangeArrowheads="1"/>
          </p:cNvSpPr>
          <p:nvPr/>
        </p:nvSpPr>
        <p:spPr bwMode="auto">
          <a:xfrm>
            <a:off x="228600" y="1371600"/>
            <a:ext cx="8686800" cy="5016500"/>
          </a:xfrm>
          <a:prstGeom prst="rect">
            <a:avLst/>
          </a:prstGeom>
          <a:solidFill>
            <a:schemeClr val="bg2">
              <a:alpha val="41000"/>
            </a:schemeClr>
          </a:solidFill>
          <a:ln w="9525">
            <a:noFill/>
            <a:miter lim="800000"/>
            <a:headEnd/>
            <a:tailEnd/>
          </a:ln>
          <a:effectLst/>
        </p:spPr>
        <p:txBody>
          <a:bodyPr>
            <a:spAutoFit/>
          </a:bodyPr>
          <a:lstStyle/>
          <a:p>
            <a:pPr algn="l">
              <a:defRPr/>
            </a:pPr>
            <a:r>
              <a:rPr lang="en-US" sz="3200" dirty="0">
                <a:solidFill>
                  <a:srgbClr val="F5E9E9"/>
                </a:solidFill>
                <a:effectLst>
                  <a:outerShdw blurRad="38100" dist="38100" dir="2700000" algn="tl">
                    <a:srgbClr val="000000"/>
                  </a:outerShdw>
                </a:effectLst>
                <a:latin typeface="Georgia" pitchFamily="18" charset="0"/>
              </a:rPr>
              <a:t>After MANY white dwarf novas, the white dwarf</a:t>
            </a:r>
          </a:p>
          <a:p>
            <a:pPr marL="1377950" indent="-1377950" algn="l">
              <a:tabLst>
                <a:tab pos="9144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0B050"/>
                </a:solidFill>
                <a:effectLst>
                  <a:outerShdw blurRad="38100" dist="38100" dir="2700000" algn="tl">
                    <a:srgbClr val="000000"/>
                  </a:outerShdw>
                </a:effectLst>
                <a:latin typeface="Georgia" pitchFamily="18" charset="0"/>
              </a:rPr>
              <a:t>A. </a:t>
            </a:r>
            <a:r>
              <a:rPr lang="en-US" sz="3200" dirty="0">
                <a:solidFill>
                  <a:srgbClr val="F5E9E9"/>
                </a:solidFill>
                <a:effectLst>
                  <a:outerShdw blurRad="38100" dist="38100" dir="2700000" algn="tl">
                    <a:srgbClr val="000000"/>
                  </a:outerShdw>
                </a:effectLst>
                <a:latin typeface="Georgia" pitchFamily="18" charset="0"/>
              </a:rPr>
              <a:t>gets more massive and slowly shrinks to a single point</a:t>
            </a:r>
          </a:p>
          <a:p>
            <a:pPr marL="1377950" indent="-1377950" algn="l">
              <a:tabLst>
                <a:tab pos="9144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0000"/>
                </a:solidFill>
                <a:effectLst>
                  <a:outerShdw blurRad="38100" dist="38100" dir="2700000" algn="tl">
                    <a:srgbClr val="000000"/>
                  </a:outerShdw>
                </a:effectLst>
                <a:latin typeface="Georgia" pitchFamily="18" charset="0"/>
              </a:rPr>
              <a:t>B. </a:t>
            </a:r>
            <a:r>
              <a:rPr lang="en-US" sz="3200" dirty="0">
                <a:solidFill>
                  <a:srgbClr val="F5E9E9"/>
                </a:solidFill>
                <a:effectLst>
                  <a:outerShdw blurRad="38100" dist="38100" dir="2700000" algn="tl">
                    <a:srgbClr val="000000"/>
                  </a:outerShdw>
                </a:effectLst>
                <a:latin typeface="Georgia" pitchFamily="18" charset="0"/>
              </a:rPr>
              <a:t>uses up the fuel of its red giant companion and becomes a “normal” white dwarf.</a:t>
            </a:r>
          </a:p>
          <a:p>
            <a:pPr marL="1377950" indent="-1377950" algn="l">
              <a:tabLst>
                <a:tab pos="9144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0B00EE"/>
                </a:solidFill>
                <a:effectLst>
                  <a:outerShdw blurRad="38100" dist="38100" dir="2700000" algn="tl">
                    <a:srgbClr val="000000"/>
                  </a:outerShdw>
                </a:effectLst>
                <a:latin typeface="Georgia" pitchFamily="18" charset="0"/>
              </a:rPr>
              <a:t>C. </a:t>
            </a:r>
            <a:r>
              <a:rPr lang="en-US" sz="3200" dirty="0">
                <a:solidFill>
                  <a:srgbClr val="F5E9E9"/>
                </a:solidFill>
                <a:effectLst>
                  <a:outerShdw blurRad="38100" dist="38100" dir="2700000" algn="tl">
                    <a:srgbClr val="000000"/>
                  </a:outerShdw>
                </a:effectLst>
                <a:latin typeface="Georgia" pitchFamily="18" charset="0"/>
              </a:rPr>
              <a:t>collapses suddenly and explodes violently</a:t>
            </a:r>
          </a:p>
          <a:p>
            <a:pPr marL="1377950" indent="-1377950" algn="l">
              <a:tabLst>
                <a:tab pos="914400" algn="l"/>
              </a:tabLst>
              <a:defRPr/>
            </a:pPr>
            <a:r>
              <a:rPr lang="en-US" sz="3200" dirty="0">
                <a:solidFill>
                  <a:srgbClr val="F5E9E9"/>
                </a:solidFill>
                <a:effectLst>
                  <a:outerShdw blurRad="38100" dist="38100" dir="2700000" algn="tl">
                    <a:srgbClr val="000000"/>
                  </a:outerShdw>
                </a:effectLst>
                <a:latin typeface="Georgia" pitchFamily="18" charset="0"/>
              </a:rPr>
              <a:t>	</a:t>
            </a:r>
            <a:r>
              <a:rPr lang="en-US" sz="3200" dirty="0">
                <a:solidFill>
                  <a:srgbClr val="FFFF00"/>
                </a:solidFill>
                <a:effectLst>
                  <a:outerShdw blurRad="38100" dist="38100" dir="2700000" algn="tl">
                    <a:srgbClr val="000000"/>
                  </a:outerShdw>
                </a:effectLst>
                <a:latin typeface="Georgia" pitchFamily="18" charset="0"/>
              </a:rPr>
              <a:t>D. </a:t>
            </a:r>
            <a:r>
              <a:rPr lang="en-US" sz="3200" dirty="0">
                <a:solidFill>
                  <a:schemeClr val="bg1"/>
                </a:solidFill>
                <a:effectLst>
                  <a:outerShdw blurRad="38100" dist="38100" dir="2700000" algn="tl">
                    <a:srgbClr val="000000"/>
                  </a:outerShdw>
                </a:effectLst>
                <a:latin typeface="Georgia" pitchFamily="18" charset="0"/>
              </a:rPr>
              <a:t>The novae keep happening forever</a:t>
            </a:r>
            <a:endParaRPr lang="en-US" sz="32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439277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White Dwarf </a:t>
            </a:r>
            <a:r>
              <a:rPr lang="en-US" sz="5400" dirty="0" smtClean="0">
                <a:solidFill>
                  <a:srgbClr val="F5E9E9"/>
                </a:solidFill>
                <a:effectLst>
                  <a:outerShdw blurRad="38100" dist="38100" dir="2700000" algn="tl">
                    <a:srgbClr val="000000"/>
                  </a:outerShdw>
                </a:effectLst>
                <a:latin typeface="Georgia" pitchFamily="18" charset="0"/>
                <a:cs typeface="+mn-cs"/>
              </a:rPr>
              <a:t>Supernova (</a:t>
            </a:r>
            <a:r>
              <a:rPr lang="en-US" sz="5400" dirty="0" err="1" smtClean="0">
                <a:solidFill>
                  <a:srgbClr val="F5E9E9"/>
                </a:solidFill>
                <a:effectLst>
                  <a:outerShdw blurRad="38100" dist="38100" dir="2700000" algn="tl">
                    <a:srgbClr val="000000"/>
                  </a:outerShdw>
                </a:effectLst>
                <a:latin typeface="Georgia" pitchFamily="18" charset="0"/>
                <a:cs typeface="+mn-cs"/>
              </a:rPr>
              <a:t>Ia</a:t>
            </a:r>
            <a:r>
              <a:rPr lang="en-US" sz="5400" dirty="0" smtClean="0">
                <a:solidFill>
                  <a:srgbClr val="F5E9E9"/>
                </a:solidFill>
                <a:effectLst>
                  <a:outerShdw blurRad="38100" dist="38100" dir="2700000" algn="tl">
                    <a:srgbClr val="000000"/>
                  </a:outerShdw>
                </a:effectLst>
                <a:latin typeface="Georgia" pitchFamily="18" charset="0"/>
                <a:cs typeface="+mn-cs"/>
              </a:rPr>
              <a:t>)</a:t>
            </a:r>
            <a:endParaRPr lang="en-US" sz="5400" dirty="0">
              <a:solidFill>
                <a:srgbClr val="F5E9E9"/>
              </a:solidFill>
              <a:effectLst>
                <a:outerShdw blurRad="38100" dist="38100" dir="2700000" algn="tl">
                  <a:srgbClr val="000000"/>
                </a:outerShdw>
              </a:effectLst>
              <a:latin typeface="Georgia" pitchFamily="18" charset="0"/>
              <a:cs typeface="+mn-cs"/>
            </a:endParaRPr>
          </a:p>
        </p:txBody>
      </p:sp>
      <p:sp>
        <p:nvSpPr>
          <p:cNvPr id="60419" name="Text Box 3"/>
          <p:cNvSpPr txBox="1">
            <a:spLocks noChangeArrowheads="1"/>
          </p:cNvSpPr>
          <p:nvPr/>
        </p:nvSpPr>
        <p:spPr bwMode="auto">
          <a:xfrm>
            <a:off x="4800600" y="1371600"/>
            <a:ext cx="4038600" cy="10668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A WD in a  binary will nova many times</a:t>
            </a:r>
          </a:p>
        </p:txBody>
      </p:sp>
      <p:graphicFrame>
        <p:nvGraphicFramePr>
          <p:cNvPr id="4098" name="Object 2"/>
          <p:cNvGraphicFramePr>
            <a:graphicFrameLocks noChangeAspect="1"/>
          </p:cNvGraphicFramePr>
          <p:nvPr/>
        </p:nvGraphicFramePr>
        <p:xfrm>
          <a:off x="381000" y="1066800"/>
          <a:ext cx="4089400" cy="5473700"/>
        </p:xfrm>
        <a:graphic>
          <a:graphicData uri="http://schemas.openxmlformats.org/presentationml/2006/ole">
            <mc:AlternateContent xmlns:mc="http://schemas.openxmlformats.org/markup-compatibility/2006">
              <mc:Choice xmlns:v="urn:schemas-microsoft-com:vml" Requires="v">
                <p:oleObj spid="_x0000_s4131" name="Image" r:id="rId4" imgW="4088889" imgH="5473016" progId="">
                  <p:embed/>
                </p:oleObj>
              </mc:Choice>
              <mc:Fallback>
                <p:oleObj name="Image" r:id="rId4" imgW="4088889" imgH="547301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66800"/>
                        <a:ext cx="40894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1" name="Text Box 5"/>
          <p:cNvSpPr txBox="1">
            <a:spLocks noChangeArrowheads="1"/>
          </p:cNvSpPr>
          <p:nvPr/>
        </p:nvSpPr>
        <p:spPr bwMode="auto">
          <a:xfrm>
            <a:off x="4800600" y="2924175"/>
            <a:ext cx="4038600" cy="15541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Each nova event leaves a little mass behind</a:t>
            </a:r>
          </a:p>
        </p:txBody>
      </p:sp>
      <p:sp>
        <p:nvSpPr>
          <p:cNvPr id="60422" name="Text Box 6"/>
          <p:cNvSpPr txBox="1">
            <a:spLocks noChangeArrowheads="1"/>
          </p:cNvSpPr>
          <p:nvPr/>
        </p:nvSpPr>
        <p:spPr bwMode="auto">
          <a:xfrm>
            <a:off x="4800600" y="4876800"/>
            <a:ext cx="4038600" cy="1554163"/>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200">
                <a:solidFill>
                  <a:srgbClr val="F5E9E9"/>
                </a:solidFill>
                <a:effectLst>
                  <a:outerShdw blurRad="38100" dist="38100" dir="2700000" algn="tl">
                    <a:srgbClr val="000000"/>
                  </a:outerShdw>
                </a:effectLst>
                <a:latin typeface="Georgia" pitchFamily="18" charset="0"/>
                <a:cs typeface="+mn-cs"/>
              </a:rPr>
              <a:t>Eventually the Chandrasekhar limit is surpassed.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rPr>
              <a:t>Dead Stars: High Mass Stars</a:t>
            </a:r>
          </a:p>
        </p:txBody>
      </p:sp>
      <p:sp>
        <p:nvSpPr>
          <p:cNvPr id="46083" name="Text Box 3"/>
          <p:cNvSpPr txBox="1">
            <a:spLocks noChangeArrowheads="1"/>
          </p:cNvSpPr>
          <p:nvPr/>
        </p:nvSpPr>
        <p:spPr bwMode="auto">
          <a:xfrm>
            <a:off x="800100" y="1315134"/>
            <a:ext cx="7543800" cy="646331"/>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Supernova (Type II) end states</a:t>
            </a:r>
            <a:endParaRPr lang="en-US" sz="3600" dirty="0">
              <a:solidFill>
                <a:srgbClr val="F5E9E9"/>
              </a:solidFill>
              <a:effectLst>
                <a:outerShdw blurRad="38100" dist="38100" dir="2700000" algn="tl">
                  <a:srgbClr val="000000"/>
                </a:outerShdw>
              </a:effectLst>
              <a:latin typeface="Georgia" pitchFamily="18" charset="0"/>
              <a:cs typeface="+mn-cs"/>
            </a:endParaRPr>
          </a:p>
        </p:txBody>
      </p:sp>
      <p:pic>
        <p:nvPicPr>
          <p:cNvPr id="26628" name="Picture 4" descr="crabpuls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http://www.universetoday.com/am/uploads/2005-0310black-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532063"/>
            <a:ext cx="46482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67.media.tumblr.com/7e8dca3f1037656a559b1fad9abfd0d0/tumblr_nlmtfdNGCt1slwg0do1_1280.jpg"/>
          <p:cNvPicPr>
            <a:picLocks noChangeAspect="1" noChangeArrowheads="1"/>
          </p:cNvPicPr>
          <p:nvPr/>
        </p:nvPicPr>
        <p:blipFill rotWithShape="1">
          <a:blip r:embed="rId3">
            <a:extLst>
              <a:ext uri="{28A0092B-C50C-407E-A947-70E740481C1C}">
                <a14:useLocalDpi xmlns:a14="http://schemas.microsoft.com/office/drawing/2010/main" val="0"/>
              </a:ext>
            </a:extLst>
          </a:blip>
          <a:srcRect l="9355" r="5939" b="8235"/>
          <a:stretch/>
        </p:blipFill>
        <p:spPr bwMode="auto">
          <a:xfrm>
            <a:off x="0" y="914400"/>
            <a:ext cx="54864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Dead Stars: Low Mass Stars</a:t>
            </a:r>
            <a:endParaRPr lang="en-US" sz="5400" dirty="0">
              <a:solidFill>
                <a:srgbClr val="F5E9E9"/>
              </a:solidFill>
              <a:effectLst>
                <a:outerShdw blurRad="38100" dist="38100" dir="2700000" algn="tl">
                  <a:srgbClr val="000000"/>
                </a:outerShdw>
              </a:effectLst>
              <a:latin typeface="Georgia" pitchFamily="18" charset="0"/>
              <a:cs typeface="+mn-cs"/>
            </a:endParaRPr>
          </a:p>
        </p:txBody>
      </p:sp>
      <p:pic>
        <p:nvPicPr>
          <p:cNvPr id="9" name="Picture 5" descr="LucyDiamondStarWhiteDwarf.jpg"/>
          <p:cNvPicPr>
            <a:picLocks noChangeAspect="1"/>
          </p:cNvPicPr>
          <p:nvPr/>
        </p:nvPicPr>
        <p:blipFill rotWithShape="1">
          <a:blip r:embed="rId4">
            <a:extLst>
              <a:ext uri="{28A0092B-C50C-407E-A947-70E740481C1C}">
                <a14:useLocalDpi xmlns:a14="http://schemas.microsoft.com/office/drawing/2010/main" val="0"/>
              </a:ext>
            </a:extLst>
          </a:blip>
          <a:srcRect l="2631" r="3974"/>
          <a:stretch/>
        </p:blipFill>
        <p:spPr bwMode="auto">
          <a:xfrm>
            <a:off x="5943600" y="2286000"/>
            <a:ext cx="226481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V="1">
            <a:off x="2743200" y="2362200"/>
            <a:ext cx="39624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9" idx="2"/>
          </p:cNvCxnSpPr>
          <p:nvPr/>
        </p:nvCxnSpPr>
        <p:spPr>
          <a:xfrm>
            <a:off x="2743200" y="3933825"/>
            <a:ext cx="4332809" cy="3937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Box 3"/>
          <p:cNvSpPr txBox="1">
            <a:spLocks noChangeArrowheads="1"/>
          </p:cNvSpPr>
          <p:nvPr/>
        </p:nvSpPr>
        <p:spPr bwMode="auto">
          <a:xfrm>
            <a:off x="5486400" y="4403725"/>
            <a:ext cx="3657600" cy="1200329"/>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smtClean="0">
                <a:solidFill>
                  <a:srgbClr val="F5E9E9"/>
                </a:solidFill>
                <a:effectLst>
                  <a:outerShdw blurRad="38100" dist="38100" dir="2700000" algn="tl">
                    <a:srgbClr val="000000"/>
                  </a:outerShdw>
                </a:effectLst>
                <a:latin typeface="Georgia" pitchFamily="18" charset="0"/>
                <a:cs typeface="+mn-cs"/>
              </a:rPr>
              <a:t>Leftover core: a white dwarf</a:t>
            </a:r>
            <a:endParaRPr lang="en-US" sz="3600" dirty="0">
              <a:solidFill>
                <a:srgbClr val="F5E9E9"/>
              </a:solidFill>
              <a:effectLst>
                <a:outerShdw blurRad="38100" dist="38100" dir="2700000" algn="tl">
                  <a:srgbClr val="000000"/>
                </a:outerShdw>
              </a:effectLst>
              <a:latin typeface="Georgia" pitchFamily="18" charset="0"/>
              <a:cs typeface="+mn-cs"/>
            </a:endParaRPr>
          </a:p>
        </p:txBody>
      </p:sp>
    </p:spTree>
    <p:extLst>
      <p:ext uri="{BB962C8B-B14F-4D97-AF65-F5344CB8AC3E}">
        <p14:creationId xmlns:p14="http://schemas.microsoft.com/office/powerpoint/2010/main" val="333063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www.chandra.harvard.edu/photo/2011/casa/casa.jpg"/>
          <p:cNvPicPr>
            <a:picLocks noChangeAspect="1" noChangeArrowheads="1"/>
          </p:cNvPicPr>
          <p:nvPr/>
        </p:nvPicPr>
        <p:blipFill rotWithShape="1">
          <a:blip r:embed="rId3">
            <a:extLst>
              <a:ext uri="{28A0092B-C50C-407E-A947-70E740481C1C}">
                <a14:useLocalDpi xmlns:a14="http://schemas.microsoft.com/office/drawing/2010/main" val="0"/>
              </a:ext>
            </a:extLst>
          </a:blip>
          <a:srcRect l="7387"/>
          <a:stretch/>
        </p:blipFill>
        <p:spPr bwMode="auto">
          <a:xfrm>
            <a:off x="1104900" y="1741619"/>
            <a:ext cx="6934200" cy="5086884"/>
          </a:xfrm>
          <a:prstGeom prst="rect">
            <a:avLst/>
          </a:prstGeom>
          <a:noFill/>
          <a:extLst>
            <a:ext uri="{909E8E84-426E-40DD-AFC4-6F175D3DCCD1}">
              <a14:hiddenFill xmlns:a14="http://schemas.microsoft.com/office/drawing/2010/main">
                <a:solidFill>
                  <a:srgbClr val="FFFFFF"/>
                </a:solidFill>
              </a14:hiddenFill>
            </a:ext>
          </a:extLst>
        </p:spPr>
      </p:pic>
      <p:sp>
        <p:nvSpPr>
          <p:cNvPr id="153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latin typeface="Georgia" pitchFamily="18" charset="0"/>
                <a:cs typeface="+mn-cs"/>
              </a:rPr>
              <a:t>Dead Stars: High Mass Stars</a:t>
            </a:r>
            <a:endParaRPr lang="en-US" sz="5400" dirty="0">
              <a:solidFill>
                <a:srgbClr val="F5E9E9"/>
              </a:solidFill>
              <a:effectLst>
                <a:outerShdw blurRad="38100" dist="38100" dir="2700000" algn="tl">
                  <a:srgbClr val="000000"/>
                </a:outerShdw>
              </a:effectLst>
              <a:latin typeface="Georgia" pitchFamily="18" charset="0"/>
              <a:cs typeface="+mn-cs"/>
            </a:endParaRPr>
          </a:p>
        </p:txBody>
      </p:sp>
      <p:sp>
        <p:nvSpPr>
          <p:cNvPr id="12" name="Text Box 3"/>
          <p:cNvSpPr txBox="1">
            <a:spLocks noChangeArrowheads="1"/>
          </p:cNvSpPr>
          <p:nvPr/>
        </p:nvSpPr>
        <p:spPr bwMode="auto">
          <a:xfrm>
            <a:off x="0" y="1100514"/>
            <a:ext cx="9144001" cy="646331"/>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b="1" dirty="0" smtClean="0">
                <a:solidFill>
                  <a:srgbClr val="F5E9E9"/>
                </a:solidFill>
                <a:effectLst>
                  <a:outerShdw blurRad="38100" dist="38100" dir="2700000" algn="tl">
                    <a:srgbClr val="000000"/>
                  </a:outerShdw>
                </a:effectLst>
                <a:latin typeface="Georgia" pitchFamily="18" charset="0"/>
                <a:cs typeface="+mn-cs"/>
              </a:rPr>
              <a:t>Possibility 1 </a:t>
            </a:r>
            <a:r>
              <a:rPr lang="en-US" sz="3600" dirty="0" smtClean="0">
                <a:solidFill>
                  <a:srgbClr val="F5E9E9"/>
                </a:solidFill>
                <a:effectLst>
                  <a:outerShdw blurRad="38100" dist="38100" dir="2700000" algn="tl">
                    <a:srgbClr val="000000"/>
                  </a:outerShdw>
                </a:effectLst>
                <a:latin typeface="Georgia" pitchFamily="18" charset="0"/>
                <a:cs typeface="+mn-cs"/>
              </a:rPr>
              <a:t>Leftover core: a neutron star</a:t>
            </a:r>
            <a:endParaRPr lang="en-US" sz="3600" dirty="0">
              <a:solidFill>
                <a:srgbClr val="F5E9E9"/>
              </a:solidFill>
              <a:effectLst>
                <a:outerShdw blurRad="38100" dist="38100" dir="2700000" algn="tl">
                  <a:srgbClr val="000000"/>
                </a:outerShdw>
              </a:effectLst>
              <a:latin typeface="Georgia" pitchFamily="18" charset="0"/>
              <a:cs typeface="+mn-cs"/>
            </a:endParaRPr>
          </a:p>
        </p:txBody>
      </p:sp>
    </p:spTree>
    <p:extLst>
      <p:ext uri="{BB962C8B-B14F-4D97-AF65-F5344CB8AC3E}">
        <p14:creationId xmlns:p14="http://schemas.microsoft.com/office/powerpoint/2010/main" val="4209477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Neutron Stars</a:t>
            </a:r>
          </a:p>
        </p:txBody>
      </p:sp>
      <p:sp>
        <p:nvSpPr>
          <p:cNvPr id="461827" name="Text Box 3"/>
          <p:cNvSpPr txBox="1">
            <a:spLocks noChangeArrowheads="1"/>
          </p:cNvSpPr>
          <p:nvPr/>
        </p:nvSpPr>
        <p:spPr bwMode="auto">
          <a:xfrm>
            <a:off x="0" y="1295400"/>
            <a:ext cx="9144000" cy="584775"/>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200" dirty="0">
                <a:solidFill>
                  <a:srgbClr val="F5E9E9"/>
                </a:solidFill>
                <a:effectLst>
                  <a:outerShdw blurRad="38100" dist="38100" dir="2700000" algn="tl">
                    <a:srgbClr val="000000"/>
                  </a:outerShdw>
                </a:effectLst>
                <a:latin typeface="Georgia" pitchFamily="18" charset="0"/>
                <a:cs typeface="+mn-cs"/>
              </a:rPr>
              <a:t>The leftover core of a </a:t>
            </a:r>
            <a:r>
              <a:rPr lang="en-US" sz="3200" dirty="0" smtClean="0">
                <a:solidFill>
                  <a:srgbClr val="F5E9E9"/>
                </a:solidFill>
                <a:effectLst>
                  <a:outerShdw blurRad="38100" dist="38100" dir="2700000" algn="tl">
                    <a:srgbClr val="000000"/>
                  </a:outerShdw>
                </a:effectLst>
                <a:latin typeface="Georgia" pitchFamily="18" charset="0"/>
              </a:rPr>
              <a:t>massive </a:t>
            </a:r>
            <a:r>
              <a:rPr lang="en-US" sz="3200" dirty="0">
                <a:solidFill>
                  <a:srgbClr val="F5E9E9"/>
                </a:solidFill>
                <a:effectLst>
                  <a:outerShdw blurRad="38100" dist="38100" dir="2700000" algn="tl">
                    <a:srgbClr val="000000"/>
                  </a:outerShdw>
                </a:effectLst>
                <a:latin typeface="Georgia" pitchFamily="18" charset="0"/>
              </a:rPr>
              <a:t>star</a:t>
            </a:r>
            <a:r>
              <a:rPr lang="en-US" sz="3200" dirty="0" smtClean="0">
                <a:solidFill>
                  <a:srgbClr val="F5E9E9"/>
                </a:solidFill>
                <a:effectLst>
                  <a:outerShdw blurRad="38100" dist="38100" dir="2700000" algn="tl">
                    <a:srgbClr val="000000"/>
                  </a:outerShdw>
                </a:effectLst>
                <a:latin typeface="Georgia" pitchFamily="18" charset="0"/>
                <a:cs typeface="+mn-cs"/>
              </a:rPr>
              <a:t>.</a:t>
            </a:r>
            <a:endParaRPr lang="en-US" sz="3200" dirty="0">
              <a:solidFill>
                <a:srgbClr val="F5E9E9"/>
              </a:solidFill>
              <a:effectLst>
                <a:outerShdw blurRad="38100" dist="38100" dir="2700000" algn="tl">
                  <a:srgbClr val="000000"/>
                </a:outerShdw>
              </a:effectLst>
              <a:latin typeface="Georgia" pitchFamily="18" charset="0"/>
              <a:cs typeface="+mn-cs"/>
            </a:endParaRPr>
          </a:p>
        </p:txBody>
      </p:sp>
      <p:pic>
        <p:nvPicPr>
          <p:cNvPr id="36868" name="Picture 4" descr="http://stardate.org/images/gallery/neutron_s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267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9" name="Text Box 5"/>
          <p:cNvSpPr txBox="1">
            <a:spLocks noChangeArrowheads="1"/>
          </p:cNvSpPr>
          <p:nvPr/>
        </p:nvSpPr>
        <p:spPr bwMode="auto">
          <a:xfrm>
            <a:off x="4724400" y="2743200"/>
            <a:ext cx="41910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Held up by </a:t>
            </a:r>
            <a:r>
              <a:rPr lang="en-US" sz="3200" u="sng" dirty="0">
                <a:solidFill>
                  <a:srgbClr val="F5E9E9"/>
                </a:solidFill>
                <a:effectLst>
                  <a:outerShdw blurRad="38100" dist="38100" dir="2700000" algn="tl">
                    <a:srgbClr val="000000"/>
                  </a:outerShdw>
                </a:effectLst>
                <a:latin typeface="Georgia" pitchFamily="18" charset="0"/>
                <a:cs typeface="+mn-cs"/>
              </a:rPr>
              <a:t>neutron</a:t>
            </a:r>
            <a:r>
              <a:rPr lang="en-US" sz="3200" dirty="0">
                <a:solidFill>
                  <a:srgbClr val="F5E9E9"/>
                </a:solidFill>
                <a:effectLst>
                  <a:outerShdw blurRad="38100" dist="38100" dir="2700000" algn="tl">
                    <a:srgbClr val="000000"/>
                  </a:outerShdw>
                </a:effectLst>
                <a:latin typeface="Georgia" pitchFamily="18" charset="0"/>
                <a:cs typeface="+mn-cs"/>
              </a:rPr>
              <a:t> degeneracy pressure</a:t>
            </a:r>
          </a:p>
        </p:txBody>
      </p:sp>
      <p:sp>
        <p:nvSpPr>
          <p:cNvPr id="6" name="Text Box 5"/>
          <p:cNvSpPr txBox="1">
            <a:spLocks noChangeArrowheads="1"/>
          </p:cNvSpPr>
          <p:nvPr/>
        </p:nvSpPr>
        <p:spPr bwMode="auto">
          <a:xfrm>
            <a:off x="4724400" y="4343400"/>
            <a:ext cx="4191000" cy="2062163"/>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Rotate rapidly</a:t>
            </a:r>
          </a:p>
          <a:p>
            <a:pPr>
              <a:defRPr/>
            </a:pPr>
            <a:endParaRPr lang="en-US" sz="3200" dirty="0">
              <a:solidFill>
                <a:srgbClr val="F5E9E9"/>
              </a:solidFill>
              <a:effectLst>
                <a:outerShdw blurRad="38100" dist="38100" dir="2700000" algn="tl">
                  <a:srgbClr val="000000"/>
                </a:outerShdw>
              </a:effectLst>
              <a:latin typeface="Georgia" pitchFamily="18" charset="0"/>
              <a:cs typeface="+mn-cs"/>
            </a:endParaRPr>
          </a:p>
          <a:p>
            <a:pPr>
              <a:defRPr/>
            </a:pPr>
            <a:r>
              <a:rPr lang="en-US" sz="3200" dirty="0">
                <a:solidFill>
                  <a:srgbClr val="F5E9E9"/>
                </a:solidFill>
                <a:effectLst>
                  <a:outerShdw blurRad="38100" dist="38100" dir="2700000" algn="tl">
                    <a:srgbClr val="000000"/>
                  </a:outerShdw>
                </a:effectLst>
                <a:latin typeface="Georgia" pitchFamily="18" charset="0"/>
                <a:cs typeface="+mn-cs"/>
              </a:rPr>
              <a:t>Have very strong magnetic fields!</a:t>
            </a:r>
          </a:p>
        </p:txBody>
      </p:sp>
      <p:sp>
        <p:nvSpPr>
          <p:cNvPr id="7" name="Text Box 8"/>
          <p:cNvSpPr txBox="1">
            <a:spLocks noChangeArrowheads="1"/>
          </p:cNvSpPr>
          <p:nvPr/>
        </p:nvSpPr>
        <p:spPr bwMode="auto">
          <a:xfrm>
            <a:off x="609600" y="5536307"/>
            <a:ext cx="3505200" cy="1077218"/>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200" dirty="0">
                <a:solidFill>
                  <a:srgbClr val="F5E9E9"/>
                </a:solidFill>
                <a:effectLst>
                  <a:outerShdw blurRad="38100" dist="38100" dir="2700000" algn="tl">
                    <a:srgbClr val="000000"/>
                  </a:outerShdw>
                </a:effectLst>
                <a:latin typeface="Georgia" pitchFamily="18" charset="0"/>
              </a:rPr>
              <a:t>A GIANT ball of neutrons.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Comparison:  WD vs. NS</a:t>
            </a:r>
          </a:p>
        </p:txBody>
      </p:sp>
      <p:sp>
        <p:nvSpPr>
          <p:cNvPr id="461827" name="Text Box 3"/>
          <p:cNvSpPr txBox="1">
            <a:spLocks noChangeArrowheads="1"/>
          </p:cNvSpPr>
          <p:nvPr/>
        </p:nvSpPr>
        <p:spPr bwMode="auto">
          <a:xfrm>
            <a:off x="457200" y="5181600"/>
            <a:ext cx="3733800" cy="1570038"/>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Earth-sized</a:t>
            </a:r>
          </a:p>
          <a:p>
            <a:pPr>
              <a:defRPr/>
            </a:pPr>
            <a:r>
              <a:rPr lang="en-US" sz="3200" dirty="0">
                <a:solidFill>
                  <a:srgbClr val="F5E9E9"/>
                </a:solidFill>
                <a:effectLst>
                  <a:outerShdw blurRad="38100" dist="38100" dir="2700000" algn="tl">
                    <a:srgbClr val="000000"/>
                  </a:outerShdw>
                </a:effectLst>
                <a:latin typeface="Georgia" pitchFamily="18" charset="0"/>
                <a:cs typeface="+mn-cs"/>
              </a:rPr>
              <a:t>1cm</a:t>
            </a:r>
            <a:r>
              <a:rPr lang="en-US" sz="3200" baseline="30000" dirty="0">
                <a:solidFill>
                  <a:srgbClr val="F5E9E9"/>
                </a:solidFill>
                <a:effectLst>
                  <a:outerShdw blurRad="38100" dist="38100" dir="2700000" algn="tl">
                    <a:srgbClr val="000000"/>
                  </a:outerShdw>
                </a:effectLst>
                <a:latin typeface="Georgia" pitchFamily="18" charset="0"/>
                <a:cs typeface="+mn-cs"/>
              </a:rPr>
              <a:t>3</a:t>
            </a:r>
            <a:r>
              <a:rPr lang="en-US" sz="3200" dirty="0">
                <a:solidFill>
                  <a:srgbClr val="F5E9E9"/>
                </a:solidFill>
                <a:effectLst>
                  <a:outerShdw blurRad="38100" dist="38100" dir="2700000" algn="tl">
                    <a:srgbClr val="000000"/>
                  </a:outerShdw>
                </a:effectLst>
                <a:latin typeface="Georgia" pitchFamily="18" charset="0"/>
                <a:cs typeface="+mn-cs"/>
              </a:rPr>
              <a:t> = 1 ton!</a:t>
            </a:r>
          </a:p>
          <a:p>
            <a:pPr>
              <a:defRPr/>
            </a:pPr>
            <a:r>
              <a:rPr lang="en-US" sz="3200" dirty="0">
                <a:solidFill>
                  <a:srgbClr val="F5E9E9"/>
                </a:solidFill>
                <a:effectLst>
                  <a:outerShdw blurRad="38100" dist="38100" dir="2700000" algn="tl">
                    <a:srgbClr val="000000"/>
                  </a:outerShdw>
                </a:effectLst>
                <a:latin typeface="Georgia" pitchFamily="18" charset="0"/>
                <a:cs typeface="+mn-cs"/>
              </a:rPr>
              <a:t>Atoms still exist</a:t>
            </a:r>
          </a:p>
        </p:txBody>
      </p:sp>
      <p:sp>
        <p:nvSpPr>
          <p:cNvPr id="461829" name="Text Box 5"/>
          <p:cNvSpPr txBox="1">
            <a:spLocks noChangeArrowheads="1"/>
          </p:cNvSpPr>
          <p:nvPr/>
        </p:nvSpPr>
        <p:spPr bwMode="auto">
          <a:xfrm>
            <a:off x="4724400" y="4648200"/>
            <a:ext cx="4191000" cy="1570038"/>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City-sized</a:t>
            </a:r>
          </a:p>
          <a:p>
            <a:pPr>
              <a:defRPr/>
            </a:pPr>
            <a:r>
              <a:rPr lang="en-US" sz="3200" dirty="0">
                <a:solidFill>
                  <a:srgbClr val="F5E9E9"/>
                </a:solidFill>
                <a:effectLst>
                  <a:outerShdw blurRad="38100" dist="38100" dir="2700000" algn="tl">
                    <a:srgbClr val="000000"/>
                  </a:outerShdw>
                </a:effectLst>
                <a:latin typeface="Georgia" pitchFamily="18" charset="0"/>
                <a:cs typeface="+mn-cs"/>
              </a:rPr>
              <a:t>1 cm</a:t>
            </a:r>
            <a:r>
              <a:rPr lang="en-US" sz="3200" baseline="30000" dirty="0">
                <a:solidFill>
                  <a:srgbClr val="F5E9E9"/>
                </a:solidFill>
                <a:effectLst>
                  <a:outerShdw blurRad="38100" dist="38100" dir="2700000" algn="tl">
                    <a:srgbClr val="000000"/>
                  </a:outerShdw>
                </a:effectLst>
                <a:latin typeface="Georgia" pitchFamily="18" charset="0"/>
                <a:cs typeface="+mn-cs"/>
              </a:rPr>
              <a:t>3</a:t>
            </a:r>
            <a:r>
              <a:rPr lang="en-US" sz="3200" dirty="0">
                <a:solidFill>
                  <a:srgbClr val="F5E9E9"/>
                </a:solidFill>
                <a:effectLst>
                  <a:outerShdw blurRad="38100" dist="38100" dir="2700000" algn="tl">
                    <a:srgbClr val="000000"/>
                  </a:outerShdw>
                </a:effectLst>
                <a:latin typeface="Georgia" pitchFamily="18" charset="0"/>
                <a:cs typeface="+mn-cs"/>
              </a:rPr>
              <a:t> &gt; Mt Everest</a:t>
            </a:r>
          </a:p>
          <a:p>
            <a:pPr>
              <a:defRPr/>
            </a:pPr>
            <a:r>
              <a:rPr lang="en-US" sz="3200" dirty="0">
                <a:solidFill>
                  <a:srgbClr val="F5E9E9"/>
                </a:solidFill>
                <a:effectLst>
                  <a:outerShdw blurRad="38100" dist="38100" dir="2700000" algn="tl">
                    <a:srgbClr val="000000"/>
                  </a:outerShdw>
                </a:effectLst>
                <a:latin typeface="Georgia" pitchFamily="18" charset="0"/>
                <a:cs typeface="+mn-cs"/>
              </a:rPr>
              <a:t>Neutrons </a:t>
            </a:r>
            <a:r>
              <a:rPr lang="en-US" sz="3200" dirty="0" smtClean="0">
                <a:solidFill>
                  <a:srgbClr val="F5E9E9"/>
                </a:solidFill>
                <a:effectLst>
                  <a:outerShdw blurRad="38100" dist="38100" dir="2700000" algn="tl">
                    <a:srgbClr val="000000"/>
                  </a:outerShdw>
                </a:effectLst>
                <a:latin typeface="Georgia" pitchFamily="18" charset="0"/>
                <a:cs typeface="+mn-cs"/>
              </a:rPr>
              <a:t>only*!</a:t>
            </a:r>
            <a:endParaRPr lang="en-US" sz="3200" dirty="0">
              <a:solidFill>
                <a:srgbClr val="F5E9E9"/>
              </a:solidFill>
              <a:effectLst>
                <a:outerShdw blurRad="38100" dist="38100" dir="2700000" algn="tl">
                  <a:srgbClr val="000000"/>
                </a:outerShdw>
              </a:effectLst>
              <a:latin typeface="Georgia" pitchFamily="18" charset="0"/>
              <a:cs typeface="+mn-cs"/>
            </a:endParaRPr>
          </a:p>
        </p:txBody>
      </p:sp>
      <p:pic>
        <p:nvPicPr>
          <p:cNvPr id="35845" name="Picture 5" descr="neutronstarsize.bmp"/>
          <p:cNvPicPr>
            <a:picLocks noChangeAspect="1"/>
          </p:cNvPicPr>
          <p:nvPr/>
        </p:nvPicPr>
        <p:blipFill>
          <a:blip r:embed="rId3">
            <a:extLst>
              <a:ext uri="{28A0092B-C50C-407E-A947-70E740481C1C}">
                <a14:useLocalDpi xmlns:a14="http://schemas.microsoft.com/office/drawing/2010/main" val="0"/>
              </a:ext>
            </a:extLst>
          </a:blip>
          <a:srcRect l="1633" t="1727" r="2042" b="1512"/>
          <a:stretch>
            <a:fillRect/>
          </a:stretch>
        </p:blipFill>
        <p:spPr bwMode="auto">
          <a:xfrm>
            <a:off x="5310188" y="1219200"/>
            <a:ext cx="34528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62600" y="1828800"/>
            <a:ext cx="1400175" cy="830263"/>
          </a:xfrm>
          <a:prstGeom prst="rect">
            <a:avLst/>
          </a:prstGeom>
          <a:noFill/>
        </p:spPr>
        <p:txBody>
          <a:bodyPr wrap="none">
            <a:spAutoFit/>
          </a:bodyPr>
          <a:lstStyle/>
          <a:p>
            <a:pPr>
              <a:defRPr/>
            </a:pPr>
            <a:r>
              <a:rPr lang="en-US" dirty="0">
                <a:latin typeface="+mj-lt"/>
                <a:cs typeface="+mn-cs"/>
              </a:rPr>
              <a:t>Neutron </a:t>
            </a:r>
          </a:p>
          <a:p>
            <a:pPr>
              <a:defRPr/>
            </a:pPr>
            <a:r>
              <a:rPr lang="en-US" dirty="0">
                <a:latin typeface="+mj-lt"/>
                <a:cs typeface="+mn-cs"/>
              </a:rPr>
              <a:t>Star</a:t>
            </a:r>
          </a:p>
        </p:txBody>
      </p:sp>
      <p:pic>
        <p:nvPicPr>
          <p:cNvPr id="35847" name="Picture 7" descr="wd_siz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14400"/>
            <a:ext cx="23622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52600" y="1676400"/>
            <a:ext cx="1082675" cy="830263"/>
          </a:xfrm>
          <a:prstGeom prst="rect">
            <a:avLst/>
          </a:prstGeom>
          <a:noFill/>
        </p:spPr>
        <p:txBody>
          <a:bodyPr wrap="none">
            <a:spAutoFit/>
          </a:bodyPr>
          <a:lstStyle/>
          <a:p>
            <a:pPr>
              <a:defRPr/>
            </a:pPr>
            <a:r>
              <a:rPr lang="en-US" dirty="0">
                <a:latin typeface="+mj-lt"/>
                <a:cs typeface="+mn-cs"/>
              </a:rPr>
              <a:t>White </a:t>
            </a:r>
          </a:p>
          <a:p>
            <a:pPr>
              <a:defRPr/>
            </a:pPr>
            <a:r>
              <a:rPr lang="en-US" dirty="0">
                <a:latin typeface="+mj-lt"/>
                <a:cs typeface="+mn-cs"/>
              </a:rPr>
              <a:t>Dwarf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Little Green Men</a:t>
            </a:r>
          </a:p>
        </p:txBody>
      </p:sp>
      <p:sp>
        <p:nvSpPr>
          <p:cNvPr id="463875" name="Text Box 3"/>
          <p:cNvSpPr txBox="1">
            <a:spLocks noChangeArrowheads="1"/>
          </p:cNvSpPr>
          <p:nvPr/>
        </p:nvSpPr>
        <p:spPr bwMode="auto">
          <a:xfrm>
            <a:off x="4267200" y="1447800"/>
            <a:ext cx="4419600" cy="1554163"/>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A 4 ½ acre radio telescope designed to find quasars</a:t>
            </a:r>
          </a:p>
        </p:txBody>
      </p:sp>
      <p:pic>
        <p:nvPicPr>
          <p:cNvPr id="37892" name="Picture 4" descr="burne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1004888"/>
            <a:ext cx="319722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Text Box 5"/>
          <p:cNvSpPr txBox="1">
            <a:spLocks noChangeArrowheads="1"/>
          </p:cNvSpPr>
          <p:nvPr/>
        </p:nvSpPr>
        <p:spPr bwMode="auto">
          <a:xfrm>
            <a:off x="228600" y="3976688"/>
            <a:ext cx="3502025" cy="519112"/>
          </a:xfrm>
          <a:prstGeom prst="rect">
            <a:avLst/>
          </a:prstGeom>
          <a:solidFill>
            <a:schemeClr val="bg2">
              <a:alpha val="41000"/>
            </a:schemeClr>
          </a:solidFill>
          <a:ln w="9525">
            <a:noFill/>
            <a:miter lim="800000"/>
            <a:headEnd/>
            <a:tailEnd/>
          </a:ln>
          <a:effectLst/>
        </p:spPr>
        <p:txBody>
          <a:bodyPr>
            <a:spAutoFit/>
          </a:bodyPr>
          <a:lstStyle/>
          <a:p>
            <a:pPr>
              <a:defRPr/>
            </a:pPr>
            <a:r>
              <a:rPr lang="en-US" sz="2800">
                <a:solidFill>
                  <a:srgbClr val="F5E9E9"/>
                </a:solidFill>
                <a:effectLst>
                  <a:outerShdw blurRad="38100" dist="38100" dir="2700000" algn="tl">
                    <a:srgbClr val="000000"/>
                  </a:outerShdw>
                </a:effectLst>
                <a:latin typeface="Georgia" pitchFamily="18" charset="0"/>
                <a:cs typeface="+mn-cs"/>
              </a:rPr>
              <a:t>Jocelyn Bell- 1967</a:t>
            </a:r>
          </a:p>
        </p:txBody>
      </p:sp>
      <p:pic>
        <p:nvPicPr>
          <p:cNvPr id="37894" name="Picture 6" descr="f1707"/>
          <p:cNvPicPr>
            <a:picLocks noChangeAspect="1" noChangeArrowheads="1"/>
          </p:cNvPicPr>
          <p:nvPr/>
        </p:nvPicPr>
        <p:blipFill>
          <a:blip r:embed="rId4">
            <a:extLst>
              <a:ext uri="{28A0092B-C50C-407E-A947-70E740481C1C}">
                <a14:useLocalDpi xmlns:a14="http://schemas.microsoft.com/office/drawing/2010/main" val="0"/>
              </a:ext>
            </a:extLst>
          </a:blip>
          <a:srcRect l="1030" t="19681" r="1030" b="16402"/>
          <a:stretch>
            <a:fillRect/>
          </a:stretch>
        </p:blipFill>
        <p:spPr bwMode="auto">
          <a:xfrm>
            <a:off x="76200" y="4660900"/>
            <a:ext cx="3810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9" name="Text Box 7"/>
          <p:cNvSpPr txBox="1">
            <a:spLocks noChangeArrowheads="1"/>
          </p:cNvSpPr>
          <p:nvPr/>
        </p:nvSpPr>
        <p:spPr bwMode="auto">
          <a:xfrm>
            <a:off x="4191000" y="3352800"/>
            <a:ext cx="44196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Found a very regular radio signal.</a:t>
            </a:r>
          </a:p>
        </p:txBody>
      </p:sp>
      <p:sp>
        <p:nvSpPr>
          <p:cNvPr id="463880" name="Text Box 8"/>
          <p:cNvSpPr txBox="1">
            <a:spLocks noChangeArrowheads="1"/>
          </p:cNvSpPr>
          <p:nvPr/>
        </p:nvSpPr>
        <p:spPr bwMode="auto">
          <a:xfrm>
            <a:off x="4267200" y="4953000"/>
            <a:ext cx="42672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They called the source LGM-1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latin typeface="Georgia" pitchFamily="18" charset="0"/>
                <a:cs typeface="+mn-cs"/>
              </a:rPr>
              <a:t>Pulsars</a:t>
            </a:r>
          </a:p>
        </p:txBody>
      </p:sp>
      <p:sp>
        <p:nvSpPr>
          <p:cNvPr id="465923" name="Text Box 3"/>
          <p:cNvSpPr txBox="1">
            <a:spLocks noChangeArrowheads="1"/>
          </p:cNvSpPr>
          <p:nvPr/>
        </p:nvSpPr>
        <p:spPr bwMode="auto">
          <a:xfrm>
            <a:off x="1447800" y="1295400"/>
            <a:ext cx="6629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Spinning Neutron Stars</a:t>
            </a:r>
          </a:p>
        </p:txBody>
      </p:sp>
      <p:pic>
        <p:nvPicPr>
          <p:cNvPr id="38916" name="Picture 4" descr="Diagram of a pul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09800"/>
            <a:ext cx="4191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5" name="Text Box 5"/>
          <p:cNvSpPr txBox="1">
            <a:spLocks noChangeArrowheads="1"/>
          </p:cNvSpPr>
          <p:nvPr/>
        </p:nvSpPr>
        <p:spPr bwMode="auto">
          <a:xfrm>
            <a:off x="1447800" y="5943600"/>
            <a:ext cx="6629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Spinning Neutron Stars</a:t>
            </a:r>
          </a:p>
        </p:txBody>
      </p:sp>
      <p:pic>
        <p:nvPicPr>
          <p:cNvPr id="38918" name="Picture 6" descr="cr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09800"/>
            <a:ext cx="42672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7" name="Text Box 7"/>
          <p:cNvSpPr txBox="1">
            <a:spLocks noChangeArrowheads="1"/>
          </p:cNvSpPr>
          <p:nvPr/>
        </p:nvSpPr>
        <p:spPr bwMode="auto">
          <a:xfrm>
            <a:off x="457200" y="4997450"/>
            <a:ext cx="3962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cs typeface="+mn-cs"/>
              </a:rPr>
              <a:t>The Crab Nebula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latin typeface="Georgia" pitchFamily="18" charset="0"/>
                <a:cs typeface="+mn-cs"/>
              </a:rPr>
              <a:t>Pulsars</a:t>
            </a:r>
          </a:p>
        </p:txBody>
      </p:sp>
      <p:sp>
        <p:nvSpPr>
          <p:cNvPr id="465923" name="Text Box 3"/>
          <p:cNvSpPr txBox="1">
            <a:spLocks noChangeArrowheads="1"/>
          </p:cNvSpPr>
          <p:nvPr/>
        </p:nvSpPr>
        <p:spPr bwMode="auto">
          <a:xfrm>
            <a:off x="1470757" y="1102953"/>
            <a:ext cx="6629400" cy="641350"/>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smtClean="0">
                <a:solidFill>
                  <a:srgbClr val="F5E9E9"/>
                </a:solidFill>
                <a:effectLst>
                  <a:outerShdw blurRad="38100" dist="38100" dir="2700000" algn="tl">
                    <a:srgbClr val="000000"/>
                  </a:outerShdw>
                </a:effectLst>
                <a:latin typeface="Georgia" pitchFamily="18" charset="0"/>
                <a:cs typeface="+mn-cs"/>
              </a:rPr>
              <a:t>Interior structure???</a:t>
            </a:r>
            <a:endParaRPr lang="en-US" sz="3600" dirty="0">
              <a:solidFill>
                <a:srgbClr val="F5E9E9"/>
              </a:solidFill>
              <a:effectLst>
                <a:outerShdw blurRad="38100" dist="38100" dir="2700000" algn="tl">
                  <a:srgbClr val="000000"/>
                </a:outerShdw>
              </a:effectLst>
              <a:latin typeface="Georgia" pitchFamily="18" charset="0"/>
              <a:cs typeface="+mn-cs"/>
            </a:endParaRPr>
          </a:p>
        </p:txBody>
      </p:sp>
      <p:pic>
        <p:nvPicPr>
          <p:cNvPr id="15362" name="Picture 2" descr="https://upload.wikimedia.org/wikipedia/commons/thumb/9/9e/Neutron_star_cross_section.svg/2000px-Neutron_star_cross_sect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736929"/>
            <a:ext cx="7894514" cy="454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30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Solitary NS Spectrum…</a:t>
            </a:r>
          </a:p>
        </p:txBody>
      </p:sp>
      <p:sp>
        <p:nvSpPr>
          <p:cNvPr id="465923" name="Text Box 3"/>
          <p:cNvSpPr txBox="1">
            <a:spLocks noChangeArrowheads="1"/>
          </p:cNvSpPr>
          <p:nvPr/>
        </p:nvSpPr>
        <p:spPr bwMode="auto">
          <a:xfrm>
            <a:off x="1447800" y="1295400"/>
            <a:ext cx="6629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cs typeface="+mn-cs"/>
              </a:rPr>
              <a:t>What would </a:t>
            </a:r>
            <a:r>
              <a:rPr lang="en-US" sz="3600">
                <a:solidFill>
                  <a:srgbClr val="F5E9E9"/>
                </a:solidFill>
                <a:effectLst>
                  <a:outerShdw blurRad="38100" dist="38100" dir="2700000" algn="tl">
                    <a:srgbClr val="000000"/>
                  </a:outerShdw>
                </a:effectLst>
                <a:latin typeface="Georgia" pitchFamily="18" charset="0"/>
                <a:cs typeface="+mn-cs"/>
              </a:rPr>
              <a:t>you expect?</a:t>
            </a:r>
            <a:endParaRPr lang="en-US" sz="3600" dirty="0">
              <a:solidFill>
                <a:srgbClr val="F5E9E9"/>
              </a:solidFill>
              <a:effectLst>
                <a:outerShdw blurRad="38100" dist="38100" dir="2700000" algn="tl">
                  <a:srgbClr val="000000"/>
                </a:outerShdw>
              </a:effectLst>
              <a:latin typeface="Georgia" pitchFamily="18" charset="0"/>
              <a:cs typeface="+mn-cs"/>
            </a:endParaRPr>
          </a:p>
        </p:txBody>
      </p:sp>
      <p:pic>
        <p:nvPicPr>
          <p:cNvPr id="39940" name="Picture 3" descr="img38.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82002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Solitary NS Spectrum…</a:t>
            </a:r>
          </a:p>
        </p:txBody>
      </p:sp>
      <p:pic>
        <p:nvPicPr>
          <p:cNvPr id="40963" name="Picture 4" descr="xmm_ns_absorp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9342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err="1">
                <a:solidFill>
                  <a:srgbClr val="F5E9E9"/>
                </a:solidFill>
                <a:effectLst>
                  <a:outerShdw blurRad="38100" dist="38100" dir="2700000" algn="tl">
                    <a:srgbClr val="000000"/>
                  </a:outerShdw>
                </a:effectLst>
                <a:latin typeface="Georgia" pitchFamily="18" charset="0"/>
                <a:cs typeface="+mn-cs"/>
              </a:rPr>
              <a:t>Magnetars</a:t>
            </a:r>
            <a:endParaRPr lang="en-US" sz="5400" dirty="0">
              <a:solidFill>
                <a:srgbClr val="F5E9E9"/>
              </a:solidFill>
              <a:effectLst>
                <a:outerShdw blurRad="38100" dist="38100" dir="2700000" algn="tl">
                  <a:srgbClr val="000000"/>
                </a:outerShdw>
              </a:effectLst>
              <a:latin typeface="Georgia" pitchFamily="18" charset="0"/>
              <a:cs typeface="+mn-cs"/>
            </a:endParaRPr>
          </a:p>
        </p:txBody>
      </p:sp>
      <p:sp>
        <p:nvSpPr>
          <p:cNvPr id="465923" name="Text Box 3"/>
          <p:cNvSpPr txBox="1">
            <a:spLocks noChangeArrowheads="1"/>
          </p:cNvSpPr>
          <p:nvPr/>
        </p:nvSpPr>
        <p:spPr bwMode="auto">
          <a:xfrm>
            <a:off x="1447800" y="1295400"/>
            <a:ext cx="66294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cs typeface="+mn-cs"/>
              </a:rPr>
              <a:t>Neutron Stars with extremely strong magnetic fields…</a:t>
            </a:r>
          </a:p>
        </p:txBody>
      </p:sp>
      <p:sp>
        <p:nvSpPr>
          <p:cNvPr id="4" name="Text Box 7"/>
          <p:cNvSpPr txBox="1">
            <a:spLocks noChangeArrowheads="1"/>
          </p:cNvSpPr>
          <p:nvPr/>
        </p:nvSpPr>
        <p:spPr bwMode="auto">
          <a:xfrm>
            <a:off x="457200" y="4997450"/>
            <a:ext cx="39624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cs typeface="+mn-cs"/>
              </a:rPr>
              <a:t>But they rotate slowly.</a:t>
            </a:r>
          </a:p>
        </p:txBody>
      </p:sp>
      <p:pic>
        <p:nvPicPr>
          <p:cNvPr id="41989" name="Picture 4" descr="213037main_magnetar_art_2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19400"/>
            <a:ext cx="4356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Comparison:  WD vs. NS</a:t>
            </a:r>
          </a:p>
        </p:txBody>
      </p:sp>
      <p:sp>
        <p:nvSpPr>
          <p:cNvPr id="461827" name="Text Box 3"/>
          <p:cNvSpPr txBox="1">
            <a:spLocks noChangeArrowheads="1"/>
          </p:cNvSpPr>
          <p:nvPr/>
        </p:nvSpPr>
        <p:spPr bwMode="auto">
          <a:xfrm>
            <a:off x="228600" y="5181600"/>
            <a:ext cx="3962400" cy="1569660"/>
          </a:xfrm>
          <a:prstGeom prst="rect">
            <a:avLst/>
          </a:prstGeom>
          <a:solidFill>
            <a:schemeClr val="bg2">
              <a:alpha val="41000"/>
            </a:schemeClr>
          </a:solidFill>
          <a:ln w="9525">
            <a:noFill/>
            <a:miter lim="800000"/>
            <a:headEnd/>
            <a:tailEnd/>
          </a:ln>
          <a:effectLst/>
        </p:spPr>
        <p:txBody>
          <a:bodyPr wrap="square">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Earth-sized</a:t>
            </a:r>
          </a:p>
          <a:p>
            <a:pPr>
              <a:defRPr/>
            </a:pPr>
            <a:r>
              <a:rPr lang="en-US" sz="3200" dirty="0">
                <a:solidFill>
                  <a:srgbClr val="F5E9E9"/>
                </a:solidFill>
                <a:effectLst>
                  <a:outerShdw blurRad="38100" dist="38100" dir="2700000" algn="tl">
                    <a:srgbClr val="000000"/>
                  </a:outerShdw>
                </a:effectLst>
                <a:latin typeface="Georgia" pitchFamily="18" charset="0"/>
                <a:cs typeface="+mn-cs"/>
              </a:rPr>
              <a:t>1cm</a:t>
            </a:r>
            <a:r>
              <a:rPr lang="en-US" sz="3200" baseline="30000" dirty="0">
                <a:solidFill>
                  <a:srgbClr val="F5E9E9"/>
                </a:solidFill>
                <a:effectLst>
                  <a:outerShdw blurRad="38100" dist="38100" dir="2700000" algn="tl">
                    <a:srgbClr val="000000"/>
                  </a:outerShdw>
                </a:effectLst>
                <a:latin typeface="Georgia" pitchFamily="18" charset="0"/>
                <a:cs typeface="+mn-cs"/>
              </a:rPr>
              <a:t>3</a:t>
            </a:r>
            <a:r>
              <a:rPr lang="en-US" sz="3200" dirty="0">
                <a:solidFill>
                  <a:srgbClr val="F5E9E9"/>
                </a:solidFill>
                <a:effectLst>
                  <a:outerShdw blurRad="38100" dist="38100" dir="2700000" algn="tl">
                    <a:srgbClr val="000000"/>
                  </a:outerShdw>
                </a:effectLst>
                <a:latin typeface="Georgia" pitchFamily="18" charset="0"/>
                <a:cs typeface="+mn-cs"/>
              </a:rPr>
              <a:t> = 1 ton!</a:t>
            </a:r>
          </a:p>
          <a:p>
            <a:pPr>
              <a:defRPr/>
            </a:pPr>
            <a:r>
              <a:rPr lang="en-US" sz="3200" dirty="0">
                <a:solidFill>
                  <a:srgbClr val="F5E9E9"/>
                </a:solidFill>
                <a:effectLst>
                  <a:outerShdw blurRad="38100" dist="38100" dir="2700000" algn="tl">
                    <a:srgbClr val="000000"/>
                  </a:outerShdw>
                </a:effectLst>
                <a:latin typeface="Georgia" pitchFamily="18" charset="0"/>
              </a:rPr>
              <a:t>Maximum: </a:t>
            </a:r>
            <a:r>
              <a:rPr lang="en-US" sz="3200" dirty="0" smtClean="0">
                <a:solidFill>
                  <a:srgbClr val="F5E9E9"/>
                </a:solidFill>
                <a:effectLst>
                  <a:outerShdw blurRad="38100" dist="38100" dir="2700000" algn="tl">
                    <a:srgbClr val="000000"/>
                  </a:outerShdw>
                </a:effectLst>
                <a:latin typeface="Georgia" pitchFamily="18" charset="0"/>
              </a:rPr>
              <a:t>1.4 </a:t>
            </a:r>
            <a:r>
              <a:rPr lang="en-US" sz="3200" dirty="0" err="1">
                <a:solidFill>
                  <a:srgbClr val="F5E9E9"/>
                </a:solidFill>
                <a:effectLst>
                  <a:outerShdw blurRad="38100" dist="38100" dir="2700000" algn="tl">
                    <a:srgbClr val="000000"/>
                  </a:outerShdw>
                </a:effectLst>
                <a:latin typeface="Georgia" pitchFamily="18" charset="0"/>
              </a:rPr>
              <a:t>M</a:t>
            </a:r>
            <a:r>
              <a:rPr lang="en-US" sz="3200" baseline="-25000" dirty="0" err="1">
                <a:solidFill>
                  <a:srgbClr val="F5E9E9"/>
                </a:solidFill>
                <a:effectLst>
                  <a:outerShdw blurRad="38100" dist="38100" dir="2700000" algn="tl">
                    <a:srgbClr val="000000"/>
                  </a:outerShdw>
                </a:effectLst>
                <a:latin typeface="Georgia" pitchFamily="18" charset="0"/>
              </a:rPr>
              <a:t>sun</a:t>
            </a:r>
            <a:endParaRPr lang="en-US" sz="3200" baseline="-25000" dirty="0">
              <a:solidFill>
                <a:srgbClr val="F5E9E9"/>
              </a:solidFill>
              <a:effectLst>
                <a:outerShdw blurRad="38100" dist="38100" dir="2700000" algn="tl">
                  <a:srgbClr val="000000"/>
                </a:outerShdw>
              </a:effectLst>
              <a:latin typeface="Georgia" pitchFamily="18" charset="0"/>
            </a:endParaRPr>
          </a:p>
        </p:txBody>
      </p:sp>
      <p:sp>
        <p:nvSpPr>
          <p:cNvPr id="461829" name="Text Box 5"/>
          <p:cNvSpPr txBox="1">
            <a:spLocks noChangeArrowheads="1"/>
          </p:cNvSpPr>
          <p:nvPr/>
        </p:nvSpPr>
        <p:spPr bwMode="auto">
          <a:xfrm>
            <a:off x="4724400" y="4648200"/>
            <a:ext cx="4191000" cy="1569660"/>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City-sized</a:t>
            </a:r>
          </a:p>
          <a:p>
            <a:pPr>
              <a:defRPr/>
            </a:pPr>
            <a:r>
              <a:rPr lang="en-US" sz="3200" dirty="0">
                <a:solidFill>
                  <a:srgbClr val="F5E9E9"/>
                </a:solidFill>
                <a:effectLst>
                  <a:outerShdw blurRad="38100" dist="38100" dir="2700000" algn="tl">
                    <a:srgbClr val="000000"/>
                  </a:outerShdw>
                </a:effectLst>
                <a:latin typeface="Georgia" pitchFamily="18" charset="0"/>
                <a:cs typeface="+mn-cs"/>
              </a:rPr>
              <a:t>1 cm</a:t>
            </a:r>
            <a:r>
              <a:rPr lang="en-US" sz="3200" baseline="30000" dirty="0">
                <a:solidFill>
                  <a:srgbClr val="F5E9E9"/>
                </a:solidFill>
                <a:effectLst>
                  <a:outerShdw blurRad="38100" dist="38100" dir="2700000" algn="tl">
                    <a:srgbClr val="000000"/>
                  </a:outerShdw>
                </a:effectLst>
                <a:latin typeface="Georgia" pitchFamily="18" charset="0"/>
                <a:cs typeface="+mn-cs"/>
              </a:rPr>
              <a:t>3</a:t>
            </a:r>
            <a:r>
              <a:rPr lang="en-US" sz="3200" dirty="0">
                <a:solidFill>
                  <a:srgbClr val="F5E9E9"/>
                </a:solidFill>
                <a:effectLst>
                  <a:outerShdw blurRad="38100" dist="38100" dir="2700000" algn="tl">
                    <a:srgbClr val="000000"/>
                  </a:outerShdw>
                </a:effectLst>
                <a:latin typeface="Georgia" pitchFamily="18" charset="0"/>
                <a:cs typeface="+mn-cs"/>
              </a:rPr>
              <a:t> &gt; Mt Everest</a:t>
            </a:r>
          </a:p>
          <a:p>
            <a:pPr>
              <a:defRPr/>
            </a:pPr>
            <a:r>
              <a:rPr lang="en-US" sz="3200" dirty="0" smtClean="0">
                <a:solidFill>
                  <a:srgbClr val="F5E9E9"/>
                </a:solidFill>
                <a:effectLst>
                  <a:outerShdw blurRad="38100" dist="38100" dir="2700000" algn="tl">
                    <a:srgbClr val="000000"/>
                  </a:outerShdw>
                </a:effectLst>
                <a:latin typeface="Georgia" pitchFamily="18" charset="0"/>
                <a:cs typeface="+mn-cs"/>
              </a:rPr>
              <a:t>Maximum: 3 </a:t>
            </a:r>
            <a:r>
              <a:rPr lang="en-US" sz="3200" dirty="0" err="1" smtClean="0">
                <a:solidFill>
                  <a:srgbClr val="F5E9E9"/>
                </a:solidFill>
                <a:effectLst>
                  <a:outerShdw blurRad="38100" dist="38100" dir="2700000" algn="tl">
                    <a:srgbClr val="000000"/>
                  </a:outerShdw>
                </a:effectLst>
                <a:latin typeface="Georgia" pitchFamily="18" charset="0"/>
                <a:cs typeface="+mn-cs"/>
              </a:rPr>
              <a:t>M</a:t>
            </a:r>
            <a:r>
              <a:rPr lang="en-US" sz="3200" baseline="-25000" dirty="0" err="1" smtClean="0">
                <a:solidFill>
                  <a:srgbClr val="F5E9E9"/>
                </a:solidFill>
                <a:effectLst>
                  <a:outerShdw blurRad="38100" dist="38100" dir="2700000" algn="tl">
                    <a:srgbClr val="000000"/>
                  </a:outerShdw>
                </a:effectLst>
                <a:latin typeface="Georgia" pitchFamily="18" charset="0"/>
              </a:rPr>
              <a:t>sun</a:t>
            </a:r>
            <a:endParaRPr lang="en-US" sz="3200" baseline="-25000" dirty="0">
              <a:solidFill>
                <a:srgbClr val="F5E9E9"/>
              </a:solidFill>
              <a:effectLst>
                <a:outerShdw blurRad="38100" dist="38100" dir="2700000" algn="tl">
                  <a:srgbClr val="000000"/>
                </a:outerShdw>
              </a:effectLst>
              <a:latin typeface="Georgia" pitchFamily="18" charset="0"/>
            </a:endParaRPr>
          </a:p>
        </p:txBody>
      </p:sp>
      <p:pic>
        <p:nvPicPr>
          <p:cNvPr id="35845" name="Picture 5" descr="neutronstarsize.bmp"/>
          <p:cNvPicPr>
            <a:picLocks noChangeAspect="1"/>
          </p:cNvPicPr>
          <p:nvPr/>
        </p:nvPicPr>
        <p:blipFill>
          <a:blip r:embed="rId3">
            <a:extLst>
              <a:ext uri="{28A0092B-C50C-407E-A947-70E740481C1C}">
                <a14:useLocalDpi xmlns:a14="http://schemas.microsoft.com/office/drawing/2010/main" val="0"/>
              </a:ext>
            </a:extLst>
          </a:blip>
          <a:srcRect l="1633" t="1727" r="2042" b="1512"/>
          <a:stretch>
            <a:fillRect/>
          </a:stretch>
        </p:blipFill>
        <p:spPr bwMode="auto">
          <a:xfrm>
            <a:off x="5310188" y="1219200"/>
            <a:ext cx="34528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62600" y="1828800"/>
            <a:ext cx="1400175" cy="830263"/>
          </a:xfrm>
          <a:prstGeom prst="rect">
            <a:avLst/>
          </a:prstGeom>
          <a:noFill/>
        </p:spPr>
        <p:txBody>
          <a:bodyPr wrap="none">
            <a:spAutoFit/>
          </a:bodyPr>
          <a:lstStyle/>
          <a:p>
            <a:pPr>
              <a:defRPr/>
            </a:pPr>
            <a:r>
              <a:rPr lang="en-US" dirty="0">
                <a:latin typeface="+mj-lt"/>
                <a:cs typeface="+mn-cs"/>
              </a:rPr>
              <a:t>Neutron </a:t>
            </a:r>
          </a:p>
          <a:p>
            <a:pPr>
              <a:defRPr/>
            </a:pPr>
            <a:r>
              <a:rPr lang="en-US" dirty="0">
                <a:latin typeface="+mj-lt"/>
                <a:cs typeface="+mn-cs"/>
              </a:rPr>
              <a:t>Star</a:t>
            </a:r>
          </a:p>
        </p:txBody>
      </p:sp>
      <p:pic>
        <p:nvPicPr>
          <p:cNvPr id="35847" name="Picture 7" descr="wd_siz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14400"/>
            <a:ext cx="23622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52600" y="1676400"/>
            <a:ext cx="1082675" cy="830263"/>
          </a:xfrm>
          <a:prstGeom prst="rect">
            <a:avLst/>
          </a:prstGeom>
          <a:noFill/>
        </p:spPr>
        <p:txBody>
          <a:bodyPr wrap="none">
            <a:spAutoFit/>
          </a:bodyPr>
          <a:lstStyle/>
          <a:p>
            <a:pPr>
              <a:defRPr/>
            </a:pPr>
            <a:r>
              <a:rPr lang="en-US" dirty="0">
                <a:latin typeface="+mj-lt"/>
                <a:cs typeface="+mn-cs"/>
              </a:rPr>
              <a:t>White </a:t>
            </a:r>
          </a:p>
          <a:p>
            <a:pPr>
              <a:defRPr/>
            </a:pPr>
            <a:r>
              <a:rPr lang="en-US" dirty="0">
                <a:latin typeface="+mj-lt"/>
                <a:cs typeface="+mn-cs"/>
              </a:rPr>
              <a:t>Dwarf</a:t>
            </a:r>
          </a:p>
        </p:txBody>
      </p:sp>
    </p:spTree>
    <p:extLst>
      <p:ext uri="{BB962C8B-B14F-4D97-AF65-F5344CB8AC3E}">
        <p14:creationId xmlns:p14="http://schemas.microsoft.com/office/powerpoint/2010/main" val="4046610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04800" y="1295400"/>
            <a:ext cx="8534400" cy="5016500"/>
          </a:xfrm>
          <a:prstGeom prst="rect">
            <a:avLst/>
          </a:prstGeom>
          <a:solidFill>
            <a:schemeClr val="bg2">
              <a:alpha val="41000"/>
            </a:schemeClr>
          </a:solidFill>
          <a:ln w="9525">
            <a:noFill/>
            <a:miter lim="800000"/>
            <a:headEnd/>
            <a:tailEnd/>
          </a:ln>
          <a:effectLst/>
        </p:spPr>
        <p:txBody>
          <a:bodyPr>
            <a:spAutoFit/>
          </a:bodyPr>
          <a:lstStyle/>
          <a:p>
            <a:pPr>
              <a:tabLst>
                <a:tab pos="457200" algn="l"/>
              </a:tabLst>
              <a:defRPr/>
            </a:pPr>
            <a:r>
              <a:rPr lang="en-US" sz="3200" dirty="0">
                <a:solidFill>
                  <a:srgbClr val="F5E9E9"/>
                </a:solidFill>
                <a:effectLst>
                  <a:outerShdw blurRad="38100" dist="38100" dir="2700000" algn="tl">
                    <a:srgbClr val="000000"/>
                  </a:outerShdw>
                </a:effectLst>
                <a:cs typeface="+mn-cs"/>
              </a:rPr>
              <a:t>Stars on the </a:t>
            </a:r>
            <a:r>
              <a:rPr lang="en-US" sz="3200" b="1" dirty="0">
                <a:solidFill>
                  <a:srgbClr val="F5E9E9"/>
                </a:solidFill>
                <a:effectLst>
                  <a:outerShdw blurRad="38100" dist="38100" dir="2700000" algn="tl">
                    <a:srgbClr val="000000"/>
                  </a:outerShdw>
                </a:effectLst>
                <a:cs typeface="+mn-cs"/>
              </a:rPr>
              <a:t>Main Sequence:</a:t>
            </a:r>
            <a:endParaRPr lang="en-US" sz="3200" dirty="0">
              <a:solidFill>
                <a:srgbClr val="F5E9E9"/>
              </a:solidFill>
              <a:effectLst>
                <a:outerShdw blurRad="38100" dist="38100" dir="2700000" algn="tl">
                  <a:srgbClr val="000000"/>
                </a:outerShdw>
              </a:effectLst>
              <a:cs typeface="+mn-cs"/>
            </a:endParaRPr>
          </a:p>
          <a:p>
            <a:pPr>
              <a:tabLst>
                <a:tab pos="457200" algn="l"/>
              </a:tabLst>
              <a:defRPr/>
            </a:pPr>
            <a:endParaRPr lang="en-US" sz="3200" dirty="0">
              <a:solidFill>
                <a:srgbClr val="F5E9E9"/>
              </a:solidFill>
              <a:effectLst>
                <a:outerShdw blurRad="38100" dist="38100" dir="2700000" algn="tl">
                  <a:srgbClr val="000000"/>
                </a:outerShdw>
              </a:effectLst>
              <a:cs typeface="+mn-cs"/>
            </a:endParaRP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00B050"/>
                </a:solidFill>
                <a:effectLst>
                  <a:outerShdw blurRad="38100" dist="38100" dir="2700000" algn="tl">
                    <a:srgbClr val="000000"/>
                  </a:outerShdw>
                </a:effectLst>
                <a:cs typeface="+mn-cs"/>
              </a:rPr>
              <a:t>A)</a:t>
            </a:r>
            <a:r>
              <a:rPr lang="en-US" sz="3200" dirty="0">
                <a:solidFill>
                  <a:srgbClr val="F5E9E9"/>
                </a:solidFill>
                <a:effectLst>
                  <a:outerShdw blurRad="38100" dist="38100" dir="2700000" algn="tl">
                    <a:srgbClr val="000000"/>
                  </a:outerShdw>
                </a:effectLst>
                <a:cs typeface="+mn-cs"/>
              </a:rPr>
              <a:t> Evolve up the MS towards the hot blue corner.</a:t>
            </a:r>
            <a:r>
              <a:rPr lang="en-US" sz="3200" dirty="0">
                <a:cs typeface="+mn-cs"/>
              </a:rPr>
              <a:t> </a:t>
            </a: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FF0000"/>
                </a:solidFill>
                <a:effectLst>
                  <a:outerShdw blurRad="38100" dist="38100" dir="2700000" algn="tl">
                    <a:srgbClr val="000000"/>
                  </a:outerShdw>
                </a:effectLst>
                <a:cs typeface="+mn-cs"/>
              </a:rPr>
              <a:t>B)</a:t>
            </a:r>
            <a:r>
              <a:rPr lang="en-US" sz="3200" dirty="0">
                <a:solidFill>
                  <a:srgbClr val="F5E9E9"/>
                </a:solidFill>
                <a:effectLst>
                  <a:outerShdw blurRad="38100" dist="38100" dir="2700000" algn="tl">
                    <a:srgbClr val="000000"/>
                  </a:outerShdw>
                </a:effectLst>
                <a:cs typeface="+mn-cs"/>
              </a:rPr>
              <a:t> Evolve down the MS towards the cold red corner.  </a:t>
            </a:r>
          </a:p>
          <a:p>
            <a:pPr marL="968375" lvl="1" indent="-511175">
              <a:tabLst>
                <a:tab pos="457200" algn="l"/>
              </a:tabLst>
              <a:defRPr/>
            </a:pPr>
            <a:r>
              <a:rPr lang="en-US" sz="3200" dirty="0">
                <a:solidFill>
                  <a:srgbClr val="0202F0"/>
                </a:solidFill>
                <a:effectLst>
                  <a:outerShdw blurRad="38100" dist="38100" dir="2700000" algn="tl">
                    <a:srgbClr val="000000"/>
                  </a:outerShdw>
                </a:effectLst>
                <a:cs typeface="+mn-cs"/>
              </a:rPr>
              <a:t>C)</a:t>
            </a:r>
            <a:r>
              <a:rPr lang="en-US" sz="3200" dirty="0">
                <a:solidFill>
                  <a:srgbClr val="F5E9E9"/>
                </a:solidFill>
                <a:effectLst>
                  <a:outerShdw blurRad="38100" dist="38100" dir="2700000" algn="tl">
                    <a:srgbClr val="000000"/>
                  </a:outerShdw>
                </a:effectLst>
                <a:cs typeface="+mn-cs"/>
              </a:rPr>
              <a:t> Move in along the MS in a direction determined by their mass.</a:t>
            </a:r>
            <a:endParaRPr lang="en-US" sz="3200" dirty="0">
              <a:latin typeface="EmbossedBlackWide" pitchFamily="18" charset="0"/>
              <a:cs typeface="+mn-cs"/>
            </a:endParaRPr>
          </a:p>
          <a:p>
            <a:pPr marL="968375" lvl="1" indent="-511175">
              <a:tabLst>
                <a:tab pos="457200" algn="l"/>
              </a:tabLst>
              <a:defRPr/>
            </a:pPr>
            <a:r>
              <a:rPr lang="en-US" sz="3200" dirty="0">
                <a:solidFill>
                  <a:srgbClr val="FFFF00"/>
                </a:solidFill>
                <a:effectLst>
                  <a:outerShdw blurRad="38100" dist="38100" dir="2700000" algn="tl">
                    <a:srgbClr val="000000"/>
                  </a:outerShdw>
                </a:effectLst>
                <a:cs typeface="+mn-cs"/>
              </a:rPr>
              <a:t>D)</a:t>
            </a:r>
            <a:r>
              <a:rPr lang="en-US" sz="3200" dirty="0">
                <a:solidFill>
                  <a:srgbClr val="F5E9E9"/>
                </a:solidFill>
                <a:effectLst>
                  <a:outerShdw blurRad="38100" dist="38100" dir="2700000" algn="tl">
                    <a:srgbClr val="000000"/>
                  </a:outerShdw>
                </a:effectLst>
                <a:cs typeface="+mn-cs"/>
              </a:rPr>
              <a:t> Stay in the same place on the MS until they run out of Hydrogen.</a:t>
            </a:r>
          </a:p>
        </p:txBody>
      </p:sp>
      <p:sp>
        <p:nvSpPr>
          <p:cNvPr id="3"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Stellar </a:t>
            </a:r>
            <a:r>
              <a:rPr lang="en-US" sz="5400" dirty="0" smtClean="0">
                <a:solidFill>
                  <a:srgbClr val="F5E9E9"/>
                </a:solidFill>
                <a:effectLst>
                  <a:outerShdw blurRad="38100" dist="38100" dir="2700000" algn="tl">
                    <a:srgbClr val="000000"/>
                  </a:outerShdw>
                </a:effectLst>
                <a:latin typeface="Georgia" pitchFamily="18" charset="0"/>
                <a:cs typeface="+mn-cs"/>
              </a:rPr>
              <a:t>Evolution Clickers</a:t>
            </a:r>
            <a:endParaRPr lang="en-US" sz="5400" dirty="0">
              <a:solidFill>
                <a:srgbClr val="F5E9E9"/>
              </a:solidFill>
              <a:effectLst>
                <a:outerShdw blurRad="38100" dist="38100" dir="2700000" algn="tl">
                  <a:srgbClr val="000000"/>
                </a:outerShdw>
              </a:effectLst>
              <a:latin typeface="Georgia" pitchFamily="18" charset="0"/>
              <a:cs typeface="+mn-cs"/>
            </a:endParaRPr>
          </a:p>
        </p:txBody>
      </p:sp>
    </p:spTree>
    <p:extLst>
      <p:ext uri="{BB962C8B-B14F-4D97-AF65-F5344CB8AC3E}">
        <p14:creationId xmlns:p14="http://schemas.microsoft.com/office/powerpoint/2010/main" val="301843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rPr>
              <a:t>Neutron Stars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456707" name="Text Box 3"/>
          <p:cNvSpPr txBox="1">
            <a:spLocks noChangeArrowheads="1"/>
          </p:cNvSpPr>
          <p:nvPr/>
        </p:nvSpPr>
        <p:spPr bwMode="auto">
          <a:xfrm>
            <a:off x="990600" y="1492250"/>
            <a:ext cx="7239000" cy="4832350"/>
          </a:xfrm>
          <a:prstGeom prst="rect">
            <a:avLst/>
          </a:prstGeom>
          <a:solidFill>
            <a:schemeClr val="bg2">
              <a:alpha val="41000"/>
            </a:schemeClr>
          </a:solidFill>
          <a:ln w="9525">
            <a:noFill/>
            <a:miter lim="800000"/>
            <a:headEnd/>
            <a:tailEnd/>
          </a:ln>
          <a:effectLst/>
        </p:spPr>
        <p:txBody>
          <a:bodyPr>
            <a:spAutoFit/>
          </a:bodyPr>
          <a:lstStyle/>
          <a:p>
            <a:pPr marL="274638" indent="-274638" algn="l">
              <a:defRPr/>
            </a:pPr>
            <a:r>
              <a:rPr lang="en-US" sz="2800" dirty="0">
                <a:solidFill>
                  <a:srgbClr val="F5E9E9"/>
                </a:solidFill>
                <a:effectLst>
                  <a:outerShdw blurRad="38100" dist="38100" dir="2700000" algn="tl">
                    <a:srgbClr val="000000"/>
                  </a:outerShdw>
                </a:effectLst>
                <a:latin typeface="Georgia" pitchFamily="18" charset="0"/>
              </a:rPr>
              <a:t>The force of gravity 1 AU from a 10 Solar Mass black hole is:</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00B050"/>
                </a:solidFill>
                <a:effectLst>
                  <a:outerShdw blurRad="38100" dist="38100" dir="2700000" algn="tl">
                    <a:srgbClr val="000000"/>
                  </a:outerShdw>
                </a:effectLst>
                <a:latin typeface="Georgia" pitchFamily="18" charset="0"/>
              </a:rPr>
              <a:t>A. </a:t>
            </a:r>
            <a:r>
              <a:rPr lang="en-US" sz="2800" dirty="0">
                <a:solidFill>
                  <a:srgbClr val="F5E9E9"/>
                </a:solidFill>
                <a:effectLst>
                  <a:outerShdw blurRad="38100" dist="38100" dir="2700000" algn="tl">
                    <a:srgbClr val="000000"/>
                  </a:outerShdw>
                </a:effectLst>
                <a:latin typeface="Georgia" pitchFamily="18" charset="0"/>
              </a:rPr>
              <a:t>The same as the force gravity from a 10 solar mass </a:t>
            </a:r>
            <a:r>
              <a:rPr lang="en-US" sz="2800" dirty="0" smtClean="0">
                <a:solidFill>
                  <a:srgbClr val="F5E9E9"/>
                </a:solidFill>
                <a:effectLst>
                  <a:outerShdw blurRad="38100" dist="38100" dir="2700000" algn="tl">
                    <a:srgbClr val="000000"/>
                  </a:outerShdw>
                </a:effectLst>
                <a:latin typeface="Georgia" pitchFamily="18" charset="0"/>
              </a:rPr>
              <a:t>star.</a:t>
            </a: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FF0000"/>
                </a:solidFill>
                <a:effectLst>
                  <a:outerShdw blurRad="38100" dist="38100" dir="2700000" algn="tl">
                    <a:srgbClr val="000000"/>
                  </a:outerShdw>
                </a:effectLst>
                <a:latin typeface="Georgia" pitchFamily="18" charset="0"/>
              </a:rPr>
              <a:t>B.</a:t>
            </a:r>
            <a:r>
              <a:rPr lang="en-US" sz="2800" dirty="0">
                <a:solidFill>
                  <a:srgbClr val="F5E9E9"/>
                </a:solidFill>
                <a:effectLst>
                  <a:outerShdw blurRad="38100" dist="38100" dir="2700000" algn="tl">
                    <a:srgbClr val="000000"/>
                  </a:outerShdw>
                </a:effectLst>
                <a:latin typeface="Georgia" pitchFamily="18" charset="0"/>
              </a:rPr>
              <a:t> Greater than the force of gravity from a 10 solar mass star</a:t>
            </a:r>
          </a:p>
          <a:p>
            <a:pPr marL="400050" indent="-400050" algn="l">
              <a:defRPr/>
            </a:pPr>
            <a:r>
              <a:rPr lang="en-US" sz="2800" dirty="0">
                <a:solidFill>
                  <a:srgbClr val="0B00DE"/>
                </a:solidFill>
                <a:effectLst>
                  <a:outerShdw blurRad="38100" dist="38100" dir="2700000" algn="tl">
                    <a:srgbClr val="000000"/>
                  </a:outerShdw>
                </a:effectLst>
                <a:latin typeface="Georgia" pitchFamily="18" charset="0"/>
              </a:rPr>
              <a:t>C. </a:t>
            </a:r>
            <a:r>
              <a:rPr lang="en-US" sz="2800" dirty="0">
                <a:solidFill>
                  <a:srgbClr val="F5E9E9"/>
                </a:solidFill>
                <a:effectLst>
                  <a:outerShdw blurRad="38100" dist="38100" dir="2700000" algn="tl">
                    <a:srgbClr val="000000"/>
                  </a:outerShdw>
                </a:effectLst>
                <a:latin typeface="Georgia" pitchFamily="18" charset="0"/>
              </a:rPr>
              <a:t>Less than the force of gravity from a 10 solar mass star.</a:t>
            </a:r>
          </a:p>
          <a:p>
            <a:pPr marL="400050" indent="-400050" algn="l">
              <a:defRPr/>
            </a:pPr>
            <a:r>
              <a:rPr lang="en-US" sz="2800" dirty="0">
                <a:solidFill>
                  <a:srgbClr val="FFFF00"/>
                </a:solidFill>
                <a:effectLst>
                  <a:outerShdw blurRad="38100" dist="38100" dir="2700000" algn="tl">
                    <a:srgbClr val="000000"/>
                  </a:outerShdw>
                </a:effectLst>
                <a:latin typeface="Georgia" pitchFamily="18" charset="0"/>
              </a:rPr>
              <a:t>D. </a:t>
            </a:r>
            <a:r>
              <a:rPr lang="en-US" sz="2800" dirty="0">
                <a:solidFill>
                  <a:srgbClr val="F5E9E9"/>
                </a:solidFill>
                <a:effectLst>
                  <a:outerShdw blurRad="38100" dist="38100" dir="2700000" algn="tl">
                    <a:srgbClr val="000000"/>
                  </a:outerShdw>
                </a:effectLst>
                <a:latin typeface="Georgia" pitchFamily="18" charset="0"/>
              </a:rPr>
              <a:t>Infinite</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416042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rPr>
              <a:t>Neutron Stars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456707" name="Text Box 3"/>
          <p:cNvSpPr txBox="1">
            <a:spLocks noChangeArrowheads="1"/>
          </p:cNvSpPr>
          <p:nvPr/>
        </p:nvSpPr>
        <p:spPr bwMode="auto">
          <a:xfrm>
            <a:off x="990600" y="1492250"/>
            <a:ext cx="7239000" cy="4832350"/>
          </a:xfrm>
          <a:prstGeom prst="rect">
            <a:avLst/>
          </a:prstGeom>
          <a:solidFill>
            <a:schemeClr val="bg2">
              <a:alpha val="41000"/>
            </a:schemeClr>
          </a:solidFill>
          <a:ln w="9525">
            <a:noFill/>
            <a:miter lim="800000"/>
            <a:headEnd/>
            <a:tailEnd/>
          </a:ln>
          <a:effectLst/>
        </p:spPr>
        <p:txBody>
          <a:bodyPr>
            <a:spAutoFit/>
          </a:bodyPr>
          <a:lstStyle/>
          <a:p>
            <a:pPr marL="274638" indent="-274638" algn="l">
              <a:defRPr/>
            </a:pPr>
            <a:r>
              <a:rPr lang="en-US" sz="2800" dirty="0">
                <a:solidFill>
                  <a:srgbClr val="F5E9E9"/>
                </a:solidFill>
                <a:effectLst>
                  <a:outerShdw blurRad="38100" dist="38100" dir="2700000" algn="tl">
                    <a:srgbClr val="000000"/>
                  </a:outerShdw>
                </a:effectLst>
                <a:latin typeface="Georgia" pitchFamily="18" charset="0"/>
              </a:rPr>
              <a:t>The force of gravity 1 AU from a </a:t>
            </a:r>
            <a:r>
              <a:rPr lang="en-US" sz="2800" dirty="0" smtClean="0">
                <a:solidFill>
                  <a:srgbClr val="F5E9E9"/>
                </a:solidFill>
                <a:effectLst>
                  <a:outerShdw blurRad="38100" dist="38100" dir="2700000" algn="tl">
                    <a:srgbClr val="000000"/>
                  </a:outerShdw>
                </a:effectLst>
                <a:latin typeface="Georgia" pitchFamily="18" charset="0"/>
              </a:rPr>
              <a:t>1 </a:t>
            </a:r>
            <a:r>
              <a:rPr lang="en-US" sz="2800" dirty="0">
                <a:solidFill>
                  <a:srgbClr val="F5E9E9"/>
                </a:solidFill>
                <a:effectLst>
                  <a:outerShdw blurRad="38100" dist="38100" dir="2700000" algn="tl">
                    <a:srgbClr val="000000"/>
                  </a:outerShdw>
                </a:effectLst>
                <a:latin typeface="Georgia" pitchFamily="18" charset="0"/>
              </a:rPr>
              <a:t>Solar Mass black hole is:</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00B050"/>
                </a:solidFill>
                <a:effectLst>
                  <a:outerShdw blurRad="38100" dist="38100" dir="2700000" algn="tl">
                    <a:srgbClr val="000000"/>
                  </a:outerShdw>
                </a:effectLst>
                <a:latin typeface="Georgia" pitchFamily="18" charset="0"/>
              </a:rPr>
              <a:t>A. </a:t>
            </a:r>
            <a:r>
              <a:rPr lang="en-US" sz="2800" dirty="0">
                <a:solidFill>
                  <a:srgbClr val="F5E9E9"/>
                </a:solidFill>
                <a:effectLst>
                  <a:outerShdw blurRad="38100" dist="38100" dir="2700000" algn="tl">
                    <a:srgbClr val="000000"/>
                  </a:outerShdw>
                </a:effectLst>
                <a:latin typeface="Georgia" pitchFamily="18" charset="0"/>
              </a:rPr>
              <a:t>The same as the force gravity from a 10 solar mass </a:t>
            </a:r>
            <a:r>
              <a:rPr lang="en-US" sz="2800" dirty="0" smtClean="0">
                <a:solidFill>
                  <a:srgbClr val="F5E9E9"/>
                </a:solidFill>
                <a:effectLst>
                  <a:outerShdw blurRad="38100" dist="38100" dir="2700000" algn="tl">
                    <a:srgbClr val="000000"/>
                  </a:outerShdw>
                </a:effectLst>
                <a:latin typeface="Georgia" pitchFamily="18" charset="0"/>
              </a:rPr>
              <a:t>star.</a:t>
            </a: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FF0000"/>
                </a:solidFill>
                <a:effectLst>
                  <a:outerShdw blurRad="38100" dist="38100" dir="2700000" algn="tl">
                    <a:srgbClr val="000000"/>
                  </a:outerShdw>
                </a:effectLst>
                <a:latin typeface="Georgia" pitchFamily="18" charset="0"/>
              </a:rPr>
              <a:t>B.</a:t>
            </a:r>
            <a:r>
              <a:rPr lang="en-US" sz="2800" dirty="0">
                <a:solidFill>
                  <a:srgbClr val="F5E9E9"/>
                </a:solidFill>
                <a:effectLst>
                  <a:outerShdw blurRad="38100" dist="38100" dir="2700000" algn="tl">
                    <a:srgbClr val="000000"/>
                  </a:outerShdw>
                </a:effectLst>
                <a:latin typeface="Georgia" pitchFamily="18" charset="0"/>
              </a:rPr>
              <a:t> Greater than the force of gravity from a 10 solar mass star</a:t>
            </a:r>
          </a:p>
          <a:p>
            <a:pPr marL="400050" indent="-400050" algn="l">
              <a:defRPr/>
            </a:pPr>
            <a:r>
              <a:rPr lang="en-US" sz="2800" dirty="0">
                <a:solidFill>
                  <a:srgbClr val="0B00DE"/>
                </a:solidFill>
                <a:effectLst>
                  <a:outerShdw blurRad="38100" dist="38100" dir="2700000" algn="tl">
                    <a:srgbClr val="000000"/>
                  </a:outerShdw>
                </a:effectLst>
                <a:latin typeface="Georgia" pitchFamily="18" charset="0"/>
              </a:rPr>
              <a:t>C. </a:t>
            </a:r>
            <a:r>
              <a:rPr lang="en-US" sz="2800" dirty="0">
                <a:solidFill>
                  <a:srgbClr val="F5E9E9"/>
                </a:solidFill>
                <a:effectLst>
                  <a:outerShdw blurRad="38100" dist="38100" dir="2700000" algn="tl">
                    <a:srgbClr val="000000"/>
                  </a:outerShdw>
                </a:effectLst>
                <a:latin typeface="Georgia" pitchFamily="18" charset="0"/>
              </a:rPr>
              <a:t>Less than the force of gravity from a 10 solar mass star.</a:t>
            </a:r>
          </a:p>
          <a:p>
            <a:pPr marL="400050" indent="-400050" algn="l">
              <a:defRPr/>
            </a:pPr>
            <a:r>
              <a:rPr lang="en-US" sz="2800" dirty="0">
                <a:solidFill>
                  <a:srgbClr val="FFFF00"/>
                </a:solidFill>
                <a:effectLst>
                  <a:outerShdw blurRad="38100" dist="38100" dir="2700000" algn="tl">
                    <a:srgbClr val="000000"/>
                  </a:outerShdw>
                </a:effectLst>
                <a:latin typeface="Georgia" pitchFamily="18" charset="0"/>
              </a:rPr>
              <a:t>D. </a:t>
            </a:r>
            <a:r>
              <a:rPr lang="en-US" sz="2800" dirty="0">
                <a:solidFill>
                  <a:srgbClr val="F5E9E9"/>
                </a:solidFill>
                <a:effectLst>
                  <a:outerShdw blurRad="38100" dist="38100" dir="2700000" algn="tl">
                    <a:srgbClr val="000000"/>
                  </a:outerShdw>
                </a:effectLst>
                <a:latin typeface="Georgia" pitchFamily="18" charset="0"/>
              </a:rPr>
              <a:t>Infinite</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949252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Black Holes</a:t>
            </a:r>
          </a:p>
        </p:txBody>
      </p:sp>
      <p:sp>
        <p:nvSpPr>
          <p:cNvPr id="467971" name="Text Box 3"/>
          <p:cNvSpPr txBox="1">
            <a:spLocks noChangeArrowheads="1"/>
          </p:cNvSpPr>
          <p:nvPr/>
        </p:nvSpPr>
        <p:spPr bwMode="auto">
          <a:xfrm>
            <a:off x="952500" y="1143000"/>
            <a:ext cx="72390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When even neutron degeneracy pressure fails</a:t>
            </a:r>
          </a:p>
        </p:txBody>
      </p:sp>
      <p:pic>
        <p:nvPicPr>
          <p:cNvPr id="43012" name="Picture 4" descr="http://www.universetoday.com/am/uploads/2005-0310black-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2468563"/>
            <a:ext cx="52959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Einstein’s Gravity</a:t>
            </a:r>
          </a:p>
        </p:txBody>
      </p:sp>
      <p:sp>
        <p:nvSpPr>
          <p:cNvPr id="470019" name="Text Box 3"/>
          <p:cNvSpPr txBox="1">
            <a:spLocks noChangeArrowheads="1"/>
          </p:cNvSpPr>
          <p:nvPr/>
        </p:nvSpPr>
        <p:spPr bwMode="auto">
          <a:xfrm>
            <a:off x="762000" y="5943600"/>
            <a:ext cx="79248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Gravity is really curved spacetime</a:t>
            </a:r>
          </a:p>
        </p:txBody>
      </p:sp>
      <p:pic>
        <p:nvPicPr>
          <p:cNvPr id="44036" name="Picture 4" descr="einstein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24000"/>
            <a:ext cx="35226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24000"/>
            <a:ext cx="3444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cs typeface="+mn-cs"/>
              </a:rPr>
              <a:t>Rubber Space</a:t>
            </a:r>
            <a:endParaRPr lang="en-US" sz="5400" dirty="0">
              <a:solidFill>
                <a:srgbClr val="F5E9E9"/>
              </a:solidFill>
              <a:effectLst>
                <a:outerShdw blurRad="38100" dist="38100" dir="2700000" algn="tl">
                  <a:srgbClr val="000000"/>
                </a:outerShdw>
              </a:effectLst>
              <a:latin typeface="Georgia" pitchFamily="18" charset="0"/>
              <a:cs typeface="+mn-cs"/>
            </a:endParaRPr>
          </a:p>
        </p:txBody>
      </p:sp>
      <p:pic>
        <p:nvPicPr>
          <p:cNvPr id="9" name="Picture 7" descr="gra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733800"/>
            <a:ext cx="4800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gra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55530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189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Schwarzschild Radius </a:t>
            </a:r>
          </a:p>
        </p:txBody>
      </p:sp>
      <p:sp>
        <p:nvSpPr>
          <p:cNvPr id="472067" name="Text Box 3"/>
          <p:cNvSpPr txBox="1">
            <a:spLocks noChangeArrowheads="1"/>
          </p:cNvSpPr>
          <p:nvPr/>
        </p:nvSpPr>
        <p:spPr bwMode="auto">
          <a:xfrm>
            <a:off x="381000" y="3810000"/>
            <a:ext cx="2819400" cy="579438"/>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Event Horizon</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26479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061" name="Picture 5" descr="f1711_a"/>
          <p:cNvPicPr>
            <a:picLocks noChangeAspect="1" noChangeArrowheads="1"/>
          </p:cNvPicPr>
          <p:nvPr/>
        </p:nvPicPr>
        <p:blipFill>
          <a:blip r:embed="rId4">
            <a:extLst>
              <a:ext uri="{28A0092B-C50C-407E-A947-70E740481C1C}">
                <a14:useLocalDpi xmlns:a14="http://schemas.microsoft.com/office/drawing/2010/main" val="0"/>
              </a:ext>
            </a:extLst>
          </a:blip>
          <a:srcRect l="1030" t="29521" r="1030" b="27881"/>
          <a:stretch>
            <a:fillRect/>
          </a:stretch>
        </p:blipFill>
        <p:spPr bwMode="auto">
          <a:xfrm>
            <a:off x="685800" y="4803775"/>
            <a:ext cx="8077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0" name="Text Box 6"/>
          <p:cNvSpPr txBox="1">
            <a:spLocks noChangeArrowheads="1"/>
          </p:cNvSpPr>
          <p:nvPr/>
        </p:nvSpPr>
        <p:spPr bwMode="auto">
          <a:xfrm>
            <a:off x="3505200" y="1219200"/>
            <a:ext cx="5410200" cy="1554163"/>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When the escape velocity exceeds the speed of light, nothing can escape.</a:t>
            </a:r>
          </a:p>
        </p:txBody>
      </p:sp>
      <p:sp>
        <p:nvSpPr>
          <p:cNvPr id="472071" name="Text Box 7"/>
          <p:cNvSpPr txBox="1">
            <a:spLocks noChangeArrowheads="1"/>
          </p:cNvSpPr>
          <p:nvPr/>
        </p:nvSpPr>
        <p:spPr bwMode="auto">
          <a:xfrm>
            <a:off x="3505200" y="2895600"/>
            <a:ext cx="54102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Anything that falls in is gone forever</a:t>
            </a:r>
          </a:p>
        </p:txBody>
      </p:sp>
      <p:sp>
        <p:nvSpPr>
          <p:cNvPr id="8" name="Text Box 3"/>
          <p:cNvSpPr txBox="1">
            <a:spLocks noChangeArrowheads="1"/>
          </p:cNvSpPr>
          <p:nvPr/>
        </p:nvSpPr>
        <p:spPr bwMode="auto">
          <a:xfrm>
            <a:off x="4876800" y="4114800"/>
            <a:ext cx="2819400" cy="579438"/>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R</a:t>
            </a:r>
            <a:r>
              <a:rPr lang="en-US" sz="3200" baseline="-25000" dirty="0">
                <a:solidFill>
                  <a:srgbClr val="F5E9E9"/>
                </a:solidFill>
                <a:effectLst>
                  <a:outerShdw blurRad="38100" dist="38100" dir="2700000" algn="tl">
                    <a:srgbClr val="000000"/>
                  </a:outerShdw>
                </a:effectLst>
                <a:latin typeface="Georgia" pitchFamily="18" charset="0"/>
                <a:cs typeface="+mn-cs"/>
              </a:rPr>
              <a:t>s</a:t>
            </a:r>
            <a:r>
              <a:rPr lang="en-US" sz="3200" dirty="0">
                <a:solidFill>
                  <a:srgbClr val="F5E9E9"/>
                </a:solidFill>
                <a:effectLst>
                  <a:outerShdw blurRad="38100" dist="38100" dir="2700000" algn="tl">
                    <a:srgbClr val="000000"/>
                  </a:outerShdw>
                </a:effectLst>
                <a:latin typeface="Georgia" pitchFamily="18" charset="0"/>
                <a:cs typeface="+mn-cs"/>
              </a:rPr>
              <a:t> = 2Gm/c</a:t>
            </a:r>
            <a:r>
              <a:rPr lang="en-US" sz="3200" baseline="30000" dirty="0">
                <a:solidFill>
                  <a:srgbClr val="F5E9E9"/>
                </a:solidFill>
                <a:effectLst>
                  <a:outerShdw blurRad="38100" dist="38100" dir="2700000" algn="tl">
                    <a:srgbClr val="000000"/>
                  </a:outerShdw>
                </a:effectLst>
                <a:latin typeface="Georgia" pitchFamily="18" charset="0"/>
                <a:cs typeface="+mn-cs"/>
              </a:rPr>
              <a:t>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b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Schwarzschild Radius </a:t>
            </a:r>
          </a:p>
        </p:txBody>
      </p:sp>
      <p:pic>
        <p:nvPicPr>
          <p:cNvPr id="6" name="Picture 5" descr="blackhole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905000" y="5410200"/>
            <a:ext cx="5410200" cy="1077913"/>
          </a:xfrm>
          <a:prstGeom prst="rect">
            <a:avLst/>
          </a:prstGeom>
          <a:solidFill>
            <a:schemeClr val="bg2">
              <a:alpha val="41000"/>
            </a:schemeClr>
          </a:solidFill>
          <a:ln w="9525">
            <a:noFill/>
            <a:miter lim="800000"/>
            <a:headEnd/>
            <a:tailEnd/>
          </a:ln>
          <a:effectLst/>
        </p:spPr>
        <p:txBody>
          <a:bodyPr>
            <a:spAutoFit/>
          </a:bodyPr>
          <a:lstStyle/>
          <a:p>
            <a:pPr>
              <a:defRPr/>
            </a:pPr>
            <a:r>
              <a:rPr lang="en-US" sz="3200" dirty="0">
                <a:solidFill>
                  <a:srgbClr val="F5E9E9"/>
                </a:solidFill>
                <a:effectLst>
                  <a:outerShdw blurRad="38100" dist="38100" dir="2700000" algn="tl">
                    <a:srgbClr val="000000"/>
                  </a:outerShdw>
                </a:effectLst>
                <a:latin typeface="Georgia" pitchFamily="18" charset="0"/>
                <a:cs typeface="+mn-cs"/>
              </a:rPr>
              <a:t>Falling into a black hole would look pretty weird…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Black Holes</a:t>
            </a:r>
          </a:p>
        </p:txBody>
      </p:sp>
      <p:sp>
        <p:nvSpPr>
          <p:cNvPr id="456707" name="Text Box 3"/>
          <p:cNvSpPr txBox="1">
            <a:spLocks noChangeArrowheads="1"/>
          </p:cNvSpPr>
          <p:nvPr/>
        </p:nvSpPr>
        <p:spPr bwMode="auto">
          <a:xfrm>
            <a:off x="990600" y="1492250"/>
            <a:ext cx="7239000" cy="4832350"/>
          </a:xfrm>
          <a:prstGeom prst="rect">
            <a:avLst/>
          </a:prstGeom>
          <a:solidFill>
            <a:schemeClr val="bg2">
              <a:alpha val="41000"/>
            </a:schemeClr>
          </a:solidFill>
          <a:ln w="9525">
            <a:noFill/>
            <a:miter lim="800000"/>
            <a:headEnd/>
            <a:tailEnd/>
          </a:ln>
          <a:effectLst/>
        </p:spPr>
        <p:txBody>
          <a:bodyPr>
            <a:spAutoFit/>
          </a:bodyPr>
          <a:lstStyle/>
          <a:p>
            <a:pPr marL="274638" indent="-274638" algn="l">
              <a:defRPr/>
            </a:pPr>
            <a:r>
              <a:rPr lang="en-US" sz="2800" dirty="0">
                <a:solidFill>
                  <a:srgbClr val="F5E9E9"/>
                </a:solidFill>
                <a:effectLst>
                  <a:outerShdw blurRad="38100" dist="38100" dir="2700000" algn="tl">
                    <a:srgbClr val="000000"/>
                  </a:outerShdw>
                </a:effectLst>
                <a:latin typeface="Georgia" pitchFamily="18" charset="0"/>
              </a:rPr>
              <a:t>The force of gravity 1 AU from a 10 Solar Mass black hole is:</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00B050"/>
                </a:solidFill>
                <a:effectLst>
                  <a:outerShdw blurRad="38100" dist="38100" dir="2700000" algn="tl">
                    <a:srgbClr val="000000"/>
                  </a:outerShdw>
                </a:effectLst>
                <a:latin typeface="Georgia" pitchFamily="18" charset="0"/>
              </a:rPr>
              <a:t>A. </a:t>
            </a:r>
            <a:r>
              <a:rPr lang="en-US" sz="2800" dirty="0">
                <a:solidFill>
                  <a:srgbClr val="F5E9E9"/>
                </a:solidFill>
                <a:effectLst>
                  <a:outerShdw blurRad="38100" dist="38100" dir="2700000" algn="tl">
                    <a:srgbClr val="000000"/>
                  </a:outerShdw>
                </a:effectLst>
                <a:latin typeface="Georgia" pitchFamily="18" charset="0"/>
              </a:rPr>
              <a:t>The same as the force gravity from a 10 solar mass star .</a:t>
            </a:r>
          </a:p>
          <a:p>
            <a:pPr marL="400050" indent="-400050" algn="l">
              <a:defRPr/>
            </a:pPr>
            <a:r>
              <a:rPr lang="en-US" sz="2800" dirty="0">
                <a:solidFill>
                  <a:srgbClr val="FF0000"/>
                </a:solidFill>
                <a:effectLst>
                  <a:outerShdw blurRad="38100" dist="38100" dir="2700000" algn="tl">
                    <a:srgbClr val="000000"/>
                  </a:outerShdw>
                </a:effectLst>
                <a:latin typeface="Georgia" pitchFamily="18" charset="0"/>
              </a:rPr>
              <a:t>B.</a:t>
            </a:r>
            <a:r>
              <a:rPr lang="en-US" sz="2800" dirty="0">
                <a:solidFill>
                  <a:srgbClr val="F5E9E9"/>
                </a:solidFill>
                <a:effectLst>
                  <a:outerShdw blurRad="38100" dist="38100" dir="2700000" algn="tl">
                    <a:srgbClr val="000000"/>
                  </a:outerShdw>
                </a:effectLst>
                <a:latin typeface="Georgia" pitchFamily="18" charset="0"/>
              </a:rPr>
              <a:t> Greater than the force of gravity from a 10 solar mass star</a:t>
            </a:r>
          </a:p>
          <a:p>
            <a:pPr marL="400050" indent="-400050" algn="l">
              <a:defRPr/>
            </a:pPr>
            <a:r>
              <a:rPr lang="en-US" sz="2800" dirty="0">
                <a:solidFill>
                  <a:srgbClr val="0B00DE"/>
                </a:solidFill>
                <a:effectLst>
                  <a:outerShdw blurRad="38100" dist="38100" dir="2700000" algn="tl">
                    <a:srgbClr val="000000"/>
                  </a:outerShdw>
                </a:effectLst>
                <a:latin typeface="Georgia" pitchFamily="18" charset="0"/>
              </a:rPr>
              <a:t>C. </a:t>
            </a:r>
            <a:r>
              <a:rPr lang="en-US" sz="2800" dirty="0">
                <a:solidFill>
                  <a:srgbClr val="F5E9E9"/>
                </a:solidFill>
                <a:effectLst>
                  <a:outerShdw blurRad="38100" dist="38100" dir="2700000" algn="tl">
                    <a:srgbClr val="000000"/>
                  </a:outerShdw>
                </a:effectLst>
                <a:latin typeface="Georgia" pitchFamily="18" charset="0"/>
              </a:rPr>
              <a:t>Less than the force of gravity from a 10 solar mass star.</a:t>
            </a:r>
          </a:p>
          <a:p>
            <a:pPr marL="400050" indent="-400050" algn="l">
              <a:defRPr/>
            </a:pPr>
            <a:r>
              <a:rPr lang="en-US" sz="2800" dirty="0">
                <a:solidFill>
                  <a:srgbClr val="FFFF00"/>
                </a:solidFill>
                <a:effectLst>
                  <a:outerShdw blurRad="38100" dist="38100" dir="2700000" algn="tl">
                    <a:srgbClr val="000000"/>
                  </a:outerShdw>
                </a:effectLst>
                <a:latin typeface="Georgia" pitchFamily="18" charset="0"/>
              </a:rPr>
              <a:t>D. </a:t>
            </a:r>
            <a:r>
              <a:rPr lang="en-US" sz="2800" dirty="0">
                <a:solidFill>
                  <a:srgbClr val="F5E9E9"/>
                </a:solidFill>
                <a:effectLst>
                  <a:outerShdw blurRad="38100" dist="38100" dir="2700000" algn="tl">
                    <a:srgbClr val="000000"/>
                  </a:outerShdw>
                </a:effectLst>
                <a:latin typeface="Georgia" pitchFamily="18" charset="0"/>
              </a:rPr>
              <a:t>Infinite</a:t>
            </a:r>
          </a:p>
          <a:p>
            <a:pPr marL="274638" indent="-274638" algn="l">
              <a:defRPr/>
            </a:pPr>
            <a:endParaRPr lang="en-US" sz="28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866217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Black Holes</a:t>
            </a:r>
          </a:p>
        </p:txBody>
      </p:sp>
      <p:sp>
        <p:nvSpPr>
          <p:cNvPr id="458755" name="Text Box 3"/>
          <p:cNvSpPr txBox="1">
            <a:spLocks noChangeArrowheads="1"/>
          </p:cNvSpPr>
          <p:nvPr/>
        </p:nvSpPr>
        <p:spPr bwMode="auto">
          <a:xfrm>
            <a:off x="838200" y="1187450"/>
            <a:ext cx="7239000" cy="4402138"/>
          </a:xfrm>
          <a:prstGeom prst="rect">
            <a:avLst/>
          </a:prstGeom>
          <a:solidFill>
            <a:schemeClr val="bg2">
              <a:alpha val="41000"/>
            </a:schemeClr>
          </a:solidFill>
          <a:ln w="9525">
            <a:noFill/>
            <a:miter lim="800000"/>
            <a:headEnd/>
            <a:tailEnd/>
          </a:ln>
          <a:effectLst/>
        </p:spPr>
        <p:txBody>
          <a:bodyPr>
            <a:spAutoFit/>
          </a:bodyPr>
          <a:lstStyle/>
          <a:p>
            <a:pPr marL="342900" indent="-342900" algn="l">
              <a:defRPr/>
            </a:pPr>
            <a:r>
              <a:rPr lang="en-US" sz="2800" dirty="0">
                <a:solidFill>
                  <a:srgbClr val="F5E9E9"/>
                </a:solidFill>
                <a:effectLst>
                  <a:outerShdw blurRad="38100" dist="38100" dir="2700000" algn="tl">
                    <a:srgbClr val="000000"/>
                  </a:outerShdw>
                </a:effectLst>
                <a:latin typeface="Georgia" pitchFamily="18" charset="0"/>
              </a:rPr>
              <a:t>If the Sun were replaced by a 1 Solar Mass black hole:</a:t>
            </a:r>
          </a:p>
          <a:p>
            <a:pPr marL="342900" indent="-342900" algn="l">
              <a:defRPr/>
            </a:pPr>
            <a:endParaRPr lang="en-US" sz="2800" dirty="0">
              <a:solidFill>
                <a:srgbClr val="F5E9E9"/>
              </a:solidFill>
              <a:effectLst>
                <a:outerShdw blurRad="38100" dist="38100" dir="2700000" algn="tl">
                  <a:srgbClr val="000000"/>
                </a:outerShdw>
              </a:effectLst>
              <a:latin typeface="Georgia" pitchFamily="18" charset="0"/>
            </a:endParaRPr>
          </a:p>
          <a:p>
            <a:pPr marL="400050" indent="-400050" algn="l">
              <a:defRPr/>
            </a:pPr>
            <a:r>
              <a:rPr lang="en-US" sz="2800" dirty="0">
                <a:solidFill>
                  <a:srgbClr val="00B050"/>
                </a:solidFill>
                <a:effectLst>
                  <a:outerShdw blurRad="38100" dist="38100" dir="2700000" algn="tl">
                    <a:srgbClr val="000000"/>
                  </a:outerShdw>
                </a:effectLst>
                <a:latin typeface="Georgia" pitchFamily="18" charset="0"/>
              </a:rPr>
              <a:t>A. </a:t>
            </a:r>
            <a:r>
              <a:rPr lang="en-US" sz="2800" dirty="0">
                <a:solidFill>
                  <a:srgbClr val="F5E9E9"/>
                </a:solidFill>
                <a:effectLst>
                  <a:outerShdw blurRad="38100" dist="38100" dir="2700000" algn="tl">
                    <a:srgbClr val="000000"/>
                  </a:outerShdw>
                </a:effectLst>
                <a:latin typeface="Georgia" pitchFamily="18" charset="0"/>
              </a:rPr>
              <a:t>The Earth and all the planets would be sucked in.</a:t>
            </a:r>
          </a:p>
          <a:p>
            <a:pPr marL="400050" indent="-400050" algn="l">
              <a:defRPr/>
            </a:pPr>
            <a:r>
              <a:rPr lang="en-US" sz="2800" dirty="0">
                <a:solidFill>
                  <a:srgbClr val="FF0000"/>
                </a:solidFill>
                <a:effectLst>
                  <a:outerShdw blurRad="38100" dist="38100" dir="2700000" algn="tl">
                    <a:srgbClr val="000000"/>
                  </a:outerShdw>
                </a:effectLst>
                <a:latin typeface="Georgia" pitchFamily="18" charset="0"/>
              </a:rPr>
              <a:t>B. </a:t>
            </a:r>
            <a:r>
              <a:rPr lang="en-US" sz="2800" dirty="0">
                <a:solidFill>
                  <a:srgbClr val="F5E9E9"/>
                </a:solidFill>
                <a:effectLst>
                  <a:outerShdw blurRad="38100" dist="38100" dir="2700000" algn="tl">
                    <a:srgbClr val="000000"/>
                  </a:outerShdw>
                </a:effectLst>
                <a:latin typeface="Georgia" pitchFamily="18" charset="0"/>
              </a:rPr>
              <a:t>We would get very cold but our orbit would be unaffected.</a:t>
            </a:r>
          </a:p>
          <a:p>
            <a:pPr marL="400050" indent="-400050" algn="l">
              <a:defRPr/>
            </a:pPr>
            <a:r>
              <a:rPr lang="en-US" sz="2800" dirty="0">
                <a:solidFill>
                  <a:srgbClr val="0B00DE"/>
                </a:solidFill>
                <a:effectLst>
                  <a:outerShdw blurRad="38100" dist="38100" dir="2700000" algn="tl">
                    <a:srgbClr val="000000"/>
                  </a:outerShdw>
                </a:effectLst>
                <a:latin typeface="Georgia" pitchFamily="18" charset="0"/>
              </a:rPr>
              <a:t>C. </a:t>
            </a:r>
            <a:r>
              <a:rPr lang="en-US" sz="2800" dirty="0">
                <a:solidFill>
                  <a:srgbClr val="F5E9E9"/>
                </a:solidFill>
                <a:effectLst>
                  <a:outerShdw blurRad="38100" dist="38100" dir="2700000" algn="tl">
                    <a:srgbClr val="000000"/>
                  </a:outerShdw>
                </a:effectLst>
                <a:latin typeface="Georgia" pitchFamily="18" charset="0"/>
              </a:rPr>
              <a:t>The inner planets would get sucked in.</a:t>
            </a:r>
          </a:p>
          <a:p>
            <a:pPr marL="400050" indent="-400050" algn="l">
              <a:defRPr/>
            </a:pPr>
            <a:r>
              <a:rPr lang="en-US" sz="2800" dirty="0">
                <a:solidFill>
                  <a:srgbClr val="FFFF00"/>
                </a:solidFill>
                <a:effectLst>
                  <a:outerShdw blurRad="38100" dist="38100" dir="2700000" algn="tl">
                    <a:srgbClr val="000000"/>
                  </a:outerShdw>
                </a:effectLst>
                <a:latin typeface="Georgia" pitchFamily="18" charset="0"/>
              </a:rPr>
              <a:t>D. </a:t>
            </a:r>
            <a:r>
              <a:rPr lang="en-US" sz="2800" dirty="0">
                <a:solidFill>
                  <a:srgbClr val="F5E9E9"/>
                </a:solidFill>
                <a:effectLst>
                  <a:outerShdw blurRad="38100" dist="38100" dir="2700000" algn="tl">
                    <a:srgbClr val="000000"/>
                  </a:outerShdw>
                </a:effectLst>
                <a:latin typeface="Georgia" pitchFamily="18" charset="0"/>
              </a:rPr>
              <a:t>Everything would be exactly the same as now.</a:t>
            </a:r>
          </a:p>
        </p:txBody>
      </p:sp>
      <p:sp>
        <p:nvSpPr>
          <p:cNvPr id="458756" name="Text Box 4"/>
          <p:cNvSpPr txBox="1">
            <a:spLocks noChangeArrowheads="1"/>
          </p:cNvSpPr>
          <p:nvPr/>
        </p:nvSpPr>
        <p:spPr bwMode="auto">
          <a:xfrm>
            <a:off x="0" y="6216650"/>
            <a:ext cx="91440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B: Because black holes </a:t>
            </a:r>
            <a:r>
              <a:rPr lang="en-US" sz="3600" b="1" i="1">
                <a:solidFill>
                  <a:srgbClr val="F5E9E9"/>
                </a:solidFill>
                <a:effectLst>
                  <a:outerShdw blurRad="38100" dist="38100" dir="2700000" algn="tl">
                    <a:srgbClr val="000000"/>
                  </a:outerShdw>
                </a:effectLst>
                <a:latin typeface="Georgia" pitchFamily="18" charset="0"/>
              </a:rPr>
              <a:t>don’t suck</a:t>
            </a:r>
            <a:r>
              <a:rPr lang="en-US" sz="3600">
                <a:solidFill>
                  <a:srgbClr val="F5E9E9"/>
                </a:solidFill>
                <a:effectLst>
                  <a:outerShdw blurRad="38100" dist="38100" dir="2700000" algn="tl">
                    <a:srgbClr val="000000"/>
                  </a:outerShdw>
                </a:effectLst>
                <a:latin typeface="Georgia" pitchFamily="18" charset="0"/>
              </a:rPr>
              <a:t>!</a:t>
            </a:r>
          </a:p>
        </p:txBody>
      </p:sp>
    </p:spTree>
    <p:extLst>
      <p:ext uri="{BB962C8B-B14F-4D97-AF65-F5344CB8AC3E}">
        <p14:creationId xmlns:p14="http://schemas.microsoft.com/office/powerpoint/2010/main" val="1198176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8756"/>
                                        </p:tgtEl>
                                        <p:attrNameLst>
                                          <p:attrName>style.visibility</p:attrName>
                                        </p:attrNameLst>
                                      </p:cBhvr>
                                      <p:to>
                                        <p:strVal val="visible"/>
                                      </p:to>
                                    </p:set>
                                    <p:anim calcmode="lin" valueType="num">
                                      <p:cBhvr additive="base">
                                        <p:cTn id="7" dur="500" fill="hold"/>
                                        <p:tgtEl>
                                          <p:spTgt spid="458756"/>
                                        </p:tgtEl>
                                        <p:attrNameLst>
                                          <p:attrName>ppt_x</p:attrName>
                                        </p:attrNameLst>
                                      </p:cBhvr>
                                      <p:tavLst>
                                        <p:tav tm="0">
                                          <p:val>
                                            <p:strVal val="#ppt_x"/>
                                          </p:val>
                                        </p:tav>
                                        <p:tav tm="100000">
                                          <p:val>
                                            <p:strVal val="#ppt_x"/>
                                          </p:val>
                                        </p:tav>
                                      </p:tavLst>
                                    </p:anim>
                                    <p:anim calcmode="lin" valueType="num">
                                      <p:cBhvr additive="base">
                                        <p:cTn id="8" dur="500" fill="hold"/>
                                        <p:tgtEl>
                                          <p:spTgt spid="4587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Tidal Forces are CRAZY</a:t>
            </a:r>
          </a:p>
        </p:txBody>
      </p:sp>
      <p:sp>
        <p:nvSpPr>
          <p:cNvPr id="474115" name="Text Box 3"/>
          <p:cNvSpPr txBox="1">
            <a:spLocks noChangeArrowheads="1"/>
          </p:cNvSpPr>
          <p:nvPr/>
        </p:nvSpPr>
        <p:spPr bwMode="auto">
          <a:xfrm>
            <a:off x="4953000" y="1295400"/>
            <a:ext cx="38862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The gravitational force at your head</a:t>
            </a:r>
          </a:p>
        </p:txBody>
      </p:sp>
      <p:graphicFrame>
        <p:nvGraphicFramePr>
          <p:cNvPr id="8194" name="Object 4"/>
          <p:cNvGraphicFramePr>
            <a:graphicFrameLocks noChangeAspect="1"/>
          </p:cNvGraphicFramePr>
          <p:nvPr/>
        </p:nvGraphicFramePr>
        <p:xfrm>
          <a:off x="304800" y="1219200"/>
          <a:ext cx="4152900" cy="5381625"/>
        </p:xfrm>
        <a:graphic>
          <a:graphicData uri="http://schemas.openxmlformats.org/presentationml/2006/ole">
            <mc:AlternateContent xmlns:mc="http://schemas.openxmlformats.org/markup-compatibility/2006">
              <mc:Choice xmlns:v="urn:schemas-microsoft-com:vml" Requires="v">
                <p:oleObj spid="_x0000_s8227" name="Image" r:id="rId4" imgW="6400000" imgH="8292063" progId="">
                  <p:embed/>
                </p:oleObj>
              </mc:Choice>
              <mc:Fallback>
                <p:oleObj name="Image" r:id="rId4" imgW="6400000" imgH="8292063"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41529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7" name="Text Box 5"/>
          <p:cNvSpPr txBox="1">
            <a:spLocks noChangeArrowheads="1"/>
          </p:cNvSpPr>
          <p:nvPr/>
        </p:nvSpPr>
        <p:spPr bwMode="auto">
          <a:xfrm>
            <a:off x="4953000" y="2743200"/>
            <a:ext cx="3886200" cy="173990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Is MUCH less than that at your feet</a:t>
            </a:r>
          </a:p>
        </p:txBody>
      </p:sp>
      <p:sp>
        <p:nvSpPr>
          <p:cNvPr id="474118" name="Text Box 6"/>
          <p:cNvSpPr txBox="1">
            <a:spLocks noChangeArrowheads="1"/>
          </p:cNvSpPr>
          <p:nvPr/>
        </p:nvSpPr>
        <p:spPr bwMode="auto">
          <a:xfrm>
            <a:off x="5029200" y="4800600"/>
            <a:ext cx="3886200" cy="173990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So you get stretched into spaghetti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04800" y="381000"/>
            <a:ext cx="8534400" cy="5570756"/>
          </a:xfrm>
          <a:prstGeom prst="rect">
            <a:avLst/>
          </a:prstGeom>
          <a:solidFill>
            <a:schemeClr val="bg2">
              <a:alpha val="41000"/>
            </a:schemeClr>
          </a:solidFill>
          <a:ln w="9525">
            <a:noFill/>
            <a:miter lim="800000"/>
            <a:headEnd/>
            <a:tailEnd/>
          </a:ln>
          <a:effectLst/>
        </p:spPr>
        <p:txBody>
          <a:bodyPr>
            <a:spAutoFit/>
          </a:bodyPr>
          <a:lstStyle/>
          <a:p>
            <a:pPr>
              <a:tabLst>
                <a:tab pos="457200" algn="l"/>
              </a:tabLst>
              <a:defRPr/>
            </a:pPr>
            <a:r>
              <a:rPr lang="en-US" sz="3200" dirty="0">
                <a:solidFill>
                  <a:srgbClr val="F5E9E9"/>
                </a:solidFill>
                <a:effectLst>
                  <a:outerShdw blurRad="38100" dist="38100" dir="2700000" algn="tl">
                    <a:srgbClr val="000000"/>
                  </a:outerShdw>
                </a:effectLst>
                <a:cs typeface="+mn-cs"/>
              </a:rPr>
              <a:t>We observe a </a:t>
            </a:r>
            <a:r>
              <a:rPr lang="en-US" sz="3200" b="1" dirty="0">
                <a:solidFill>
                  <a:srgbClr val="F5E9E9"/>
                </a:solidFill>
                <a:effectLst>
                  <a:outerShdw blurRad="38100" dist="38100" dir="2700000" algn="tl">
                    <a:srgbClr val="000000"/>
                  </a:outerShdw>
                </a:effectLst>
                <a:cs typeface="+mn-cs"/>
              </a:rPr>
              <a:t>Main Sequence</a:t>
            </a:r>
            <a:r>
              <a:rPr lang="en-US" sz="3200" dirty="0">
                <a:solidFill>
                  <a:srgbClr val="F5E9E9"/>
                </a:solidFill>
                <a:effectLst>
                  <a:outerShdw blurRad="38100" dist="38100" dir="2700000" algn="tl">
                    <a:srgbClr val="000000"/>
                  </a:outerShdw>
                </a:effectLst>
                <a:cs typeface="+mn-cs"/>
              </a:rPr>
              <a:t> star that is </a:t>
            </a:r>
            <a:r>
              <a:rPr lang="en-US" sz="3600" dirty="0">
                <a:solidFill>
                  <a:srgbClr val="F5E9E9"/>
                </a:solidFill>
                <a:effectLst>
                  <a:outerShdw blurRad="38100" dist="38100" dir="2700000" algn="tl">
                    <a:srgbClr val="000000"/>
                  </a:outerShdw>
                </a:effectLst>
                <a:cs typeface="+mn-cs"/>
              </a:rPr>
              <a:t>10</a:t>
            </a:r>
            <a:r>
              <a:rPr lang="en-US" sz="3200" dirty="0">
                <a:solidFill>
                  <a:srgbClr val="F5E9E9"/>
                </a:solidFill>
                <a:effectLst>
                  <a:outerShdw blurRad="38100" dist="38100" dir="2700000" algn="tl">
                    <a:srgbClr val="000000"/>
                  </a:outerShdw>
                </a:effectLst>
                <a:cs typeface="+mn-cs"/>
              </a:rPr>
              <a:t> times more luminous than the Sun.  </a:t>
            </a:r>
            <a:endParaRPr lang="en-US" sz="3200" dirty="0" smtClean="0">
              <a:solidFill>
                <a:srgbClr val="F5E9E9"/>
              </a:solidFill>
              <a:effectLst>
                <a:outerShdw blurRad="38100" dist="38100" dir="2700000" algn="tl">
                  <a:srgbClr val="000000"/>
                </a:outerShdw>
              </a:effectLst>
              <a:cs typeface="+mn-cs"/>
            </a:endParaRPr>
          </a:p>
          <a:p>
            <a:pPr>
              <a:tabLst>
                <a:tab pos="457200" algn="l"/>
              </a:tabLst>
              <a:defRPr/>
            </a:pPr>
            <a:endParaRPr lang="en-US" sz="3200" dirty="0">
              <a:solidFill>
                <a:srgbClr val="F5E9E9"/>
              </a:solidFill>
              <a:effectLst>
                <a:outerShdw blurRad="38100" dist="38100" dir="2700000" algn="tl">
                  <a:srgbClr val="000000"/>
                </a:outerShdw>
              </a:effectLst>
              <a:cs typeface="+mn-cs"/>
            </a:endParaRP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00B050"/>
                </a:solidFill>
                <a:effectLst>
                  <a:outerShdw blurRad="38100" dist="38100" dir="2700000" algn="tl">
                    <a:srgbClr val="000000"/>
                  </a:outerShdw>
                </a:effectLst>
                <a:cs typeface="+mn-cs"/>
              </a:rPr>
              <a:t>A)</a:t>
            </a:r>
            <a:r>
              <a:rPr lang="en-US" sz="3200" dirty="0">
                <a:solidFill>
                  <a:srgbClr val="F5E9E9"/>
                </a:solidFill>
                <a:effectLst>
                  <a:outerShdw blurRad="38100" dist="38100" dir="2700000" algn="tl">
                    <a:srgbClr val="000000"/>
                  </a:outerShdw>
                </a:effectLst>
                <a:cs typeface="+mn-cs"/>
              </a:rPr>
              <a:t> The star is bluer, hotter, and more massive than the Sun.</a:t>
            </a:r>
            <a:r>
              <a:rPr lang="en-US" sz="3200" dirty="0">
                <a:cs typeface="+mn-cs"/>
              </a:rPr>
              <a:t> </a:t>
            </a: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FF0000"/>
                </a:solidFill>
                <a:effectLst>
                  <a:outerShdw blurRad="38100" dist="38100" dir="2700000" algn="tl">
                    <a:srgbClr val="000000"/>
                  </a:outerShdw>
                </a:effectLst>
                <a:cs typeface="+mn-cs"/>
              </a:rPr>
              <a:t>B)</a:t>
            </a:r>
            <a:r>
              <a:rPr lang="en-US" sz="3200" dirty="0">
                <a:solidFill>
                  <a:srgbClr val="F5E9E9"/>
                </a:solidFill>
                <a:effectLst>
                  <a:outerShdw blurRad="38100" dist="38100" dir="2700000" algn="tl">
                    <a:srgbClr val="000000"/>
                  </a:outerShdw>
                </a:effectLst>
                <a:cs typeface="+mn-cs"/>
              </a:rPr>
              <a:t> The star is bluer, hotter, and less massive than the Sun.  </a:t>
            </a:r>
          </a:p>
          <a:p>
            <a:pPr marL="968375" lvl="1" indent="-511175">
              <a:tabLst>
                <a:tab pos="457200" algn="l"/>
              </a:tabLst>
              <a:defRPr/>
            </a:pPr>
            <a:r>
              <a:rPr lang="en-US" sz="3200" dirty="0">
                <a:solidFill>
                  <a:srgbClr val="0202F0"/>
                </a:solidFill>
                <a:effectLst>
                  <a:outerShdw blurRad="38100" dist="38100" dir="2700000" algn="tl">
                    <a:srgbClr val="000000"/>
                  </a:outerShdw>
                </a:effectLst>
                <a:cs typeface="+mn-cs"/>
              </a:rPr>
              <a:t>C)</a:t>
            </a:r>
            <a:r>
              <a:rPr lang="en-US" sz="3200" dirty="0">
                <a:solidFill>
                  <a:srgbClr val="F5E9E9"/>
                </a:solidFill>
                <a:effectLst>
                  <a:outerShdw blurRad="38100" dist="38100" dir="2700000" algn="tl">
                    <a:srgbClr val="000000"/>
                  </a:outerShdw>
                </a:effectLst>
                <a:cs typeface="+mn-cs"/>
              </a:rPr>
              <a:t> The star is redder, hotter, and more massive than the Sun.</a:t>
            </a:r>
            <a:endParaRPr lang="en-US" sz="3200" dirty="0">
              <a:latin typeface="EmbossedBlackWide" pitchFamily="18" charset="0"/>
              <a:cs typeface="+mn-cs"/>
            </a:endParaRPr>
          </a:p>
          <a:p>
            <a:pPr marL="968375" lvl="1" indent="-511175">
              <a:tabLst>
                <a:tab pos="457200" algn="l"/>
              </a:tabLst>
              <a:defRPr/>
            </a:pPr>
            <a:r>
              <a:rPr lang="en-US" sz="3200" dirty="0">
                <a:solidFill>
                  <a:srgbClr val="FFFF00"/>
                </a:solidFill>
                <a:effectLst>
                  <a:outerShdw blurRad="38100" dist="38100" dir="2700000" algn="tl">
                    <a:srgbClr val="000000"/>
                  </a:outerShdw>
                </a:effectLst>
                <a:cs typeface="+mn-cs"/>
              </a:rPr>
              <a:t>D)</a:t>
            </a:r>
            <a:r>
              <a:rPr lang="en-US" sz="3200" dirty="0">
                <a:solidFill>
                  <a:srgbClr val="F5E9E9"/>
                </a:solidFill>
                <a:effectLst>
                  <a:outerShdw blurRad="38100" dist="38100" dir="2700000" algn="tl">
                    <a:srgbClr val="000000"/>
                  </a:outerShdw>
                </a:effectLst>
                <a:cs typeface="+mn-cs"/>
              </a:rPr>
              <a:t> The star is redder, colder, and less massive than the Sun.</a:t>
            </a:r>
          </a:p>
        </p:txBody>
      </p:sp>
    </p:spTree>
    <p:extLst>
      <p:ext uri="{BB962C8B-B14F-4D97-AF65-F5344CB8AC3E}">
        <p14:creationId xmlns:p14="http://schemas.microsoft.com/office/powerpoint/2010/main" val="114904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Tidal Forces are CRAZY</a:t>
            </a:r>
          </a:p>
        </p:txBody>
      </p:sp>
      <p:graphicFrame>
        <p:nvGraphicFramePr>
          <p:cNvPr id="7" name="Table 6"/>
          <p:cNvGraphicFramePr>
            <a:graphicFrameLocks noGrp="1"/>
          </p:cNvGraphicFramePr>
          <p:nvPr/>
        </p:nvGraphicFramePr>
        <p:xfrm>
          <a:off x="304800" y="1219200"/>
          <a:ext cx="8077201" cy="4876800"/>
        </p:xfrm>
        <a:graphic>
          <a:graphicData uri="http://schemas.openxmlformats.org/drawingml/2006/table">
            <a:tbl>
              <a:tblPr firstRow="1" bandRow="1">
                <a:tableStyleId>{5C22544A-7EE6-4342-B048-85BDC9FD1C3A}</a:tableStyleId>
              </a:tblPr>
              <a:tblGrid>
                <a:gridCol w="2651348"/>
                <a:gridCol w="2774505"/>
                <a:gridCol w="2651348"/>
              </a:tblGrid>
              <a:tr h="975360">
                <a:tc>
                  <a:txBody>
                    <a:bodyPr/>
                    <a:lstStyle/>
                    <a:p>
                      <a:pPr algn="ctr"/>
                      <a:r>
                        <a:rPr lang="en-US" sz="2800" dirty="0" smtClean="0">
                          <a:solidFill>
                            <a:schemeClr val="tx1"/>
                          </a:solidFill>
                          <a:latin typeface="+mj-lt"/>
                        </a:rPr>
                        <a:t>Mass</a:t>
                      </a:r>
                      <a:endParaRPr lang="en-US" sz="2800" dirty="0">
                        <a:solidFill>
                          <a:schemeClr val="tx1"/>
                        </a:solidFill>
                        <a:latin typeface="+mj-lt"/>
                      </a:endParaRPr>
                    </a:p>
                  </a:txBody>
                  <a:tcPr/>
                </a:tc>
                <a:tc>
                  <a:txBody>
                    <a:bodyPr/>
                    <a:lstStyle/>
                    <a:p>
                      <a:pPr algn="ctr"/>
                      <a:r>
                        <a:rPr lang="en-US" sz="2800" dirty="0" smtClean="0">
                          <a:solidFill>
                            <a:schemeClr val="tx1"/>
                          </a:solidFill>
                          <a:latin typeface="+mj-lt"/>
                        </a:rPr>
                        <a:t>Rs</a:t>
                      </a:r>
                      <a:endParaRPr lang="en-US" sz="2800" dirty="0">
                        <a:solidFill>
                          <a:schemeClr val="tx1"/>
                        </a:solidFill>
                        <a:latin typeface="+mj-lt"/>
                      </a:endParaRPr>
                    </a:p>
                  </a:txBody>
                  <a:tcPr/>
                </a:tc>
                <a:tc>
                  <a:txBody>
                    <a:bodyPr/>
                    <a:lstStyle/>
                    <a:p>
                      <a:pPr algn="ctr"/>
                      <a:r>
                        <a:rPr lang="en-US" sz="2800" smtClean="0">
                          <a:solidFill>
                            <a:schemeClr val="tx1"/>
                          </a:solidFill>
                          <a:latin typeface="+mj-lt"/>
                        </a:rPr>
                        <a:t>Tidal Force</a:t>
                      </a:r>
                    </a:p>
                    <a:p>
                      <a:pPr algn="ctr"/>
                      <a:r>
                        <a:rPr lang="en-US" sz="2800" smtClean="0">
                          <a:solidFill>
                            <a:schemeClr val="tx1"/>
                          </a:solidFill>
                          <a:latin typeface="+mj-lt"/>
                        </a:rPr>
                        <a:t>(g’s)</a:t>
                      </a:r>
                      <a:endParaRPr lang="en-US" sz="2800" dirty="0">
                        <a:solidFill>
                          <a:schemeClr val="tx1"/>
                        </a:solidFill>
                        <a:latin typeface="+mj-lt"/>
                      </a:endParaRPr>
                    </a:p>
                  </a:txBody>
                  <a:tcPr/>
                </a:tc>
              </a:tr>
              <a:tr h="975360">
                <a:tc>
                  <a:txBody>
                    <a:bodyPr/>
                    <a:lstStyle/>
                    <a:p>
                      <a:pPr algn="ctr"/>
                      <a:r>
                        <a:rPr lang="en-US" sz="3200" dirty="0" smtClean="0">
                          <a:solidFill>
                            <a:schemeClr val="tx1"/>
                          </a:solidFill>
                          <a:latin typeface="+mj-lt"/>
                        </a:rPr>
                        <a:t>10 </a:t>
                      </a:r>
                      <a:r>
                        <a:rPr lang="en-US" sz="3200" dirty="0" err="1" smtClean="0">
                          <a:solidFill>
                            <a:schemeClr val="tx1"/>
                          </a:solidFill>
                          <a:latin typeface="+mj-lt"/>
                        </a:rPr>
                        <a:t>M</a:t>
                      </a:r>
                      <a:r>
                        <a:rPr lang="en-US" sz="3200" baseline="-25000" dirty="0" err="1" smtClean="0">
                          <a:solidFill>
                            <a:schemeClr val="tx1"/>
                          </a:solidFill>
                          <a:latin typeface="+mj-lt"/>
                        </a:rPr>
                        <a:t>sun</a:t>
                      </a:r>
                      <a:endParaRPr lang="en-US" sz="3200" baseline="-25000" dirty="0">
                        <a:solidFill>
                          <a:schemeClr val="tx1"/>
                        </a:solidFill>
                        <a:latin typeface="+mj-lt"/>
                      </a:endParaRPr>
                    </a:p>
                  </a:txBody>
                  <a:tcPr/>
                </a:tc>
                <a:tc>
                  <a:txBody>
                    <a:bodyPr/>
                    <a:lstStyle/>
                    <a:p>
                      <a:pPr algn="ctr"/>
                      <a:r>
                        <a:rPr lang="en-US" sz="3200" kern="1200" dirty="0" smtClean="0">
                          <a:solidFill>
                            <a:schemeClr val="tx1"/>
                          </a:solidFill>
                          <a:latin typeface="+mn-lt"/>
                          <a:ea typeface="+mn-ea"/>
                          <a:cs typeface="+mn-cs"/>
                        </a:rPr>
                        <a:t>1/200 R</a:t>
                      </a:r>
                      <a:r>
                        <a:rPr lang="en-US" sz="3200" kern="1200" baseline="-25000" dirty="0" smtClean="0">
                          <a:solidFill>
                            <a:schemeClr val="tx1"/>
                          </a:solidFill>
                          <a:latin typeface="+mn-lt"/>
                          <a:ea typeface="+mn-ea"/>
                          <a:cs typeface="+mn-cs"/>
                        </a:rPr>
                        <a:t>e</a:t>
                      </a:r>
                      <a:endParaRPr lang="en-US" sz="3200" kern="1200" baseline="-25000" dirty="0">
                        <a:solidFill>
                          <a:schemeClr val="tx1"/>
                        </a:solidFill>
                        <a:latin typeface="+mn-lt"/>
                        <a:ea typeface="+mn-ea"/>
                        <a:cs typeface="+mn-cs"/>
                      </a:endParaRPr>
                    </a:p>
                  </a:txBody>
                  <a:tcPr/>
                </a:tc>
                <a:tc>
                  <a:txBody>
                    <a:bodyPr/>
                    <a:lstStyle/>
                    <a:p>
                      <a:pPr algn="ctr"/>
                      <a:r>
                        <a:rPr lang="en-US" sz="3200" dirty="0" smtClean="0">
                          <a:solidFill>
                            <a:schemeClr val="tx1"/>
                          </a:solidFill>
                          <a:latin typeface="+mj-lt"/>
                        </a:rPr>
                        <a:t>10</a:t>
                      </a:r>
                      <a:r>
                        <a:rPr lang="en-US" sz="3200" baseline="30000" dirty="0" smtClean="0">
                          <a:solidFill>
                            <a:schemeClr val="tx1"/>
                          </a:solidFill>
                          <a:latin typeface="+mj-lt"/>
                        </a:rPr>
                        <a:t>9</a:t>
                      </a:r>
                      <a:endParaRPr lang="en-US" sz="3200" baseline="30000" dirty="0">
                        <a:solidFill>
                          <a:schemeClr val="tx1"/>
                        </a:solidFill>
                        <a:latin typeface="+mj-lt"/>
                      </a:endParaRPr>
                    </a:p>
                  </a:txBody>
                  <a:tcPr/>
                </a:tc>
              </a:tr>
              <a:tr h="975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latin typeface="+mj-lt"/>
                        </a:rPr>
                        <a:t>100 </a:t>
                      </a:r>
                      <a:r>
                        <a:rPr lang="en-US" sz="3200" kern="1200" dirty="0" err="1" smtClean="0">
                          <a:solidFill>
                            <a:schemeClr val="tx1"/>
                          </a:solidFill>
                          <a:latin typeface="+mn-lt"/>
                          <a:ea typeface="+mn-ea"/>
                          <a:cs typeface="+mn-cs"/>
                        </a:rPr>
                        <a:t>M</a:t>
                      </a:r>
                      <a:r>
                        <a:rPr lang="en-US" sz="3200" kern="1200" baseline="-25000" dirty="0" err="1" smtClean="0">
                          <a:solidFill>
                            <a:schemeClr val="tx1"/>
                          </a:solidFill>
                          <a:latin typeface="+mn-lt"/>
                          <a:ea typeface="+mn-ea"/>
                          <a:cs typeface="+mn-cs"/>
                        </a:rPr>
                        <a:t>sun</a:t>
                      </a:r>
                      <a:endParaRPr lang="en-US" sz="3200" kern="1200" baseline="-25000" dirty="0" smtClean="0">
                        <a:solidFill>
                          <a:schemeClr val="tx1"/>
                        </a:solidFill>
                        <a:latin typeface="+mn-lt"/>
                        <a:ea typeface="+mn-ea"/>
                        <a:cs typeface="+mn-cs"/>
                      </a:endParaRPr>
                    </a:p>
                  </a:txBody>
                  <a:tcPr/>
                </a:tc>
                <a:tc>
                  <a:txBody>
                    <a:bodyPr/>
                    <a:lstStyle/>
                    <a:p>
                      <a:pPr algn="ctr"/>
                      <a:r>
                        <a:rPr lang="en-US" sz="3200" dirty="0" smtClean="0">
                          <a:solidFill>
                            <a:schemeClr val="tx1"/>
                          </a:solidFill>
                          <a:latin typeface="+mj-lt"/>
                        </a:rPr>
                        <a:t>1/20 R</a:t>
                      </a:r>
                      <a:r>
                        <a:rPr lang="en-US" sz="3200" baseline="-25000" dirty="0" smtClean="0">
                          <a:solidFill>
                            <a:schemeClr val="tx1"/>
                          </a:solidFill>
                          <a:latin typeface="+mj-lt"/>
                        </a:rPr>
                        <a:t>e</a:t>
                      </a:r>
                      <a:endParaRPr lang="en-US" sz="3200" baseline="-25000" dirty="0">
                        <a:solidFill>
                          <a:schemeClr val="tx1"/>
                        </a:solidFill>
                        <a:latin typeface="+mj-lt"/>
                      </a:endParaRPr>
                    </a:p>
                  </a:txBody>
                  <a:tcPr/>
                </a:tc>
                <a:tc>
                  <a:txBody>
                    <a:bodyPr/>
                    <a:lstStyle/>
                    <a:p>
                      <a:pPr algn="ctr"/>
                      <a:r>
                        <a:rPr lang="en-US" sz="3200" dirty="0" smtClean="0">
                          <a:solidFill>
                            <a:schemeClr val="tx1"/>
                          </a:solidFill>
                          <a:latin typeface="+mj-lt"/>
                        </a:rPr>
                        <a:t>10</a:t>
                      </a:r>
                      <a:r>
                        <a:rPr lang="en-US" sz="3200" baseline="30000" dirty="0" smtClean="0">
                          <a:solidFill>
                            <a:schemeClr val="tx1"/>
                          </a:solidFill>
                          <a:latin typeface="+mj-lt"/>
                        </a:rPr>
                        <a:t>7</a:t>
                      </a:r>
                      <a:endParaRPr lang="en-US" sz="3200" baseline="30000" dirty="0">
                        <a:solidFill>
                          <a:schemeClr val="tx1"/>
                        </a:solidFill>
                        <a:latin typeface="+mj-lt"/>
                      </a:endParaRPr>
                    </a:p>
                  </a:txBody>
                  <a:tcPr/>
                </a:tc>
              </a:tr>
              <a:tr h="975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solidFill>
                          <a:latin typeface="+mn-lt"/>
                          <a:ea typeface="+mn-ea"/>
                          <a:cs typeface="+mn-cs"/>
                        </a:rPr>
                        <a:t>10</a:t>
                      </a:r>
                      <a:r>
                        <a:rPr lang="en-US" sz="3200" kern="1200" baseline="30000" dirty="0" smtClean="0">
                          <a:solidFill>
                            <a:schemeClr val="tx1"/>
                          </a:solidFill>
                          <a:latin typeface="+mn-lt"/>
                          <a:ea typeface="+mn-ea"/>
                          <a:cs typeface="+mn-cs"/>
                        </a:rPr>
                        <a:t>6</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M</a:t>
                      </a:r>
                      <a:r>
                        <a:rPr lang="en-US" sz="3200" kern="1200" baseline="-25000" dirty="0" err="1" smtClean="0">
                          <a:solidFill>
                            <a:schemeClr val="tx1"/>
                          </a:solidFill>
                          <a:latin typeface="+mn-lt"/>
                          <a:ea typeface="+mn-ea"/>
                          <a:cs typeface="+mn-cs"/>
                        </a:rPr>
                        <a:t>sun</a:t>
                      </a:r>
                      <a:endParaRPr lang="en-US" sz="3200" kern="1200" baseline="-25000" dirty="0" smtClean="0">
                        <a:solidFill>
                          <a:schemeClr val="tx1"/>
                        </a:solidFill>
                        <a:latin typeface="+mn-lt"/>
                        <a:ea typeface="+mn-ea"/>
                        <a:cs typeface="+mn-cs"/>
                      </a:endParaRPr>
                    </a:p>
                  </a:txBody>
                  <a:tcPr/>
                </a:tc>
                <a:tc>
                  <a:txBody>
                    <a:bodyPr/>
                    <a:lstStyle/>
                    <a:p>
                      <a:pPr algn="ctr"/>
                      <a:r>
                        <a:rPr lang="en-US" sz="3200" dirty="0" smtClean="0">
                          <a:solidFill>
                            <a:schemeClr val="tx1"/>
                          </a:solidFill>
                          <a:latin typeface="+mj-lt"/>
                        </a:rPr>
                        <a:t>4 </a:t>
                      </a:r>
                      <a:r>
                        <a:rPr lang="en-US" sz="3200" dirty="0" err="1" smtClean="0">
                          <a:solidFill>
                            <a:schemeClr val="tx1"/>
                          </a:solidFill>
                          <a:latin typeface="+mj-lt"/>
                        </a:rPr>
                        <a:t>R</a:t>
                      </a:r>
                      <a:r>
                        <a:rPr lang="en-US" sz="3200" baseline="-25000" dirty="0" err="1" smtClean="0">
                          <a:solidFill>
                            <a:schemeClr val="tx1"/>
                          </a:solidFill>
                          <a:latin typeface="+mj-lt"/>
                        </a:rPr>
                        <a:t>sun</a:t>
                      </a:r>
                      <a:endParaRPr lang="en-US" sz="3200" baseline="-25000" dirty="0">
                        <a:solidFill>
                          <a:schemeClr val="tx1"/>
                        </a:solidFill>
                        <a:latin typeface="+mj-lt"/>
                      </a:endParaRPr>
                    </a:p>
                  </a:txBody>
                  <a:tcPr/>
                </a:tc>
                <a:tc>
                  <a:txBody>
                    <a:bodyPr/>
                    <a:lstStyle/>
                    <a:p>
                      <a:pPr algn="ctr"/>
                      <a:r>
                        <a:rPr lang="en-US" sz="3200" dirty="0" smtClean="0">
                          <a:solidFill>
                            <a:schemeClr val="tx1"/>
                          </a:solidFill>
                          <a:latin typeface="+mj-lt"/>
                        </a:rPr>
                        <a:t>0.1</a:t>
                      </a:r>
                      <a:endParaRPr lang="en-US" sz="3200" dirty="0">
                        <a:solidFill>
                          <a:schemeClr val="tx1"/>
                        </a:solidFill>
                        <a:latin typeface="+mj-lt"/>
                      </a:endParaRPr>
                    </a:p>
                  </a:txBody>
                  <a:tcPr/>
                </a:tc>
              </a:tr>
              <a:tr h="975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solidFill>
                          <a:latin typeface="+mn-lt"/>
                          <a:ea typeface="+mn-ea"/>
                          <a:cs typeface="+mn-cs"/>
                        </a:rPr>
                        <a:t>10</a:t>
                      </a:r>
                      <a:r>
                        <a:rPr lang="en-US" sz="3200" kern="1200" baseline="30000" dirty="0" smtClean="0">
                          <a:solidFill>
                            <a:schemeClr val="tx1"/>
                          </a:solidFill>
                          <a:latin typeface="+mn-lt"/>
                          <a:ea typeface="+mn-ea"/>
                          <a:cs typeface="+mn-cs"/>
                        </a:rPr>
                        <a:t>9</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M</a:t>
                      </a:r>
                      <a:r>
                        <a:rPr lang="en-US" sz="3200" kern="1200" baseline="-25000" dirty="0" err="1" smtClean="0">
                          <a:solidFill>
                            <a:schemeClr val="tx1"/>
                          </a:solidFill>
                          <a:latin typeface="+mn-lt"/>
                          <a:ea typeface="+mn-ea"/>
                          <a:cs typeface="+mn-cs"/>
                        </a:rPr>
                        <a:t>sun</a:t>
                      </a:r>
                      <a:endParaRPr lang="en-US" sz="3200" kern="1200" baseline="-25000" dirty="0" smtClean="0">
                        <a:solidFill>
                          <a:schemeClr val="tx1"/>
                        </a:solidFill>
                        <a:latin typeface="+mn-lt"/>
                        <a:ea typeface="+mn-ea"/>
                        <a:cs typeface="+mn-cs"/>
                      </a:endParaRPr>
                    </a:p>
                  </a:txBody>
                  <a:tcPr/>
                </a:tc>
                <a:tc>
                  <a:txBody>
                    <a:bodyPr/>
                    <a:lstStyle/>
                    <a:p>
                      <a:pPr algn="ctr"/>
                      <a:r>
                        <a:rPr lang="en-US" sz="3200" dirty="0" smtClean="0">
                          <a:solidFill>
                            <a:schemeClr val="tx1"/>
                          </a:solidFill>
                          <a:latin typeface="+mj-lt"/>
                        </a:rPr>
                        <a:t>4,000 </a:t>
                      </a:r>
                      <a:r>
                        <a:rPr lang="en-US" sz="3200" dirty="0" err="1" smtClean="0">
                          <a:solidFill>
                            <a:schemeClr val="tx1"/>
                          </a:solidFill>
                          <a:latin typeface="+mj-lt"/>
                        </a:rPr>
                        <a:t>R</a:t>
                      </a:r>
                      <a:r>
                        <a:rPr lang="en-US" sz="3200" baseline="-25000" dirty="0" err="1" smtClean="0">
                          <a:solidFill>
                            <a:schemeClr val="tx1"/>
                          </a:solidFill>
                          <a:latin typeface="+mj-lt"/>
                        </a:rPr>
                        <a:t>sun</a:t>
                      </a:r>
                      <a:endParaRPr lang="en-US" sz="3200" baseline="-25000" dirty="0">
                        <a:solidFill>
                          <a:schemeClr val="tx1"/>
                        </a:solidFill>
                        <a:latin typeface="+mj-lt"/>
                      </a:endParaRPr>
                    </a:p>
                  </a:txBody>
                  <a:tcPr/>
                </a:tc>
                <a:tc>
                  <a:txBody>
                    <a:bodyPr/>
                    <a:lstStyle/>
                    <a:p>
                      <a:pPr algn="ctr"/>
                      <a:r>
                        <a:rPr lang="en-US" sz="3200" dirty="0" smtClean="0">
                          <a:solidFill>
                            <a:schemeClr val="tx1"/>
                          </a:solidFill>
                          <a:latin typeface="+mj-lt"/>
                        </a:rPr>
                        <a:t>10</a:t>
                      </a:r>
                      <a:r>
                        <a:rPr lang="en-US" sz="3200" baseline="30000" dirty="0" smtClean="0">
                          <a:solidFill>
                            <a:schemeClr val="tx1"/>
                          </a:solidFill>
                          <a:latin typeface="+mj-lt"/>
                        </a:rPr>
                        <a:t>-7</a:t>
                      </a:r>
                      <a:endParaRPr lang="en-US" sz="3200" baseline="30000" dirty="0">
                        <a:solidFill>
                          <a:schemeClr val="tx1"/>
                        </a:solidFill>
                        <a:latin typeface="+mj-lt"/>
                      </a:endParaRPr>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Gravitational Time Dilation</a:t>
            </a:r>
          </a:p>
        </p:txBody>
      </p:sp>
      <p:sp>
        <p:nvSpPr>
          <p:cNvPr id="476163" name="Text Box 3"/>
          <p:cNvSpPr txBox="1">
            <a:spLocks noChangeArrowheads="1"/>
          </p:cNvSpPr>
          <p:nvPr/>
        </p:nvSpPr>
        <p:spPr bwMode="auto">
          <a:xfrm>
            <a:off x="1371600" y="1019175"/>
            <a:ext cx="66294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Time slows down on approaching the event horizon</a:t>
            </a:r>
          </a:p>
        </p:txBody>
      </p:sp>
      <p:sp>
        <p:nvSpPr>
          <p:cNvPr id="476164" name="Text Box 4"/>
          <p:cNvSpPr txBox="1">
            <a:spLocks noChangeArrowheads="1"/>
          </p:cNvSpPr>
          <p:nvPr/>
        </p:nvSpPr>
        <p:spPr bwMode="auto">
          <a:xfrm>
            <a:off x="1295400" y="5911850"/>
            <a:ext cx="6629400" cy="641350"/>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cs typeface="+mn-cs"/>
              </a:rPr>
              <a:t>At the event horizon, time stops</a:t>
            </a:r>
          </a:p>
        </p:txBody>
      </p:sp>
      <p:pic>
        <p:nvPicPr>
          <p:cNvPr id="48133" name="Picture 6" descr="http://www.universetoday.com/am/uploads/2005-0310black-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62200"/>
            <a:ext cx="4267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Finding Black Holes</a:t>
            </a:r>
          </a:p>
        </p:txBody>
      </p:sp>
      <p:pic>
        <p:nvPicPr>
          <p:cNvPr id="49155" name="Picture 3" descr="artist_concep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9488"/>
            <a:ext cx="86106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Finding Black Holes</a:t>
            </a:r>
          </a:p>
        </p:txBody>
      </p:sp>
      <p:pic>
        <p:nvPicPr>
          <p:cNvPr id="29700" name="Picture 4" descr="http://astronomy.nmsu.edu/jbornak/images/binary_starsystems_lowmass_xray_bin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4" y="1600200"/>
            <a:ext cx="8677272" cy="408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6351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Our Galactic Black Hole</a:t>
            </a:r>
          </a:p>
        </p:txBody>
      </p:sp>
      <p:sp>
        <p:nvSpPr>
          <p:cNvPr id="482307" name="Text Box 3"/>
          <p:cNvSpPr txBox="1">
            <a:spLocks noChangeArrowheads="1"/>
          </p:cNvSpPr>
          <p:nvPr/>
        </p:nvSpPr>
        <p:spPr bwMode="auto">
          <a:xfrm>
            <a:off x="1257300" y="1143000"/>
            <a:ext cx="6858000" cy="1066800"/>
          </a:xfrm>
          <a:prstGeom prst="rect">
            <a:avLst/>
          </a:prstGeom>
          <a:solidFill>
            <a:schemeClr val="bg2">
              <a:alpha val="41000"/>
            </a:schemeClr>
          </a:solidFill>
          <a:ln w="9525">
            <a:noFill/>
            <a:miter lim="800000"/>
            <a:headEnd/>
            <a:tailEnd/>
          </a:ln>
          <a:effectLst/>
        </p:spPr>
        <p:txBody>
          <a:bodyPr>
            <a:spAutoFit/>
          </a:bodyPr>
          <a:lstStyle/>
          <a:p>
            <a:pPr>
              <a:defRPr/>
            </a:pPr>
            <a:r>
              <a:rPr lang="en-US" sz="3200">
                <a:solidFill>
                  <a:srgbClr val="F5E9E9"/>
                </a:solidFill>
                <a:effectLst>
                  <a:outerShdw blurRad="38100" dist="38100" dir="2700000" algn="tl">
                    <a:srgbClr val="000000"/>
                  </a:outerShdw>
                </a:effectLst>
                <a:latin typeface="Georgia" pitchFamily="18" charset="0"/>
                <a:cs typeface="+mn-cs"/>
              </a:rPr>
              <a:t>Does a Black Hole exist at the center of the Milky Way?</a:t>
            </a:r>
          </a:p>
        </p:txBody>
      </p:sp>
      <p:pic>
        <p:nvPicPr>
          <p:cNvPr id="482308" name="Picture 4" descr="Moving sta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438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09" name="Picture 5" descr="Infrared fla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0" name="Text Box 6"/>
          <p:cNvSpPr txBox="1">
            <a:spLocks noChangeArrowheads="1"/>
          </p:cNvSpPr>
          <p:nvPr/>
        </p:nvSpPr>
        <p:spPr bwMode="auto">
          <a:xfrm>
            <a:off x="1295400" y="5668963"/>
            <a:ext cx="6781800" cy="579437"/>
          </a:xfrm>
          <a:prstGeom prst="rect">
            <a:avLst/>
          </a:prstGeom>
          <a:solidFill>
            <a:schemeClr val="bg2">
              <a:alpha val="41000"/>
            </a:schemeClr>
          </a:solidFill>
          <a:ln w="9525">
            <a:noFill/>
            <a:miter lim="800000"/>
            <a:headEnd/>
            <a:tailEnd/>
          </a:ln>
          <a:effectLst/>
        </p:spPr>
        <p:txBody>
          <a:bodyPr>
            <a:spAutoFit/>
          </a:bodyPr>
          <a:lstStyle/>
          <a:p>
            <a:pPr algn="ctr">
              <a:defRPr/>
            </a:pPr>
            <a:r>
              <a:rPr lang="en-US" sz="3200">
                <a:solidFill>
                  <a:srgbClr val="F5E9E9"/>
                </a:solidFill>
                <a:effectLst>
                  <a:outerShdw blurRad="38100" dist="38100" dir="2700000" algn="tl">
                    <a:srgbClr val="000000"/>
                  </a:outerShdw>
                </a:effectLst>
                <a:latin typeface="Georgia" pitchFamily="18" charset="0"/>
                <a:cs typeface="+mn-cs"/>
              </a:rPr>
              <a:t>Most likely!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82308"/>
                                        </p:tgtEl>
                                        <p:attrNameLst>
                                          <p:attrName>style.visibility</p:attrName>
                                        </p:attrNameLst>
                                      </p:cBhvr>
                                      <p:to>
                                        <p:strVal val="visible"/>
                                      </p:to>
                                    </p:set>
                                    <p:animEffect transition="in" filter="fade">
                                      <p:cBhvr>
                                        <p:cTn id="7" dur="1000"/>
                                        <p:tgtEl>
                                          <p:spTgt spid="482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82309"/>
                                        </p:tgtEl>
                                        <p:attrNameLst>
                                          <p:attrName>style.visibility</p:attrName>
                                        </p:attrNameLst>
                                      </p:cBhvr>
                                      <p:to>
                                        <p:strVal val="visible"/>
                                      </p:to>
                                    </p:set>
                                    <p:animEffect transition="in" filter="fade">
                                      <p:cBhvr>
                                        <p:cTn id="12" dur="1000"/>
                                        <p:tgtEl>
                                          <p:spTgt spid="482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2310"/>
                                        </p:tgtEl>
                                        <p:attrNameLst>
                                          <p:attrName>style.visibility</p:attrName>
                                        </p:attrNameLst>
                                      </p:cBhvr>
                                      <p:to>
                                        <p:strVal val="visible"/>
                                      </p:to>
                                    </p:set>
                                    <p:anim calcmode="lin" valueType="num">
                                      <p:cBhvr additive="base">
                                        <p:cTn id="17" dur="500" fill="hold"/>
                                        <p:tgtEl>
                                          <p:spTgt spid="482310"/>
                                        </p:tgtEl>
                                        <p:attrNameLst>
                                          <p:attrName>ppt_x</p:attrName>
                                        </p:attrNameLst>
                                      </p:cBhvr>
                                      <p:tavLst>
                                        <p:tav tm="0">
                                          <p:val>
                                            <p:strVal val="#ppt_x"/>
                                          </p:val>
                                        </p:tav>
                                        <p:tav tm="100000">
                                          <p:val>
                                            <p:strVal val="#ppt_x"/>
                                          </p:val>
                                        </p:tav>
                                      </p:tavLst>
                                    </p:anim>
                                    <p:anim calcmode="lin" valueType="num">
                                      <p:cBhvr additive="base">
                                        <p:cTn id="18" dur="500" fill="hold"/>
                                        <p:tgtEl>
                                          <p:spTgt spid="482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Finding Black Holes</a:t>
            </a:r>
          </a:p>
        </p:txBody>
      </p:sp>
      <p:pic>
        <p:nvPicPr>
          <p:cNvPr id="11266" name="Picture 2" descr="http://www.nasa.gov/images/content/498881main_DF1_Fermi_all-sky_1-10_G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4000" cy="512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5515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Evidence for Black Holes</a:t>
            </a:r>
          </a:p>
        </p:txBody>
      </p:sp>
      <p:pic>
        <p:nvPicPr>
          <p:cNvPr id="51203" name="Picture 3" descr="m87_a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3657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356" name="Picture 4" descr="m87_radi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60960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4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cs typeface="+mn-cs"/>
              </a:rPr>
              <a:t>Evidence for Black Holes</a:t>
            </a:r>
          </a:p>
        </p:txBody>
      </p:sp>
      <p:pic>
        <p:nvPicPr>
          <p:cNvPr id="52227" name="Picture 3" descr="ngc4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1628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105400" y="4130675"/>
            <a:ext cx="2439987" cy="685800"/>
            <a:chOff x="2975" y="2832"/>
            <a:chExt cx="1537" cy="432"/>
          </a:xfrm>
        </p:grpSpPr>
        <p:sp>
          <p:nvSpPr>
            <p:cNvPr id="52232" name="Line 5"/>
            <p:cNvSpPr>
              <a:spLocks noChangeShapeType="1"/>
            </p:cNvSpPr>
            <p:nvPr/>
          </p:nvSpPr>
          <p:spPr bwMode="auto">
            <a:xfrm flipH="1">
              <a:off x="3216" y="2832"/>
              <a:ext cx="144" cy="192"/>
            </a:xfrm>
            <a:prstGeom prst="line">
              <a:avLst/>
            </a:prstGeom>
            <a:noFill/>
            <a:ln w="38100">
              <a:solidFill>
                <a:schemeClr val="tx1"/>
              </a:solidFill>
              <a:round/>
              <a:headEnd type="triangle" w="lg" len="med"/>
              <a:tailEnd/>
            </a:ln>
            <a:extLst>
              <a:ext uri="{909E8E84-426E-40DD-AFC4-6F175D3DCCD1}">
                <a14:hiddenFill xmlns:a14="http://schemas.microsoft.com/office/drawing/2010/main">
                  <a:noFill/>
                </a14:hiddenFill>
              </a:ext>
            </a:extLst>
          </p:spPr>
          <p:txBody>
            <a:bodyPr/>
            <a:lstStyle/>
            <a:p>
              <a:endParaRPr lang="en-US"/>
            </a:p>
          </p:txBody>
        </p:sp>
        <p:sp>
          <p:nvSpPr>
            <p:cNvPr id="52233" name="Text Box 6"/>
            <p:cNvSpPr txBox="1">
              <a:spLocks noChangeArrowheads="1"/>
            </p:cNvSpPr>
            <p:nvPr/>
          </p:nvSpPr>
          <p:spPr bwMode="auto">
            <a:xfrm>
              <a:off x="2975" y="2976"/>
              <a:ext cx="15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a:latin typeface="Georgia" panose="02040502050405020303" pitchFamily="18" charset="0"/>
                </a:rPr>
                <a:t>Accretion disk</a:t>
              </a:r>
            </a:p>
          </p:txBody>
        </p:sp>
      </p:grpSp>
      <p:grpSp>
        <p:nvGrpSpPr>
          <p:cNvPr id="3" name="Group 7"/>
          <p:cNvGrpSpPr>
            <a:grpSpLocks/>
          </p:cNvGrpSpPr>
          <p:nvPr/>
        </p:nvGrpSpPr>
        <p:grpSpPr bwMode="auto">
          <a:xfrm>
            <a:off x="5257778" y="3082927"/>
            <a:ext cx="1565276" cy="750888"/>
            <a:chOff x="2960" y="2023"/>
            <a:chExt cx="986" cy="473"/>
          </a:xfrm>
        </p:grpSpPr>
        <p:sp>
          <p:nvSpPr>
            <p:cNvPr id="52230" name="Line 8"/>
            <p:cNvSpPr>
              <a:spLocks noChangeShapeType="1"/>
            </p:cNvSpPr>
            <p:nvPr/>
          </p:nvSpPr>
          <p:spPr bwMode="auto">
            <a:xfrm flipH="1">
              <a:off x="3648" y="2256"/>
              <a:ext cx="144" cy="24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2231" name="Text Box 9"/>
            <p:cNvSpPr txBox="1">
              <a:spLocks noChangeArrowheads="1"/>
            </p:cNvSpPr>
            <p:nvPr/>
          </p:nvSpPr>
          <p:spPr bwMode="auto">
            <a:xfrm>
              <a:off x="2960" y="2023"/>
              <a:ext cx="98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dirty="0" smtClean="0">
                  <a:latin typeface="Georgia" panose="02040502050405020303" pitchFamily="18" charset="0"/>
                </a:rPr>
                <a:t>Dusty torus</a:t>
              </a:r>
              <a:endParaRPr lang="en-US" b="1" dirty="0">
                <a:latin typeface="Georgia" panose="02040502050405020303"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Gravitational Lensing</a:t>
            </a:r>
          </a:p>
        </p:txBody>
      </p:sp>
      <p:pic>
        <p:nvPicPr>
          <p:cNvPr id="184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51054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91000"/>
            <a:ext cx="510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002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861110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Gravitational Lensing</a:t>
            </a:r>
          </a:p>
        </p:txBody>
      </p:sp>
      <p:pic>
        <p:nvPicPr>
          <p:cNvPr id="194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46513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37636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11" name="Text Box 3"/>
          <p:cNvSpPr txBox="1">
            <a:spLocks noChangeArrowheads="1"/>
          </p:cNvSpPr>
          <p:nvPr/>
        </p:nvSpPr>
        <p:spPr bwMode="auto">
          <a:xfrm>
            <a:off x="304800" y="120650"/>
            <a:ext cx="8534400" cy="6616700"/>
          </a:xfrm>
          <a:prstGeom prst="rect">
            <a:avLst/>
          </a:prstGeom>
          <a:solidFill>
            <a:schemeClr val="bg2">
              <a:alpha val="41000"/>
            </a:schemeClr>
          </a:solidFill>
          <a:ln w="9525">
            <a:noFill/>
            <a:miter lim="800000"/>
            <a:headEnd/>
            <a:tailEnd/>
          </a:ln>
          <a:effectLst/>
        </p:spPr>
        <p:txBody>
          <a:bodyPr>
            <a:spAutoFit/>
          </a:bodyPr>
          <a:lstStyle/>
          <a:p>
            <a:pPr>
              <a:tabLst>
                <a:tab pos="457200" algn="l"/>
              </a:tabLst>
              <a:defRPr/>
            </a:pPr>
            <a:r>
              <a:rPr lang="en-US" sz="3200" dirty="0">
                <a:solidFill>
                  <a:srgbClr val="F5E9E9"/>
                </a:solidFill>
                <a:effectLst>
                  <a:outerShdw blurRad="38100" dist="38100" dir="2700000" algn="tl">
                    <a:srgbClr val="000000"/>
                  </a:outerShdw>
                </a:effectLst>
                <a:cs typeface="+mn-cs"/>
              </a:rPr>
              <a:t>Star A and B are the same age.  They are </a:t>
            </a:r>
            <a:r>
              <a:rPr lang="en-US" sz="4000" b="1" dirty="0">
                <a:solidFill>
                  <a:srgbClr val="F5E9E9"/>
                </a:solidFill>
                <a:effectLst>
                  <a:outerShdw blurRad="38100" dist="38100" dir="2700000" algn="tl">
                    <a:srgbClr val="000000"/>
                  </a:outerShdw>
                </a:effectLst>
                <a:cs typeface="+mn-cs"/>
              </a:rPr>
              <a:t>10</a:t>
            </a:r>
            <a:r>
              <a:rPr lang="en-US" sz="3200" b="1" dirty="0">
                <a:solidFill>
                  <a:srgbClr val="F5E9E9"/>
                </a:solidFill>
                <a:effectLst>
                  <a:outerShdw blurRad="38100" dist="38100" dir="2700000" algn="tl">
                    <a:srgbClr val="000000"/>
                  </a:outerShdw>
                </a:effectLst>
                <a:cs typeface="+mn-cs"/>
              </a:rPr>
              <a:t>M</a:t>
            </a:r>
            <a:r>
              <a:rPr lang="en-US" sz="3200" b="1" baseline="-25000" dirty="0">
                <a:solidFill>
                  <a:srgbClr val="F5E9E9"/>
                </a:solidFill>
                <a:effectLst>
                  <a:outerShdw blurRad="38100" dist="38100" dir="2700000" algn="tl">
                    <a:srgbClr val="000000"/>
                  </a:outerShdw>
                </a:effectLst>
                <a:cs typeface="+mn-cs"/>
              </a:rPr>
              <a:t>sun</a:t>
            </a:r>
            <a:r>
              <a:rPr lang="en-US" sz="3200" dirty="0">
                <a:solidFill>
                  <a:srgbClr val="F5E9E9"/>
                </a:solidFill>
                <a:effectLst>
                  <a:outerShdw blurRad="38100" dist="38100" dir="2700000" algn="tl">
                    <a:srgbClr val="000000"/>
                  </a:outerShdw>
                </a:effectLst>
                <a:cs typeface="+mn-cs"/>
              </a:rPr>
              <a:t> and </a:t>
            </a:r>
            <a:r>
              <a:rPr lang="en-US" sz="4000" b="1" dirty="0">
                <a:solidFill>
                  <a:srgbClr val="F5E9E9"/>
                </a:solidFill>
                <a:effectLst>
                  <a:outerShdw blurRad="38100" dist="38100" dir="2700000" algn="tl">
                    <a:srgbClr val="000000"/>
                  </a:outerShdw>
                </a:effectLst>
                <a:cs typeface="+mn-cs"/>
              </a:rPr>
              <a:t>5</a:t>
            </a:r>
            <a:r>
              <a:rPr lang="en-US" sz="3200" b="1" dirty="0">
                <a:solidFill>
                  <a:srgbClr val="F5E9E9"/>
                </a:solidFill>
                <a:effectLst>
                  <a:outerShdw blurRad="38100" dist="38100" dir="2700000" algn="tl">
                    <a:srgbClr val="000000"/>
                  </a:outerShdw>
                </a:effectLst>
                <a:cs typeface="+mn-cs"/>
              </a:rPr>
              <a:t>M</a:t>
            </a:r>
            <a:r>
              <a:rPr lang="en-US" sz="3200" b="1" baseline="-25000" dirty="0">
                <a:solidFill>
                  <a:srgbClr val="F5E9E9"/>
                </a:solidFill>
                <a:effectLst>
                  <a:outerShdw blurRad="38100" dist="38100" dir="2700000" algn="tl">
                    <a:srgbClr val="000000"/>
                  </a:outerShdw>
                </a:effectLst>
                <a:cs typeface="+mn-cs"/>
              </a:rPr>
              <a:t>sun</a:t>
            </a:r>
            <a:r>
              <a:rPr lang="en-US" sz="3200" dirty="0">
                <a:solidFill>
                  <a:srgbClr val="F5E9E9"/>
                </a:solidFill>
                <a:effectLst>
                  <a:outerShdw blurRad="38100" dist="38100" dir="2700000" algn="tl">
                    <a:srgbClr val="000000"/>
                  </a:outerShdw>
                </a:effectLst>
                <a:cs typeface="+mn-cs"/>
              </a:rPr>
              <a:t> respectively.</a:t>
            </a:r>
          </a:p>
          <a:p>
            <a:pPr>
              <a:tabLst>
                <a:tab pos="457200" algn="l"/>
              </a:tabLst>
              <a:defRPr/>
            </a:pPr>
            <a:r>
              <a:rPr lang="en-US" sz="3200" dirty="0">
                <a:solidFill>
                  <a:srgbClr val="F5E9E9"/>
                </a:solidFill>
                <a:effectLst>
                  <a:outerShdw blurRad="38100" dist="38100" dir="2700000" algn="tl">
                    <a:srgbClr val="000000"/>
                  </a:outerShdw>
                </a:effectLst>
                <a:cs typeface="+mn-cs"/>
              </a:rPr>
              <a:t>Which of the following is true</a:t>
            </a:r>
          </a:p>
          <a:p>
            <a:pPr>
              <a:tabLst>
                <a:tab pos="457200" algn="l"/>
              </a:tabLst>
              <a:defRPr/>
            </a:pPr>
            <a:endParaRPr lang="en-US" sz="3200" dirty="0">
              <a:solidFill>
                <a:srgbClr val="F5E9E9"/>
              </a:solidFill>
              <a:effectLst>
                <a:outerShdw blurRad="38100" dist="38100" dir="2700000" algn="tl">
                  <a:srgbClr val="000000"/>
                </a:outerShdw>
              </a:effectLst>
              <a:cs typeface="+mn-cs"/>
            </a:endParaRPr>
          </a:p>
          <a:p>
            <a:pPr marL="914400" indent="-914400">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00B050"/>
                </a:solidFill>
                <a:effectLst>
                  <a:outerShdw blurRad="38100" dist="38100" dir="2700000" algn="tl">
                    <a:srgbClr val="000000"/>
                  </a:outerShdw>
                </a:effectLst>
                <a:cs typeface="+mn-cs"/>
              </a:rPr>
              <a:t>A)</a:t>
            </a:r>
            <a:r>
              <a:rPr lang="en-US" sz="3200" dirty="0">
                <a:solidFill>
                  <a:srgbClr val="F5E9E9"/>
                </a:solidFill>
                <a:effectLst>
                  <a:outerShdw blurRad="38100" dist="38100" dir="2700000" algn="tl">
                    <a:srgbClr val="000000"/>
                  </a:outerShdw>
                </a:effectLst>
                <a:cs typeface="+mn-cs"/>
              </a:rPr>
              <a:t> Star A will die first because it has much less fuel.  </a:t>
            </a:r>
            <a:endParaRPr lang="en-US" sz="3200" dirty="0">
              <a:latin typeface="EmbossedBlackWide" pitchFamily="18" charset="0"/>
              <a:cs typeface="+mn-cs"/>
            </a:endParaRPr>
          </a:p>
          <a:p>
            <a:pPr marL="968375" lvl="1" indent="-511175">
              <a:tabLst>
                <a:tab pos="457200" algn="l"/>
              </a:tabLst>
              <a:defRPr/>
            </a:pPr>
            <a:r>
              <a:rPr lang="en-US" sz="3200" dirty="0">
                <a:solidFill>
                  <a:srgbClr val="FF0000"/>
                </a:solidFill>
                <a:effectLst>
                  <a:outerShdw blurRad="38100" dist="38100" dir="2700000" algn="tl">
                    <a:srgbClr val="000000"/>
                  </a:outerShdw>
                </a:effectLst>
                <a:cs typeface="+mn-cs"/>
              </a:rPr>
              <a:t>B)</a:t>
            </a:r>
            <a:r>
              <a:rPr lang="en-US" sz="3200" dirty="0">
                <a:solidFill>
                  <a:srgbClr val="F5E9E9"/>
                </a:solidFill>
                <a:effectLst>
                  <a:outerShdw blurRad="38100" dist="38100" dir="2700000" algn="tl">
                    <a:srgbClr val="000000"/>
                  </a:outerShdw>
                </a:effectLst>
                <a:cs typeface="+mn-cs"/>
              </a:rPr>
              <a:t> Star B will die first because it has less fuel to consume</a:t>
            </a:r>
          </a:p>
          <a:p>
            <a:pPr marL="968375" lvl="1" indent="-511175">
              <a:tabLst>
                <a:tab pos="457200" algn="l"/>
              </a:tabLst>
              <a:defRPr/>
            </a:pPr>
            <a:r>
              <a:rPr lang="en-US" sz="3200" dirty="0">
                <a:solidFill>
                  <a:srgbClr val="0202F0"/>
                </a:solidFill>
                <a:effectLst>
                  <a:outerShdw blurRad="38100" dist="38100" dir="2700000" algn="tl">
                    <a:srgbClr val="000000"/>
                  </a:outerShdw>
                </a:effectLst>
                <a:cs typeface="+mn-cs"/>
              </a:rPr>
              <a:t>C)</a:t>
            </a:r>
            <a:r>
              <a:rPr lang="en-US" sz="3200" dirty="0">
                <a:solidFill>
                  <a:srgbClr val="F5E9E9"/>
                </a:solidFill>
                <a:effectLst>
                  <a:outerShdw blurRad="38100" dist="38100" dir="2700000" algn="tl">
                    <a:srgbClr val="000000"/>
                  </a:outerShdw>
                </a:effectLst>
                <a:cs typeface="+mn-cs"/>
              </a:rPr>
              <a:t> Star A will die first because its ratio of fuel consumption to mass is much higher.</a:t>
            </a:r>
          </a:p>
          <a:p>
            <a:pPr marL="968375" lvl="1" indent="-511175">
              <a:tabLst>
                <a:tab pos="457200" algn="l"/>
              </a:tabLst>
              <a:defRPr/>
            </a:pPr>
            <a:r>
              <a:rPr lang="en-US" sz="3200" dirty="0">
                <a:solidFill>
                  <a:srgbClr val="FFFF00"/>
                </a:solidFill>
                <a:effectLst>
                  <a:outerShdw blurRad="38100" dist="38100" dir="2700000" algn="tl">
                    <a:srgbClr val="000000"/>
                  </a:outerShdw>
                </a:effectLst>
                <a:cs typeface="+mn-cs"/>
              </a:rPr>
              <a:t>D)</a:t>
            </a:r>
            <a:r>
              <a:rPr lang="en-US" sz="3200" dirty="0">
                <a:solidFill>
                  <a:srgbClr val="F5E9E9"/>
                </a:solidFill>
                <a:effectLst>
                  <a:outerShdw blurRad="38100" dist="38100" dir="2700000" algn="tl">
                    <a:srgbClr val="000000"/>
                  </a:outerShdw>
                </a:effectLst>
                <a:cs typeface="+mn-cs"/>
              </a:rPr>
              <a:t> They will live about the same amount of time.</a:t>
            </a:r>
            <a:r>
              <a:rPr lang="en-US" sz="3200" dirty="0">
                <a:latin typeface="EmbossedBlackWide" pitchFamily="18" charset="0"/>
                <a:cs typeface="+mn-cs"/>
              </a:rPr>
              <a:t> </a:t>
            </a:r>
            <a:endParaRPr lang="en-US" sz="3200" dirty="0">
              <a:cs typeface="+mn-cs"/>
            </a:endParaRPr>
          </a:p>
        </p:txBody>
      </p:sp>
    </p:spTree>
    <p:extLst>
      <p:ext uri="{BB962C8B-B14F-4D97-AF65-F5344CB8AC3E}">
        <p14:creationId xmlns:p14="http://schemas.microsoft.com/office/powerpoint/2010/main" val="103380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Gamma Ray Bursts</a:t>
            </a:r>
          </a:p>
        </p:txBody>
      </p:sp>
      <p:sp>
        <p:nvSpPr>
          <p:cNvPr id="377859" name="Text Box 3"/>
          <p:cNvSpPr txBox="1">
            <a:spLocks noChangeArrowheads="1"/>
          </p:cNvSpPr>
          <p:nvPr/>
        </p:nvSpPr>
        <p:spPr bwMode="auto">
          <a:xfrm>
            <a:off x="1371600" y="1219200"/>
            <a:ext cx="6629400" cy="641350"/>
          </a:xfrm>
          <a:prstGeom prst="rect">
            <a:avLst/>
          </a:prstGeom>
          <a:solidFill>
            <a:schemeClr val="bg2">
              <a:alpha val="41000"/>
            </a:schemeClr>
          </a:solidFill>
          <a:ln w="9525">
            <a:noFill/>
            <a:miter lim="800000"/>
            <a:headEnd/>
            <a:tailEnd/>
          </a:ln>
          <a:effectLst/>
        </p:spPr>
        <p:txBody>
          <a:bodyPr>
            <a:spAutoFit/>
          </a:bodyPr>
          <a:lstStyle/>
          <a:p>
            <a:pPr algn="ctr">
              <a:defRPr/>
            </a:pPr>
            <a:r>
              <a:rPr lang="en-US" sz="3600" dirty="0">
                <a:solidFill>
                  <a:srgbClr val="F5E9E9"/>
                </a:solidFill>
                <a:effectLst>
                  <a:outerShdw blurRad="38100" dist="38100" dir="2700000" algn="tl">
                    <a:srgbClr val="000000"/>
                  </a:outerShdw>
                </a:effectLst>
                <a:latin typeface="Georgia" pitchFamily="18" charset="0"/>
              </a:rPr>
              <a:t>Extremely bright explosions</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6781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689782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What are They?</a:t>
            </a:r>
          </a:p>
        </p:txBody>
      </p:sp>
      <p:sp>
        <p:nvSpPr>
          <p:cNvPr id="379907" name="Text Box 3"/>
          <p:cNvSpPr txBox="1">
            <a:spLocks noChangeArrowheads="1"/>
          </p:cNvSpPr>
          <p:nvPr/>
        </p:nvSpPr>
        <p:spPr bwMode="auto">
          <a:xfrm>
            <a:off x="2114550" y="1357593"/>
            <a:ext cx="4914900" cy="641350"/>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600" dirty="0">
                <a:solidFill>
                  <a:srgbClr val="F5E9E9"/>
                </a:solidFill>
                <a:effectLst>
                  <a:outerShdw blurRad="38100" dist="38100" dir="2700000" algn="tl">
                    <a:srgbClr val="000000"/>
                  </a:outerShdw>
                </a:effectLst>
                <a:latin typeface="Georgia" pitchFamily="18" charset="0"/>
              </a:rPr>
              <a:t>A </a:t>
            </a:r>
            <a:r>
              <a:rPr lang="en-US" sz="3600" i="1" dirty="0" err="1">
                <a:solidFill>
                  <a:srgbClr val="F5E9E9"/>
                </a:solidFill>
                <a:effectLst>
                  <a:outerShdw blurRad="38100" dist="38100" dir="2700000" algn="tl">
                    <a:srgbClr val="000000"/>
                  </a:outerShdw>
                </a:effectLst>
                <a:latin typeface="Georgia" pitchFamily="18" charset="0"/>
              </a:rPr>
              <a:t>hypernova</a:t>
            </a:r>
            <a:r>
              <a:rPr lang="en-US" sz="3600" dirty="0">
                <a:solidFill>
                  <a:srgbClr val="F5E9E9"/>
                </a:solidFill>
                <a:effectLst>
                  <a:outerShdw blurRad="38100" dist="38100" dir="2700000" algn="tl">
                    <a:srgbClr val="000000"/>
                  </a:outerShdw>
                </a:effectLst>
                <a:latin typeface="Georgia" pitchFamily="18" charset="0"/>
              </a:rPr>
              <a:t> explosion</a:t>
            </a:r>
          </a:p>
        </p:txBody>
      </p:sp>
      <p:graphicFrame>
        <p:nvGraphicFramePr>
          <p:cNvPr id="29700" name="Object 5"/>
          <p:cNvGraphicFramePr>
            <a:graphicFrameLocks noChangeAspect="1"/>
          </p:cNvGraphicFramePr>
          <p:nvPr>
            <p:extLst>
              <p:ext uri="{D42A27DB-BD31-4B8C-83A1-F6EECF244321}">
                <p14:modId xmlns:p14="http://schemas.microsoft.com/office/powerpoint/2010/main" val="1714197824"/>
              </p:ext>
            </p:extLst>
          </p:nvPr>
        </p:nvGraphicFramePr>
        <p:xfrm>
          <a:off x="1866900" y="2057400"/>
          <a:ext cx="5410200" cy="4241800"/>
        </p:xfrm>
        <a:graphic>
          <a:graphicData uri="http://schemas.openxmlformats.org/presentationml/2006/ole">
            <mc:AlternateContent xmlns:mc="http://schemas.openxmlformats.org/markup-compatibility/2006">
              <mc:Choice xmlns:v="urn:schemas-microsoft-com:vml" Requires="v">
                <p:oleObj spid="_x0000_s10262" name="Image" r:id="rId4" imgW="4647619" imgH="3644444" progId="Photoshop.Image.6">
                  <p:embed/>
                </p:oleObj>
              </mc:Choice>
              <mc:Fallback>
                <p:oleObj name="Image" r:id="rId4" imgW="4647619" imgH="364444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2057400"/>
                        <a:ext cx="54102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162344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What are They?</a:t>
            </a:r>
          </a:p>
        </p:txBody>
      </p:sp>
      <p:pic>
        <p:nvPicPr>
          <p:cNvPr id="16386" name="Picture 2" descr="https://www.nasa.gov/sites/default/files/images/534057main_NS_six_panel_17_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1619"/>
            <a:ext cx="9148482" cy="599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41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04800" y="381000"/>
            <a:ext cx="8534400" cy="5508625"/>
          </a:xfrm>
          <a:prstGeom prst="rect">
            <a:avLst/>
          </a:prstGeom>
          <a:solidFill>
            <a:schemeClr val="bg2">
              <a:alpha val="41000"/>
            </a:schemeClr>
          </a:solidFill>
          <a:ln w="9525">
            <a:noFill/>
            <a:miter lim="800000"/>
            <a:headEnd/>
            <a:tailEnd/>
          </a:ln>
          <a:effectLst/>
        </p:spPr>
        <p:txBody>
          <a:bodyPr>
            <a:spAutoFit/>
          </a:bodyPr>
          <a:lstStyle/>
          <a:p>
            <a:pPr>
              <a:tabLst>
                <a:tab pos="457200" algn="l"/>
              </a:tabLst>
              <a:defRPr/>
            </a:pPr>
            <a:r>
              <a:rPr lang="en-US" sz="3200" dirty="0">
                <a:solidFill>
                  <a:srgbClr val="F5E9E9"/>
                </a:solidFill>
                <a:effectLst>
                  <a:outerShdw blurRad="38100" dist="38100" dir="2700000" algn="tl">
                    <a:srgbClr val="000000"/>
                  </a:outerShdw>
                </a:effectLst>
                <a:cs typeface="+mn-cs"/>
              </a:rPr>
              <a:t>During its </a:t>
            </a:r>
            <a:r>
              <a:rPr lang="en-US" sz="3200" b="1" dirty="0">
                <a:solidFill>
                  <a:srgbClr val="F5E9E9"/>
                </a:solidFill>
                <a:effectLst>
                  <a:outerShdw blurRad="38100" dist="38100" dir="2700000" algn="tl">
                    <a:srgbClr val="000000"/>
                  </a:outerShdw>
                </a:effectLst>
                <a:cs typeface="+mn-cs"/>
              </a:rPr>
              <a:t>Main Sequence </a:t>
            </a:r>
            <a:r>
              <a:rPr lang="en-US" sz="3200" dirty="0">
                <a:solidFill>
                  <a:srgbClr val="F5E9E9"/>
                </a:solidFill>
                <a:effectLst>
                  <a:outerShdw blurRad="38100" dist="38100" dir="2700000" algn="tl">
                    <a:srgbClr val="000000"/>
                  </a:outerShdw>
                </a:effectLst>
                <a:cs typeface="+mn-cs"/>
              </a:rPr>
              <a:t>Lifetime, a star:</a:t>
            </a:r>
          </a:p>
          <a:p>
            <a:pPr>
              <a:tabLst>
                <a:tab pos="457200" algn="l"/>
              </a:tabLst>
              <a:defRPr/>
            </a:pPr>
            <a:endParaRPr lang="en-US" sz="3200" dirty="0">
              <a:solidFill>
                <a:srgbClr val="F5E9E9"/>
              </a:solidFill>
              <a:effectLst>
                <a:outerShdw blurRad="38100" dist="38100" dir="2700000" algn="tl">
                  <a:srgbClr val="000000"/>
                </a:outerShdw>
              </a:effectLst>
              <a:cs typeface="+mn-cs"/>
            </a:endParaRP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00B050"/>
                </a:solidFill>
                <a:effectLst>
                  <a:outerShdw blurRad="38100" dist="38100" dir="2700000" algn="tl">
                    <a:srgbClr val="000000"/>
                  </a:outerShdw>
                </a:effectLst>
                <a:cs typeface="+mn-cs"/>
              </a:rPr>
              <a:t>A)</a:t>
            </a:r>
            <a:r>
              <a:rPr lang="en-US" sz="3200" dirty="0">
                <a:solidFill>
                  <a:srgbClr val="F5E9E9"/>
                </a:solidFill>
                <a:effectLst>
                  <a:outerShdw blurRad="38100" dist="38100" dir="2700000" algn="tl">
                    <a:srgbClr val="000000"/>
                  </a:outerShdw>
                </a:effectLst>
                <a:cs typeface="+mn-cs"/>
              </a:rPr>
              <a:t> Evolves up the main sequence towards the upper left of the HR diagram.</a:t>
            </a:r>
            <a:endParaRPr lang="en-US" sz="3200" dirty="0">
              <a:cs typeface="+mn-cs"/>
            </a:endParaRPr>
          </a:p>
          <a:p>
            <a:pPr marL="968375" indent="-968375">
              <a:tabLst>
                <a:tab pos="457200" algn="l"/>
              </a:tabLst>
              <a:defRPr/>
            </a:pPr>
            <a:r>
              <a:rPr lang="en-US" sz="3200" dirty="0">
                <a:solidFill>
                  <a:srgbClr val="F5E9E9"/>
                </a:solidFill>
                <a:effectLst>
                  <a:outerShdw blurRad="38100" dist="38100" dir="2700000" algn="tl">
                    <a:srgbClr val="000000"/>
                  </a:outerShdw>
                </a:effectLst>
                <a:cs typeface="+mn-cs"/>
              </a:rPr>
              <a:t>	</a:t>
            </a:r>
            <a:r>
              <a:rPr lang="en-US" sz="3200" dirty="0">
                <a:solidFill>
                  <a:srgbClr val="FF0000"/>
                </a:solidFill>
                <a:effectLst>
                  <a:outerShdw blurRad="38100" dist="38100" dir="2700000" algn="tl">
                    <a:srgbClr val="000000"/>
                  </a:outerShdw>
                </a:effectLst>
                <a:cs typeface="+mn-cs"/>
              </a:rPr>
              <a:t>B)</a:t>
            </a:r>
            <a:r>
              <a:rPr lang="en-US" sz="3200" dirty="0">
                <a:solidFill>
                  <a:srgbClr val="F5E9E9"/>
                </a:solidFill>
                <a:effectLst>
                  <a:outerShdw blurRad="38100" dist="38100" dir="2700000" algn="tl">
                    <a:srgbClr val="000000"/>
                  </a:outerShdw>
                </a:effectLst>
                <a:cs typeface="+mn-cs"/>
              </a:rPr>
              <a:t> Remains in roughly the same spot on the HR diagram.</a:t>
            </a:r>
          </a:p>
          <a:p>
            <a:pPr marL="968375" lvl="1" indent="-511175">
              <a:tabLst>
                <a:tab pos="457200" algn="l"/>
              </a:tabLst>
              <a:defRPr/>
            </a:pPr>
            <a:r>
              <a:rPr lang="en-US" sz="3200" dirty="0">
                <a:solidFill>
                  <a:srgbClr val="0202F0"/>
                </a:solidFill>
                <a:effectLst>
                  <a:outerShdw blurRad="38100" dist="38100" dir="2700000" algn="tl">
                    <a:srgbClr val="000000"/>
                  </a:outerShdw>
                </a:effectLst>
                <a:cs typeface="+mn-cs"/>
              </a:rPr>
              <a:t>C)</a:t>
            </a:r>
            <a:r>
              <a:rPr lang="en-US" sz="3200" dirty="0">
                <a:solidFill>
                  <a:srgbClr val="F5E9E9"/>
                </a:solidFill>
                <a:effectLst>
                  <a:outerShdw blurRad="38100" dist="38100" dir="2700000" algn="tl">
                    <a:srgbClr val="000000"/>
                  </a:outerShdw>
                </a:effectLst>
                <a:cs typeface="+mn-cs"/>
              </a:rPr>
              <a:t> Evolves down the main sequence towards the lower right of the HR diagram.</a:t>
            </a:r>
            <a:endParaRPr lang="en-US" sz="3200" dirty="0">
              <a:latin typeface="EmbossedBlackWide" pitchFamily="18" charset="0"/>
              <a:cs typeface="+mn-cs"/>
            </a:endParaRPr>
          </a:p>
          <a:p>
            <a:pPr marL="968375" lvl="1" indent="-511175">
              <a:tabLst>
                <a:tab pos="457200" algn="l"/>
              </a:tabLst>
              <a:defRPr/>
            </a:pPr>
            <a:r>
              <a:rPr lang="en-US" sz="3200" dirty="0">
                <a:solidFill>
                  <a:srgbClr val="FFFF00"/>
                </a:solidFill>
                <a:effectLst>
                  <a:outerShdw blurRad="38100" dist="38100" dir="2700000" algn="tl">
                    <a:srgbClr val="000000"/>
                  </a:outerShdw>
                </a:effectLst>
                <a:cs typeface="+mn-cs"/>
              </a:rPr>
              <a:t>D)</a:t>
            </a:r>
            <a:r>
              <a:rPr lang="en-US" sz="3200" dirty="0">
                <a:solidFill>
                  <a:srgbClr val="F5E9E9"/>
                </a:solidFill>
                <a:effectLst>
                  <a:outerShdw blurRad="38100" dist="38100" dir="2700000" algn="tl">
                    <a:srgbClr val="000000"/>
                  </a:outerShdw>
                </a:effectLst>
                <a:cs typeface="+mn-cs"/>
              </a:rPr>
              <a:t> has a very complex motion on the HR diagram.</a:t>
            </a:r>
          </a:p>
        </p:txBody>
      </p:sp>
    </p:spTree>
    <p:extLst>
      <p:ext uri="{BB962C8B-B14F-4D97-AF65-F5344CB8AC3E}">
        <p14:creationId xmlns:p14="http://schemas.microsoft.com/office/powerpoint/2010/main" val="193399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latin typeface="Georgia" pitchFamily="18" charset="0"/>
              </a:rPr>
              <a:t>White Dwarfs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3075" name="TextBox 6"/>
          <p:cNvSpPr txBox="1">
            <a:spLocks noChangeArrowheads="1"/>
          </p:cNvSpPr>
          <p:nvPr/>
        </p:nvSpPr>
        <p:spPr bwMode="auto">
          <a:xfrm>
            <a:off x="457200" y="1447800"/>
            <a:ext cx="8229600" cy="4524315"/>
          </a:xfrm>
          <a:prstGeom prst="rect">
            <a:avLst/>
          </a:prstGeom>
          <a:solidFill>
            <a:schemeClr val="tx1">
              <a:alpha val="3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EmbossedBlackWide" panose="020B0604020202020204"/>
              </a:defRPr>
            </a:lvl1pPr>
            <a:lvl2pPr marL="914400" indent="-457200">
              <a:defRPr sz="2400">
                <a:solidFill>
                  <a:schemeClr val="tx1"/>
                </a:solidFill>
                <a:latin typeface="EmbossedBlackWide" panose="020B0604020202020204"/>
              </a:defRPr>
            </a:lvl2pPr>
            <a:lvl3pPr marL="1143000" indent="-228600">
              <a:defRPr sz="2400">
                <a:solidFill>
                  <a:schemeClr val="tx1"/>
                </a:solidFill>
                <a:latin typeface="EmbossedBlackWide" panose="020B0604020202020204"/>
              </a:defRPr>
            </a:lvl3pPr>
            <a:lvl4pPr marL="1600200" indent="-228600">
              <a:defRPr sz="2400">
                <a:solidFill>
                  <a:schemeClr val="tx1"/>
                </a:solidFill>
                <a:latin typeface="EmbossedBlackWide" panose="020B0604020202020204"/>
              </a:defRPr>
            </a:lvl4pPr>
            <a:lvl5pPr marL="2057400" indent="-228600">
              <a:defRPr sz="2400">
                <a:solidFill>
                  <a:schemeClr val="tx1"/>
                </a:solidFill>
                <a:latin typeface="EmbossedBlackWide" panose="020B0604020202020204"/>
              </a:defRPr>
            </a:lvl5pPr>
            <a:lvl6pPr marL="2514600" indent="-228600" algn="ctr" eaLnBrk="0" fontAlgn="base" hangingPunct="0">
              <a:spcBef>
                <a:spcPct val="0"/>
              </a:spcBef>
              <a:spcAft>
                <a:spcPct val="0"/>
              </a:spcAft>
              <a:defRPr sz="2400">
                <a:solidFill>
                  <a:schemeClr val="tx1"/>
                </a:solidFill>
                <a:latin typeface="EmbossedBlackWide" panose="020B0604020202020204"/>
              </a:defRPr>
            </a:lvl6pPr>
            <a:lvl7pPr marL="2971800" indent="-228600" algn="ctr" eaLnBrk="0" fontAlgn="base" hangingPunct="0">
              <a:spcBef>
                <a:spcPct val="0"/>
              </a:spcBef>
              <a:spcAft>
                <a:spcPct val="0"/>
              </a:spcAft>
              <a:defRPr sz="2400">
                <a:solidFill>
                  <a:schemeClr val="tx1"/>
                </a:solidFill>
                <a:latin typeface="EmbossedBlackWide" panose="020B0604020202020204"/>
              </a:defRPr>
            </a:lvl7pPr>
            <a:lvl8pPr marL="3429000" indent="-228600" algn="ctr" eaLnBrk="0" fontAlgn="base" hangingPunct="0">
              <a:spcBef>
                <a:spcPct val="0"/>
              </a:spcBef>
              <a:spcAft>
                <a:spcPct val="0"/>
              </a:spcAft>
              <a:defRPr sz="2400">
                <a:solidFill>
                  <a:schemeClr val="tx1"/>
                </a:solidFill>
                <a:latin typeface="EmbossedBlackWide" panose="020B0604020202020204"/>
              </a:defRPr>
            </a:lvl8pPr>
            <a:lvl9pPr marL="3886200" indent="-228600" algn="ctr" eaLnBrk="0" fontAlgn="base" hangingPunct="0">
              <a:spcBef>
                <a:spcPct val="0"/>
              </a:spcBef>
              <a:spcAft>
                <a:spcPct val="0"/>
              </a:spcAft>
              <a:defRPr sz="2400">
                <a:solidFill>
                  <a:schemeClr val="tx1"/>
                </a:solidFill>
                <a:latin typeface="EmbossedBlackWide" panose="020B0604020202020204"/>
              </a:defRPr>
            </a:lvl9pPr>
          </a:lstStyle>
          <a:p>
            <a:pPr lvl="1" algn="l">
              <a:buFont typeface="Georgia" panose="02040502050405020303" pitchFamily="18" charset="0"/>
              <a:buAutoNum type="arabicPeriod"/>
            </a:pPr>
            <a:r>
              <a:rPr lang="en-US" sz="3600" dirty="0" smtClean="0">
                <a:solidFill>
                  <a:schemeClr val="bg1"/>
                </a:solidFill>
                <a:latin typeface="Georgia" panose="02040502050405020303" pitchFamily="18" charset="0"/>
              </a:rPr>
              <a:t>How </a:t>
            </a:r>
            <a:r>
              <a:rPr lang="en-US" sz="3600" dirty="0">
                <a:solidFill>
                  <a:schemeClr val="bg1"/>
                </a:solidFill>
                <a:latin typeface="Georgia" panose="02040502050405020303" pitchFamily="18" charset="0"/>
              </a:rPr>
              <a:t>do they form?</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What are they made of?</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What stops them from collapsing?</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How big are they?</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What’s their size/mass relationship?</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What is a nova? </a:t>
            </a:r>
          </a:p>
          <a:p>
            <a:pPr lvl="1" algn="l">
              <a:buFont typeface="Georgia" panose="02040502050405020303" pitchFamily="18" charset="0"/>
              <a:buAutoNum type="arabicPeriod"/>
            </a:pPr>
            <a:r>
              <a:rPr lang="en-US" sz="3600" dirty="0">
                <a:solidFill>
                  <a:schemeClr val="bg1"/>
                </a:solidFill>
                <a:latin typeface="Georgia" panose="02040502050405020303" pitchFamily="18" charset="0"/>
              </a:rPr>
              <a:t>What is a type I supernova?</a:t>
            </a:r>
          </a:p>
        </p:txBody>
      </p:sp>
    </p:spTree>
    <p:extLst>
      <p:ext uri="{BB962C8B-B14F-4D97-AF65-F5344CB8AC3E}">
        <p14:creationId xmlns:p14="http://schemas.microsoft.com/office/powerpoint/2010/main" val="2701394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latin typeface="Georgia" pitchFamily="18" charset="0"/>
                <a:cs typeface="+mn-cs"/>
              </a:rPr>
              <a:t>Weird Stuff</a:t>
            </a:r>
          </a:p>
        </p:txBody>
      </p:sp>
      <p:sp>
        <p:nvSpPr>
          <p:cNvPr id="50179" name="Text Box 3"/>
          <p:cNvSpPr txBox="1">
            <a:spLocks noChangeArrowheads="1"/>
          </p:cNvSpPr>
          <p:nvPr/>
        </p:nvSpPr>
        <p:spPr bwMode="auto">
          <a:xfrm>
            <a:off x="304800" y="1066800"/>
            <a:ext cx="8458200" cy="1631950"/>
          </a:xfrm>
          <a:prstGeom prst="rect">
            <a:avLst/>
          </a:prstGeom>
          <a:solidFill>
            <a:schemeClr val="bg2">
              <a:alpha val="41000"/>
            </a:schemeClr>
          </a:solidFill>
          <a:ln w="9525">
            <a:noFill/>
            <a:miter lim="800000"/>
            <a:headEnd/>
            <a:tailEnd/>
          </a:ln>
          <a:effectLst/>
        </p:spPr>
        <p:txBody>
          <a:bodyPr>
            <a:spAutoFit/>
          </a:bodyPr>
          <a:lstStyle/>
          <a:p>
            <a:pPr eaLnBrk="0" hangingPunct="0">
              <a:defRPr/>
            </a:pPr>
            <a:r>
              <a:rPr lang="en-US" sz="3600" dirty="0">
                <a:solidFill>
                  <a:srgbClr val="F5E9E9"/>
                </a:solidFill>
                <a:effectLst>
                  <a:outerShdw blurRad="38100" dist="38100" dir="2700000" algn="tl">
                    <a:srgbClr val="000000"/>
                  </a:outerShdw>
                </a:effectLst>
                <a:latin typeface="Georgia" pitchFamily="18" charset="0"/>
                <a:cs typeface="+mn-cs"/>
              </a:rPr>
              <a:t>White Dwarfs:</a:t>
            </a:r>
          </a:p>
          <a:p>
            <a:pPr eaLnBrk="0" hangingPunct="0">
              <a:defRPr/>
            </a:pPr>
            <a:r>
              <a:rPr lang="en-US" sz="3200" dirty="0">
                <a:solidFill>
                  <a:srgbClr val="F5E9E9"/>
                </a:solidFill>
                <a:effectLst>
                  <a:outerShdw blurRad="38100" dist="38100" dir="2700000" algn="tl">
                    <a:srgbClr val="000000"/>
                  </a:outerShdw>
                </a:effectLst>
                <a:latin typeface="Georgia" pitchFamily="18" charset="0"/>
                <a:cs typeface="+mn-cs"/>
              </a:rPr>
              <a:t>	the dead stellar core left over after the 	low mass puff off their outer layers 	</a:t>
            </a:r>
          </a:p>
        </p:txBody>
      </p:sp>
      <p:pic>
        <p:nvPicPr>
          <p:cNvPr id="13316" name="Picture 3" descr="whitedwarf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19400"/>
            <a:ext cx="61912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latin typeface="Georgia" pitchFamily="18" charset="0"/>
              </a:rPr>
              <a:t>Discussion Question</a:t>
            </a:r>
          </a:p>
        </p:txBody>
      </p:sp>
      <p:pic>
        <p:nvPicPr>
          <p:cNvPr id="51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4244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3"/>
          <p:cNvSpPr txBox="1">
            <a:spLocks noChangeArrowheads="1"/>
          </p:cNvSpPr>
          <p:nvPr/>
        </p:nvSpPr>
        <p:spPr bwMode="auto">
          <a:xfrm>
            <a:off x="838199" y="5334000"/>
            <a:ext cx="7210425" cy="646331"/>
          </a:xfrm>
          <a:prstGeom prst="rect">
            <a:avLst/>
          </a:prstGeom>
          <a:solidFill>
            <a:schemeClr val="bg2">
              <a:alpha val="41000"/>
            </a:schemeClr>
          </a:solidFill>
          <a:ln w="9525">
            <a:noFill/>
            <a:miter lim="800000"/>
            <a:headEnd/>
            <a:tailEnd/>
          </a:ln>
          <a:effectLst/>
        </p:spPr>
        <p:txBody>
          <a:bodyPr wrap="square">
            <a:spAutoFit/>
          </a:bodyPr>
          <a:lstStyle/>
          <a:p>
            <a:pPr algn="ctr">
              <a:defRPr/>
            </a:pPr>
            <a:r>
              <a:rPr lang="en-US" sz="3600" dirty="0" smtClean="0">
                <a:solidFill>
                  <a:srgbClr val="F5E9E9"/>
                </a:solidFill>
                <a:effectLst>
                  <a:outerShdw blurRad="38100" dist="38100" dir="2700000" algn="tl">
                    <a:srgbClr val="000000"/>
                  </a:outerShdw>
                </a:effectLst>
                <a:latin typeface="Georgia" pitchFamily="18" charset="0"/>
              </a:rPr>
              <a:t>What happens when gravity wins?</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953580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1_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2919</Words>
  <Application>Microsoft Office PowerPoint</Application>
  <PresentationFormat>On-screen Show (4:3)</PresentationFormat>
  <Paragraphs>407</Paragraphs>
  <Slides>52</Slides>
  <Notes>52</Notes>
  <HiddenSlides>4</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8" baseType="lpstr">
      <vt:lpstr>Arial</vt:lpstr>
      <vt:lpstr>EmbossedBlackWide</vt:lpstr>
      <vt:lpstr>Georgia</vt:lpstr>
      <vt:lpstr>Wingdings</vt:lpstr>
      <vt:lpstr>1_Default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Kisha</dc:creator>
  <cp:lastModifiedBy>Delain, Kisha M.</cp:lastModifiedBy>
  <cp:revision>71</cp:revision>
  <dcterms:created xsi:type="dcterms:W3CDTF">2008-11-02T23:29:39Z</dcterms:created>
  <dcterms:modified xsi:type="dcterms:W3CDTF">2016-08-11T01:08:48Z</dcterms:modified>
</cp:coreProperties>
</file>