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3"/>
  </p:notesMasterIdLst>
  <p:sldIdLst>
    <p:sldId id="418" r:id="rId3"/>
    <p:sldId id="458" r:id="rId4"/>
    <p:sldId id="442" r:id="rId5"/>
    <p:sldId id="443" r:id="rId6"/>
    <p:sldId id="428" r:id="rId7"/>
    <p:sldId id="352" r:id="rId8"/>
    <p:sldId id="307" r:id="rId9"/>
    <p:sldId id="349" r:id="rId10"/>
    <p:sldId id="446" r:id="rId11"/>
    <p:sldId id="430" r:id="rId12"/>
    <p:sldId id="431" r:id="rId13"/>
    <p:sldId id="459" r:id="rId14"/>
    <p:sldId id="444" r:id="rId15"/>
    <p:sldId id="445" r:id="rId16"/>
    <p:sldId id="388" r:id="rId17"/>
    <p:sldId id="361" r:id="rId18"/>
    <p:sldId id="450" r:id="rId19"/>
    <p:sldId id="353" r:id="rId20"/>
    <p:sldId id="447" r:id="rId21"/>
    <p:sldId id="383" r:id="rId22"/>
    <p:sldId id="452" r:id="rId23"/>
    <p:sldId id="453" r:id="rId24"/>
    <p:sldId id="457" r:id="rId25"/>
    <p:sldId id="451" r:id="rId26"/>
    <p:sldId id="454" r:id="rId27"/>
    <p:sldId id="455" r:id="rId28"/>
    <p:sldId id="456" r:id="rId29"/>
    <p:sldId id="448" r:id="rId30"/>
    <p:sldId id="384" r:id="rId31"/>
    <p:sldId id="385" r:id="rId32"/>
  </p:sldIdLst>
  <p:sldSz cx="9144000" cy="6858000" type="screen4x3"/>
  <p:notesSz cx="7315200" cy="9601200"/>
  <p:embeddedFontLst>
    <p:embeddedFont>
      <p:font typeface="Georgia" panose="02040502050405020303" pitchFamily="18" charset="0"/>
      <p:regular r:id="rId34"/>
      <p:bold r:id="rId35"/>
      <p:italic r:id="rId36"/>
      <p:boldItalic r:id="rId37"/>
    </p:embeddedFont>
    <p:embeddedFont>
      <p:font typeface="EmbossedBlackWide" panose="020B0604020202020204"/>
      <p:regular r:id="rId38"/>
    </p:embeddedFont>
  </p:embeddedFontLst>
  <p:defaultTextStyle>
    <a:defPPr>
      <a:defRPr lang="en-US"/>
    </a:defPPr>
    <a:lvl1pPr algn="l" rtl="0" fontAlgn="base">
      <a:spcBef>
        <a:spcPct val="0"/>
      </a:spcBef>
      <a:spcAft>
        <a:spcPct val="0"/>
      </a:spcAft>
      <a:defRPr sz="2400" kern="1200">
        <a:solidFill>
          <a:schemeClr val="tx1"/>
        </a:solidFill>
        <a:latin typeface="EmbossedBlackWide"/>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EmbossedBlackWide"/>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EmbossedBlackWide"/>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EmbossedBlackWide"/>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EmbossedBlackWide"/>
        <a:ea typeface="+mn-ea"/>
        <a:cs typeface="Arial" panose="020B0604020202020204" pitchFamily="34" charset="0"/>
      </a:defRPr>
    </a:lvl5pPr>
    <a:lvl6pPr marL="2286000" algn="l" defTabSz="914400" rtl="0" eaLnBrk="1" latinLnBrk="0" hangingPunct="1">
      <a:defRPr sz="2400" kern="1200">
        <a:solidFill>
          <a:schemeClr val="tx1"/>
        </a:solidFill>
        <a:latin typeface="EmbossedBlackWide"/>
        <a:ea typeface="+mn-ea"/>
        <a:cs typeface="Arial" panose="020B0604020202020204" pitchFamily="34" charset="0"/>
      </a:defRPr>
    </a:lvl6pPr>
    <a:lvl7pPr marL="2743200" algn="l" defTabSz="914400" rtl="0" eaLnBrk="1" latinLnBrk="0" hangingPunct="1">
      <a:defRPr sz="2400" kern="1200">
        <a:solidFill>
          <a:schemeClr val="tx1"/>
        </a:solidFill>
        <a:latin typeface="EmbossedBlackWide"/>
        <a:ea typeface="+mn-ea"/>
        <a:cs typeface="Arial" panose="020B0604020202020204" pitchFamily="34" charset="0"/>
      </a:defRPr>
    </a:lvl7pPr>
    <a:lvl8pPr marL="3200400" algn="l" defTabSz="914400" rtl="0" eaLnBrk="1" latinLnBrk="0" hangingPunct="1">
      <a:defRPr sz="2400" kern="1200">
        <a:solidFill>
          <a:schemeClr val="tx1"/>
        </a:solidFill>
        <a:latin typeface="EmbossedBlackWide"/>
        <a:ea typeface="+mn-ea"/>
        <a:cs typeface="Arial" panose="020B0604020202020204" pitchFamily="34" charset="0"/>
      </a:defRPr>
    </a:lvl8pPr>
    <a:lvl9pPr marL="3657600" algn="l" defTabSz="914400" rtl="0" eaLnBrk="1" latinLnBrk="0" hangingPunct="1">
      <a:defRPr sz="2400" kern="1200">
        <a:solidFill>
          <a:schemeClr val="tx1"/>
        </a:solidFill>
        <a:latin typeface="EmbossedBlackWide"/>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3EF"/>
    <a:srgbClr val="F5E9E9"/>
    <a:srgbClr val="EFDBDB"/>
    <a:srgbClr val="E6C6C6"/>
    <a:srgbClr val="EDD7D7"/>
    <a:srgbClr val="F0C0C0"/>
    <a:srgbClr val="F4D0D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1" autoAdjust="0"/>
    <p:restoredTop sz="65256" autoAdjust="0"/>
  </p:normalViewPr>
  <p:slideViewPr>
    <p:cSldViewPr>
      <p:cViewPr varScale="1">
        <p:scale>
          <a:sx n="60" d="100"/>
          <a:sy n="60" d="100"/>
        </p:scale>
        <p:origin x="220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5.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1" hangingPunct="1">
              <a:defRPr sz="1300">
                <a:latin typeface="Arial" charset="0"/>
                <a:cs typeface="+mn-cs"/>
              </a:defRPr>
            </a:lvl1pPr>
          </a:lstStyle>
          <a:p>
            <a:pPr>
              <a:defRPr/>
            </a:pPr>
            <a:endParaRPr lang="en-US"/>
          </a:p>
        </p:txBody>
      </p:sp>
      <p:sp>
        <p:nvSpPr>
          <p:cNvPr id="3993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cs typeface="+mn-cs"/>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1" hangingPunct="1">
              <a:defRPr sz="1300">
                <a:latin typeface="Arial" charset="0"/>
                <a:cs typeface="+mn-cs"/>
              </a:defRPr>
            </a:lvl1pPr>
          </a:lstStyle>
          <a:p>
            <a:pPr>
              <a:defRPr/>
            </a:pPr>
            <a:endParaRPr lang="en-US"/>
          </a:p>
        </p:txBody>
      </p:sp>
      <p:sp>
        <p:nvSpPr>
          <p:cNvPr id="3994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anose="020B0604020202020204" pitchFamily="34" charset="0"/>
              </a:defRPr>
            </a:lvl1pPr>
          </a:lstStyle>
          <a:p>
            <a:fld id="{1C4D1E4F-4C98-411E-9D2B-38BA7B42E6D1}" type="slidenum">
              <a:rPr lang="en-US"/>
              <a:pPr/>
              <a:t>‹#›</a:t>
            </a:fld>
            <a:endParaRPr lang="en-US"/>
          </a:p>
        </p:txBody>
      </p:sp>
    </p:spTree>
    <p:extLst>
      <p:ext uri="{BB962C8B-B14F-4D97-AF65-F5344CB8AC3E}">
        <p14:creationId xmlns:p14="http://schemas.microsoft.com/office/powerpoint/2010/main" val="5098455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622E4BA1-E13A-4AA7-96B6-43B75E74FF65}" type="slidenum">
              <a:rPr lang="en-US" sz="1300">
                <a:latin typeface="Arial" panose="020B0604020202020204" pitchFamily="34" charset="0"/>
              </a:rPr>
              <a:pPr algn="r" eaLnBrk="1" hangingPunct="1"/>
              <a:t>1</a:t>
            </a:fld>
            <a:endParaRPr lang="en-US" sz="1300">
              <a:latin typeface="Arial" panose="020B0604020202020204" pitchFamily="34" charset="0"/>
            </a:endParaRPr>
          </a:p>
        </p:txBody>
      </p:sp>
      <p:sp>
        <p:nvSpPr>
          <p:cNvPr id="57347" name="Rectangle 2"/>
          <p:cNvSpPr>
            <a:spLocks noGrp="1" noRot="1" noChangeAspect="1" noChangeArrowheads="1" noTextEdit="1"/>
          </p:cNvSpPr>
          <p:nvPr>
            <p:ph type="sldImg"/>
          </p:nvPr>
        </p:nvSpPr>
        <p:spPr>
          <a:xfrm>
            <a:off x="1258888" y="720725"/>
            <a:ext cx="4800600" cy="3600450"/>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We are going to talk about </a:t>
            </a:r>
          </a:p>
          <a:p>
            <a:pPr eaLnBrk="1" hangingPunct="1"/>
            <a:r>
              <a:rPr lang="en-US" dirty="0" smtClean="0">
                <a:latin typeface="Arial" panose="020B0604020202020204" pitchFamily="34" charset="0"/>
              </a:rPr>
              <a:t>	-</a:t>
            </a:r>
            <a:r>
              <a:rPr lang="en-US" baseline="0" dirty="0" smtClean="0">
                <a:latin typeface="Arial" panose="020B0604020202020204" pitchFamily="34" charset="0"/>
              </a:rPr>
              <a:t> how stars form</a:t>
            </a:r>
            <a:endParaRPr lang="en-US" dirty="0" smtClean="0">
              <a:latin typeface="Arial" panose="020B0604020202020204" pitchFamily="34" charset="0"/>
            </a:endParaRPr>
          </a:p>
          <a:p>
            <a:pPr eaLnBrk="1" hangingPunct="1"/>
            <a:r>
              <a:rPr lang="en-US" dirty="0" smtClean="0">
                <a:latin typeface="Arial" panose="020B0604020202020204" pitchFamily="34" charset="0"/>
              </a:rPr>
              <a:t>	- how stars live and die</a:t>
            </a:r>
          </a:p>
          <a:p>
            <a:pPr eaLnBrk="1" hangingPunct="1"/>
            <a:r>
              <a:rPr lang="en-US" dirty="0" smtClean="0">
                <a:latin typeface="Arial" panose="020B0604020202020204" pitchFamily="34" charset="0"/>
              </a:rPr>
              <a:t>	- how their mass relates to their temperature and their luminosity (intrinsic brightness).</a:t>
            </a:r>
          </a:p>
          <a:p>
            <a:pPr eaLnBrk="1" hangingPunct="1"/>
            <a:r>
              <a:rPr lang="en-US" dirty="0" smtClean="0">
                <a:latin typeface="Arial" panose="020B0604020202020204" pitchFamily="34" charset="0"/>
              </a:rPr>
              <a:t>	- fusion of elements (we already covered H -&gt; He)</a:t>
            </a:r>
          </a:p>
          <a:p>
            <a:pPr eaLnBrk="1" hangingPunct="1"/>
            <a:r>
              <a:rPr lang="en-US" dirty="0" smtClean="0">
                <a:latin typeface="Arial" panose="020B0604020202020204" pitchFamily="34" charset="0"/>
              </a:rPr>
              <a:t>	- creation of elements greater (larger) than iron (Fe)</a:t>
            </a:r>
          </a:p>
        </p:txBody>
      </p:sp>
    </p:spTree>
    <p:extLst>
      <p:ext uri="{BB962C8B-B14F-4D97-AF65-F5344CB8AC3E}">
        <p14:creationId xmlns:p14="http://schemas.microsoft.com/office/powerpoint/2010/main" val="909183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89439E5-19EF-4B5F-9AF1-AEB0AAAD5087}" type="slidenum">
              <a:rPr lang="en-US"/>
              <a:pPr eaLnBrk="1" hangingPunct="1"/>
              <a:t>10</a:t>
            </a:fld>
            <a:endParaRPr lang="en-US"/>
          </a:p>
        </p:txBody>
      </p:sp>
      <p:sp>
        <p:nvSpPr>
          <p:cNvPr id="57347" name="Rectangle 2"/>
          <p:cNvSpPr>
            <a:spLocks noGrp="1" noRot="1" noChangeAspect="1" noChangeArrowheads="1" noTextEdit="1"/>
          </p:cNvSpPr>
          <p:nvPr>
            <p:ph type="sldImg"/>
          </p:nvPr>
        </p:nvSpPr>
        <p:spPr>
          <a:xfrm>
            <a:off x="1144588" y="685800"/>
            <a:ext cx="4572000" cy="3429000"/>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During the MS lifetime, the core gets contaminated with helium slowing the reaction rate.  </a:t>
            </a:r>
          </a:p>
          <a:p>
            <a:pPr eaLnBrk="1" hangingPunct="1"/>
            <a:r>
              <a:rPr lang="en-US" dirty="0" smtClean="0">
                <a:latin typeface="Arial" panose="020B0604020202020204" pitchFamily="34" charset="0"/>
              </a:rPr>
              <a:t>The star contracts slightly, heating the core and reestablishing equilibrium.</a:t>
            </a:r>
          </a:p>
          <a:p>
            <a:pPr eaLnBrk="1" hangingPunct="1"/>
            <a:r>
              <a:rPr lang="en-US" dirty="0" smtClean="0">
                <a:latin typeface="Arial" panose="020B0604020202020204" pitchFamily="34" charset="0"/>
              </a:rPr>
              <a:t>Thus its luminosity slowly increases over its MS lifetime.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Once the hydrogen is used up, core hydrogen fusion stops and the star begins to collapse.</a:t>
            </a:r>
          </a:p>
          <a:p>
            <a:pPr eaLnBrk="1" hangingPunct="1"/>
            <a:r>
              <a:rPr lang="en-US" dirty="0" smtClean="0">
                <a:latin typeface="Arial" panose="020B0604020202020204" pitchFamily="34" charset="0"/>
              </a:rPr>
              <a:t>Hydrogen shell burning begins and the star expands to about 100 times it’s previous size, becoming a red giant.</a:t>
            </a:r>
          </a:p>
          <a:p>
            <a:pPr eaLnBrk="1" hangingPunct="1"/>
            <a:endParaRPr lang="en-US" dirty="0" smtClean="0">
              <a:latin typeface="Arial" panose="020B0604020202020204" pitchFamily="34" charset="0"/>
            </a:endParaRPr>
          </a:p>
          <a:p>
            <a:pPr eaLnBrk="1" hangingPunct="1"/>
            <a:r>
              <a:rPr lang="en-US" b="1" dirty="0" smtClean="0">
                <a:latin typeface="Arial" panose="020B0604020202020204" pitchFamily="34" charset="0"/>
              </a:rPr>
              <a:t>**question:  why does the helium core not fuse right away?**</a:t>
            </a:r>
          </a:p>
          <a:p>
            <a:pPr eaLnBrk="1" hangingPunct="1"/>
            <a:endParaRPr lang="en-US" b="1" dirty="0" smtClean="0">
              <a:latin typeface="Arial" panose="020B0604020202020204" pitchFamily="34" charset="0"/>
            </a:endParaRPr>
          </a:p>
          <a:p>
            <a:pPr eaLnBrk="1" hangingPunct="1"/>
            <a:r>
              <a:rPr lang="en-US" dirty="0" smtClean="0">
                <a:latin typeface="Arial" panose="020B0604020202020204" pitchFamily="34" charset="0"/>
              </a:rPr>
              <a:t>Helium keeps dumping into the core from the shell until… POP!</a:t>
            </a:r>
          </a:p>
          <a:p>
            <a:pPr eaLnBrk="1" hangingPunct="1"/>
            <a:r>
              <a:rPr lang="en-US" dirty="0" smtClean="0">
                <a:latin typeface="Arial" panose="020B0604020202020204" pitchFamily="34" charset="0"/>
              </a:rPr>
              <a:t>The helium core ignites.  Core expands, helium shell expands, star shrinks slightly.</a:t>
            </a:r>
          </a:p>
          <a:p>
            <a:pPr eaLnBrk="1" hangingPunct="1"/>
            <a:r>
              <a:rPr lang="en-US" dirty="0" smtClean="0">
                <a:latin typeface="Arial" panose="020B0604020202020204" pitchFamily="34" charset="0"/>
              </a:rPr>
              <a:t>The star continues to evolve along the HORIZONTAL branch.</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Helium fuses into carbon for a while until the star runs out of helium.</a:t>
            </a:r>
          </a:p>
          <a:p>
            <a:pPr eaLnBrk="1" hangingPunct="1"/>
            <a:r>
              <a:rPr lang="en-US" dirty="0" smtClean="0">
                <a:latin typeface="Arial" panose="020B0604020202020204" pitchFamily="34" charset="0"/>
              </a:rPr>
              <a:t>The star begins to contract again</a:t>
            </a:r>
          </a:p>
          <a:p>
            <a:pPr eaLnBrk="1" hangingPunct="1"/>
            <a:r>
              <a:rPr lang="en-US" dirty="0" smtClean="0">
                <a:latin typeface="Arial" panose="020B0604020202020204" pitchFamily="34" charset="0"/>
              </a:rPr>
              <a:t>A helium shell ignites.</a:t>
            </a:r>
          </a:p>
          <a:p>
            <a:pPr eaLnBrk="1" hangingPunct="1"/>
            <a:r>
              <a:rPr lang="en-US" dirty="0" smtClean="0">
                <a:latin typeface="Arial" panose="020B0604020202020204" pitchFamily="34" charset="0"/>
              </a:rPr>
              <a:t>A hydrogen shell ignites.</a:t>
            </a:r>
          </a:p>
          <a:p>
            <a:pPr eaLnBrk="1" hangingPunct="1"/>
            <a:r>
              <a:rPr lang="en-US" dirty="0" smtClean="0">
                <a:latin typeface="Arial" panose="020B0604020202020204" pitchFamily="34" charset="0"/>
              </a:rPr>
              <a:t>There’s not enough mass to start carbon fusion, but the shells burn out of control.</a:t>
            </a:r>
          </a:p>
          <a:p>
            <a:pPr eaLnBrk="1" hangingPunct="1"/>
            <a:r>
              <a:rPr lang="en-US" dirty="0" smtClean="0">
                <a:latin typeface="Arial" panose="020B0604020202020204" pitchFamily="34" charset="0"/>
              </a:rPr>
              <a:t>The star blows off all of its outer envelope in a beautiful display called a… (next slide)</a:t>
            </a:r>
          </a:p>
        </p:txBody>
      </p:sp>
    </p:spTree>
    <p:extLst>
      <p:ext uri="{BB962C8B-B14F-4D97-AF65-F5344CB8AC3E}">
        <p14:creationId xmlns:p14="http://schemas.microsoft.com/office/powerpoint/2010/main" val="4215727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9C5B0C8-785B-495F-83E7-F505A28A5AB7}" type="slidenum">
              <a:rPr lang="en-US"/>
              <a:pPr eaLnBrk="1" hangingPunct="1"/>
              <a:t>11</a:t>
            </a:fld>
            <a:endParaRPr lang="en-US"/>
          </a:p>
        </p:txBody>
      </p:sp>
      <p:sp>
        <p:nvSpPr>
          <p:cNvPr id="58371" name="Rectangle 2"/>
          <p:cNvSpPr>
            <a:spLocks noGrp="1" noRot="1" noChangeAspect="1" noChangeArrowheads="1" noTextEdit="1"/>
          </p:cNvSpPr>
          <p:nvPr>
            <p:ph type="sldImg"/>
          </p:nvPr>
        </p:nvSpPr>
        <p:spPr>
          <a:xfrm>
            <a:off x="1144588" y="685800"/>
            <a:ext cx="4572000" cy="3429000"/>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anose="020B0604020202020204" pitchFamily="34" charset="0"/>
              </a:rPr>
              <a:t>Not really anything to do with planets.  It is a dead/dying low mass star.</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In the middle is what is left of the core of the star.  It is called a white dwarf.</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Heavier elements are being made in the cloud surrounding the dense dying white dwarf core through neutron capture.</a:t>
            </a:r>
          </a:p>
          <a:p>
            <a:pPr eaLnBrk="1" hangingPunct="1"/>
            <a:r>
              <a:rPr lang="en-US" dirty="0" smtClean="0">
                <a:latin typeface="Arial" panose="020B0604020202020204" pitchFamily="34" charset="0"/>
              </a:rPr>
              <a:t>Planetary nebula is a vast area of research.</a:t>
            </a:r>
          </a:p>
        </p:txBody>
      </p:sp>
    </p:spTree>
    <p:extLst>
      <p:ext uri="{BB962C8B-B14F-4D97-AF65-F5344CB8AC3E}">
        <p14:creationId xmlns:p14="http://schemas.microsoft.com/office/powerpoint/2010/main" val="1233426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9C5B0C8-785B-495F-83E7-F505A28A5AB7}" type="slidenum">
              <a:rPr lang="en-US"/>
              <a:pPr eaLnBrk="1" hangingPunct="1"/>
              <a:t>12</a:t>
            </a:fld>
            <a:endParaRPr lang="en-US"/>
          </a:p>
        </p:txBody>
      </p:sp>
      <p:sp>
        <p:nvSpPr>
          <p:cNvPr id="58371" name="Rectangle 2"/>
          <p:cNvSpPr>
            <a:spLocks noGrp="1" noRot="1" noChangeAspect="1" noChangeArrowheads="1" noTextEdit="1"/>
          </p:cNvSpPr>
          <p:nvPr>
            <p:ph type="sldImg"/>
          </p:nvPr>
        </p:nvSpPr>
        <p:spPr>
          <a:xfrm>
            <a:off x="1144588" y="685800"/>
            <a:ext cx="4572000" cy="3429000"/>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anose="020B0604020202020204" pitchFamily="34" charset="0"/>
              </a:rPr>
              <a:t>Not really anything to do with planets.  It is a dead/dying low mass star.</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In the middle is what is left of the core of the star.  It is called a white dwarf.</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Heavier elements are being made in the cloud surrounding the dense dying white dwarf core through neutron capture.</a:t>
            </a:r>
          </a:p>
          <a:p>
            <a:pPr eaLnBrk="1" hangingPunct="1"/>
            <a:r>
              <a:rPr lang="en-US" dirty="0" smtClean="0">
                <a:latin typeface="Arial" panose="020B0604020202020204" pitchFamily="34" charset="0"/>
              </a:rPr>
              <a:t>Planetary nebula is a vast area of research.</a:t>
            </a:r>
          </a:p>
        </p:txBody>
      </p:sp>
    </p:spTree>
    <p:extLst>
      <p:ext uri="{BB962C8B-B14F-4D97-AF65-F5344CB8AC3E}">
        <p14:creationId xmlns:p14="http://schemas.microsoft.com/office/powerpoint/2010/main" val="1334629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2F8775F8-116E-460D-BDE5-98EA39979071}" type="slidenum">
              <a:rPr lang="en-US" sz="1300">
                <a:solidFill>
                  <a:srgbClr val="000000"/>
                </a:solidFill>
                <a:latin typeface="Arial" panose="020B0604020202020204" pitchFamily="34" charset="0"/>
              </a:rPr>
              <a:pPr algn="r" eaLnBrk="1" hangingPunct="1"/>
              <a:t>13</a:t>
            </a:fld>
            <a:endParaRPr lang="en-US" sz="1300">
              <a:solidFill>
                <a:srgbClr val="000000"/>
              </a:solidFill>
              <a:latin typeface="Arial" panose="020B0604020202020204" pitchFamily="34" charset="0"/>
            </a:endParaRPr>
          </a:p>
        </p:txBody>
      </p:sp>
      <p:sp>
        <p:nvSpPr>
          <p:cNvPr id="95235" name="Rectangle 2"/>
          <p:cNvSpPr>
            <a:spLocks noGrp="1" noRot="1" noChangeAspect="1" noChangeArrowheads="1" noTextEdit="1"/>
          </p:cNvSpPr>
          <p:nvPr>
            <p:ph type="sldImg"/>
          </p:nvPr>
        </p:nvSpPr>
        <p:spPr>
          <a:xfrm>
            <a:off x="1258888" y="720725"/>
            <a:ext cx="4800600" cy="3600450"/>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Clusters of stars are all at the same distance from us.</a:t>
            </a:r>
          </a:p>
          <a:p>
            <a:pPr eaLnBrk="1" hangingPunct="1"/>
            <a:r>
              <a:rPr lang="en-US" dirty="0" smtClean="0">
                <a:latin typeface="Arial" panose="020B0604020202020204" pitchFamily="34" charset="0"/>
              </a:rPr>
              <a:t>If we assume that they all have the same birthday, we can find the age of the cluster.</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oldest stars will be just leaving the main sequence.</a:t>
            </a:r>
          </a:p>
          <a:p>
            <a:pPr eaLnBrk="1" hangingPunct="1"/>
            <a:r>
              <a:rPr lang="en-US" dirty="0" smtClean="0">
                <a:latin typeface="Arial" panose="020B0604020202020204" pitchFamily="34" charset="0"/>
              </a:rPr>
              <a:t>The main sequence turnoff point tells us the age.  </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This is a young cluster of stars, which still has most of its</a:t>
            </a:r>
            <a:r>
              <a:rPr lang="en-US" baseline="0" dirty="0" smtClean="0">
                <a:latin typeface="Arial" panose="020B0604020202020204" pitchFamily="34" charset="0"/>
              </a:rPr>
              <a:t> hot blue stars on the main sequence.</a:t>
            </a:r>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572649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8908CCC0-9B77-4CAC-B200-C17894B0FBB5}" type="slidenum">
              <a:rPr lang="en-US" sz="1300">
                <a:solidFill>
                  <a:srgbClr val="000000"/>
                </a:solidFill>
                <a:latin typeface="Arial" panose="020B0604020202020204" pitchFamily="34" charset="0"/>
              </a:rPr>
              <a:pPr algn="r" eaLnBrk="1" hangingPunct="1"/>
              <a:t>14</a:t>
            </a:fld>
            <a:endParaRPr lang="en-US" sz="1300">
              <a:solidFill>
                <a:srgbClr val="000000"/>
              </a:solidFill>
              <a:latin typeface="Arial" panose="020B0604020202020204" pitchFamily="34" charset="0"/>
            </a:endParaRPr>
          </a:p>
        </p:txBody>
      </p:sp>
      <p:sp>
        <p:nvSpPr>
          <p:cNvPr id="96259" name="Rectangle 2"/>
          <p:cNvSpPr>
            <a:spLocks noGrp="1" noRot="1" noChangeAspect="1" noChangeArrowheads="1" noTextEdit="1"/>
          </p:cNvSpPr>
          <p:nvPr>
            <p:ph type="sldImg"/>
          </p:nvPr>
        </p:nvSpPr>
        <p:spPr>
          <a:xfrm>
            <a:off x="1258888" y="720725"/>
            <a:ext cx="4800600" cy="3600450"/>
          </a:xfrm>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An old cluster</a:t>
            </a:r>
            <a:r>
              <a:rPr lang="en-US" baseline="0" dirty="0" smtClean="0">
                <a:latin typeface="Arial" panose="020B0604020202020204" pitchFamily="34" charset="0"/>
              </a:rPr>
              <a:t> has lost all of its hot blue stars, and only has very low mass, cool small stars on the main sequence.  There are some mid-size masses still in the red giant branch (like our sun, only another 5 billion years older).</a:t>
            </a:r>
          </a:p>
          <a:p>
            <a:pPr eaLnBrk="1" hangingPunct="1"/>
            <a:endParaRPr lang="en-US" baseline="0" dirty="0" smtClean="0">
              <a:latin typeface="Arial" panose="020B0604020202020204" pitchFamily="34" charset="0"/>
            </a:endParaRPr>
          </a:p>
          <a:p>
            <a:pPr eaLnBrk="1" hangingPunct="1"/>
            <a:r>
              <a:rPr lang="en-US" baseline="0" dirty="0" smtClean="0">
                <a:latin typeface="Arial" panose="020B0604020202020204" pitchFamily="34" charset="0"/>
              </a:rPr>
              <a:t>(Cluster on the left is M55; Image credit: Hubble)</a:t>
            </a:r>
            <a:endParaRPr lang="en-US" dirty="0" smtClean="0">
              <a:latin typeface="Arial" panose="020B0604020202020204" pitchFamily="34" charset="0"/>
            </a:endParaRPr>
          </a:p>
        </p:txBody>
      </p:sp>
    </p:spTree>
    <p:extLst>
      <p:ext uri="{BB962C8B-B14F-4D97-AF65-F5344CB8AC3E}">
        <p14:creationId xmlns:p14="http://schemas.microsoft.com/office/powerpoint/2010/main" val="3432752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9EECF194-2BCB-453C-8C4B-3DB030BF2E3B}" type="slidenum">
              <a:rPr lang="en-US" sz="1300">
                <a:solidFill>
                  <a:srgbClr val="000000"/>
                </a:solidFill>
                <a:latin typeface="Arial" panose="020B0604020202020204" pitchFamily="34" charset="0"/>
              </a:rPr>
              <a:pPr algn="r" eaLnBrk="1" hangingPunct="1"/>
              <a:t>15</a:t>
            </a:fld>
            <a:endParaRPr lang="en-US" sz="1300">
              <a:solidFill>
                <a:srgbClr val="000000"/>
              </a:solidFill>
              <a:latin typeface="Arial" panose="020B0604020202020204" pitchFamily="34" charset="0"/>
            </a:endParaRPr>
          </a:p>
        </p:txBody>
      </p:sp>
      <p:sp>
        <p:nvSpPr>
          <p:cNvPr id="106499" name="Rectangle 2"/>
          <p:cNvSpPr>
            <a:spLocks noGrp="1" noRot="1" noChangeAspect="1" noChangeArrowheads="1" noTextEdit="1"/>
          </p:cNvSpPr>
          <p:nvPr>
            <p:ph type="sldImg"/>
          </p:nvPr>
        </p:nvSpPr>
        <p:spPr>
          <a:xfrm>
            <a:off x="1258888" y="720725"/>
            <a:ext cx="4800600" cy="3600450"/>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Using a bunch of stars in a cluster, we can clearly see the main sequence and more accurately get the distance.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For sources outside of the Milky Way, we must find brighter standard candles.</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873575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79C0B5A4-1C1E-4044-BB82-35F547579427}" type="slidenum">
              <a:rPr lang="en-US" sz="1300">
                <a:latin typeface="Arial" panose="020B0604020202020204" pitchFamily="34" charset="0"/>
              </a:rPr>
              <a:pPr algn="r" eaLnBrk="1" hangingPunct="1"/>
              <a:t>16</a:t>
            </a:fld>
            <a:endParaRPr lang="en-US" sz="1300">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High mass stars burn up their hydrogen at a FURIOUS rate. </a:t>
            </a:r>
          </a:p>
          <a:p>
            <a:pPr eaLnBrk="1" hangingPunct="1"/>
            <a:r>
              <a:rPr lang="en-US" dirty="0" smtClean="0">
                <a:latin typeface="Arial" panose="020B0604020202020204" pitchFamily="34" charset="0"/>
              </a:rPr>
              <a:t>Really high mass stars have so much radiation pressure that they continuously blow gas off of their outer layers.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When the hydrogen runs out, the star turns into a red giant, just like in the low mass case and we get a helium core with a hydrogen shell.</a:t>
            </a:r>
          </a:p>
          <a:p>
            <a:pPr eaLnBrk="1" hangingPunct="1"/>
            <a:r>
              <a:rPr lang="en-US" dirty="0" smtClean="0">
                <a:latin typeface="Arial" panose="020B0604020202020204" pitchFamily="34" charset="0"/>
              </a:rPr>
              <a:t>These stars CAN fuse carbon.  When they are out of carbon they fuse the next thing building up shell after shell</a:t>
            </a:r>
          </a:p>
          <a:p>
            <a:pPr eaLnBrk="1" hangingPunct="1"/>
            <a:r>
              <a:rPr lang="en-US" dirty="0" smtClean="0">
                <a:latin typeface="Arial" panose="020B0604020202020204" pitchFamily="34" charset="0"/>
              </a:rPr>
              <a:t>The reactions are crazy and complex.  Lots of stuff is made.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They become red super giants.  </a:t>
            </a:r>
          </a:p>
          <a:p>
            <a:pPr eaLnBrk="1" hangingPunct="1"/>
            <a:r>
              <a:rPr lang="en-US" dirty="0" smtClean="0">
                <a:latin typeface="Arial" panose="020B0604020202020204" pitchFamily="34" charset="0"/>
              </a:rPr>
              <a:t>Betelgeuse is a red super giant with a radius of 500 solar radii.</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Until… there is iron in the core.  Then the show is over.</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fact that we see hot massive stars on the main sequence means we must have ongoing star formation!</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457010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79C0B5A4-1C1E-4044-BB82-35F547579427}" type="slidenum">
              <a:rPr lang="en-US" sz="1300">
                <a:latin typeface="Arial" panose="020B0604020202020204" pitchFamily="34" charset="0"/>
              </a:rPr>
              <a:pPr algn="r" eaLnBrk="1" hangingPunct="1"/>
              <a:t>17</a:t>
            </a:fld>
            <a:endParaRPr lang="en-US" sz="1300">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Massive</a:t>
            </a:r>
            <a:r>
              <a:rPr lang="en-US" baseline="0" dirty="0" smtClean="0">
                <a:latin typeface="Arial" panose="020B0604020202020204" pitchFamily="34" charset="0"/>
              </a:rPr>
              <a:t> star fusion shells</a:t>
            </a:r>
            <a:endParaRPr lang="en-US" dirty="0" smtClean="0">
              <a:latin typeface="Arial" panose="020B0604020202020204" pitchFamily="34" charset="0"/>
            </a:endParaRPr>
          </a:p>
        </p:txBody>
      </p:sp>
    </p:spTree>
    <p:extLst>
      <p:ext uri="{BB962C8B-B14F-4D97-AF65-F5344CB8AC3E}">
        <p14:creationId xmlns:p14="http://schemas.microsoft.com/office/powerpoint/2010/main" val="168751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2791591C-7C29-4307-9499-637E57C6B7A2}" type="slidenum">
              <a:rPr lang="en-US" sz="1300">
                <a:latin typeface="Arial" panose="020B0604020202020204" pitchFamily="34" charset="0"/>
              </a:rPr>
              <a:pPr algn="r" eaLnBrk="1" hangingPunct="1"/>
              <a:t>18</a:t>
            </a:fld>
            <a:endParaRPr lang="en-US" sz="1300">
              <a:latin typeface="Arial" panose="020B0604020202020204" pitchFamily="34" charset="0"/>
            </a:endParaRPr>
          </a:p>
        </p:txBody>
      </p:sp>
      <p:sp>
        <p:nvSpPr>
          <p:cNvPr id="77827" name="Rectangle 2"/>
          <p:cNvSpPr>
            <a:spLocks noGrp="1" noRot="1" noChangeAspect="1" noChangeArrowheads="1" noTextEdit="1"/>
          </p:cNvSpPr>
          <p:nvPr>
            <p:ph type="sldImg"/>
          </p:nvPr>
        </p:nvSpPr>
        <p:spPr>
          <a:xfrm>
            <a:off x="1258888" y="720725"/>
            <a:ext cx="4800600" cy="3600450"/>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You’ll note there are a lot more elements out there – including some pretty important ones to us – which are NOT made through fusion!  Copper, Nickel, Zinc, Silver, Gold… we’ll get to where these come from a little later in the lecture.  For now, we are going to focus on the </a:t>
            </a:r>
            <a:r>
              <a:rPr lang="en-US" dirty="0" err="1" smtClean="0">
                <a:latin typeface="Arial" panose="020B0604020202020204" pitchFamily="34" charset="0"/>
              </a:rPr>
              <a:t>procces</a:t>
            </a:r>
            <a:r>
              <a:rPr lang="en-US" dirty="0" smtClean="0">
                <a:latin typeface="Arial" panose="020B0604020202020204" pitchFamily="34" charset="0"/>
              </a:rPr>
              <a:t> of </a:t>
            </a:r>
            <a:r>
              <a:rPr lang="en-US" i="1" dirty="0" smtClean="0">
                <a:latin typeface="Arial" panose="020B0604020202020204" pitchFamily="34" charset="0"/>
              </a:rPr>
              <a:t>fusion</a:t>
            </a:r>
          </a:p>
          <a:p>
            <a:pPr eaLnBrk="1" hangingPunct="1"/>
            <a:r>
              <a:rPr lang="en-US" dirty="0" smtClean="0">
                <a:latin typeface="Arial" panose="020B0604020202020204" pitchFamily="34" charset="0"/>
              </a:rPr>
              <a:t>But first a reminder from last class…</a:t>
            </a:r>
          </a:p>
        </p:txBody>
      </p:sp>
    </p:spTree>
    <p:extLst>
      <p:ext uri="{BB962C8B-B14F-4D97-AF65-F5344CB8AC3E}">
        <p14:creationId xmlns:p14="http://schemas.microsoft.com/office/powerpoint/2010/main" val="374580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2791591C-7C29-4307-9499-637E57C6B7A2}" type="slidenum">
              <a:rPr lang="en-US" sz="1300">
                <a:latin typeface="Arial" panose="020B0604020202020204" pitchFamily="34" charset="0"/>
              </a:rPr>
              <a:pPr algn="r" eaLnBrk="1" hangingPunct="1"/>
              <a:t>19</a:t>
            </a:fld>
            <a:endParaRPr lang="en-US" sz="1300">
              <a:latin typeface="Arial" panose="020B0604020202020204" pitchFamily="34" charset="0"/>
            </a:endParaRPr>
          </a:p>
        </p:txBody>
      </p:sp>
      <p:sp>
        <p:nvSpPr>
          <p:cNvPr id="77827" name="Rectangle 2"/>
          <p:cNvSpPr>
            <a:spLocks noGrp="1" noRot="1" noChangeAspect="1" noChangeArrowheads="1" noTextEdit="1"/>
          </p:cNvSpPr>
          <p:nvPr>
            <p:ph type="sldImg"/>
          </p:nvPr>
        </p:nvSpPr>
        <p:spPr>
          <a:xfrm>
            <a:off x="1258888" y="720725"/>
            <a:ext cx="4800600" cy="3600450"/>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We can fuse (</a:t>
            </a:r>
            <a:r>
              <a:rPr lang="en-US" dirty="0" err="1" smtClean="0">
                <a:latin typeface="Arial" panose="020B0604020202020204" pitchFamily="34" charset="0"/>
              </a:rPr>
              <a:t>smoosh</a:t>
            </a:r>
            <a:r>
              <a:rPr lang="en-US" baseline="0" dirty="0" smtClean="0">
                <a:latin typeface="Arial" panose="020B0604020202020204" pitchFamily="34" charset="0"/>
              </a:rPr>
              <a:t> together small atoms)</a:t>
            </a:r>
            <a:r>
              <a:rPr lang="en-US" dirty="0" smtClean="0">
                <a:latin typeface="Arial" panose="020B0604020202020204" pitchFamily="34" charset="0"/>
              </a:rPr>
              <a:t> and get energy out until iron.</a:t>
            </a:r>
          </a:p>
          <a:p>
            <a:pPr eaLnBrk="1" hangingPunct="1"/>
            <a:r>
              <a:rPr lang="en-US" dirty="0" smtClean="0">
                <a:latin typeface="Arial" panose="020B0604020202020204" pitchFamily="34" charset="0"/>
              </a:rPr>
              <a:t>We can fission (break apart big atoms) and get energy out until iron.</a:t>
            </a:r>
          </a:p>
          <a:p>
            <a:pPr eaLnBrk="1" hangingPunct="1"/>
            <a:r>
              <a:rPr lang="en-US" dirty="0" smtClean="0">
                <a:latin typeface="Arial" panose="020B0604020202020204" pitchFamily="34" charset="0"/>
              </a:rPr>
              <a:t>Iron is at the bottom of the well.  No energy is available.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Eventually… the star squeezes hard enough that…</a:t>
            </a:r>
          </a:p>
          <a:p>
            <a:pPr eaLnBrk="1" hangingPunct="1"/>
            <a:r>
              <a:rPr lang="en-US" dirty="0" smtClean="0">
                <a:latin typeface="Arial" panose="020B0604020202020204" pitchFamily="34" charset="0"/>
              </a:rPr>
              <a:t>The iron core collapses releasing one boat load of energy.</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597759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692BBFF0-AA76-4772-B7F0-C84C7D013DC5}" type="slidenum">
              <a:rPr lang="en-US" sz="1300">
                <a:latin typeface="Arial" panose="020B0604020202020204" pitchFamily="34" charset="0"/>
              </a:rPr>
              <a:pPr algn="r" eaLnBrk="1" hangingPunct="1"/>
              <a:t>2</a:t>
            </a:fld>
            <a:endParaRPr lang="en-US" sz="1300">
              <a:latin typeface="Arial" panose="020B060402020202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latin typeface="Arial" panose="020B0604020202020204" pitchFamily="34" charset="0"/>
              </a:rPr>
              <a:t>Lecture</a:t>
            </a:r>
            <a:r>
              <a:rPr lang="en-US" b="1" baseline="0" dirty="0" smtClean="0">
                <a:latin typeface="Arial" panose="020B0604020202020204" pitchFamily="34" charset="0"/>
              </a:rPr>
              <a:t> Tutorial:  Temp, Luminosity &amp; Size part 2, page 56</a:t>
            </a:r>
            <a:endParaRPr lang="en-US" b="1" dirty="0" smtClean="0">
              <a:latin typeface="Arial" panose="020B0604020202020204" pitchFamily="34" charset="0"/>
            </a:endParaRPr>
          </a:p>
        </p:txBody>
      </p:sp>
    </p:spTree>
    <p:extLst>
      <p:ext uri="{BB962C8B-B14F-4D97-AF65-F5344CB8AC3E}">
        <p14:creationId xmlns:p14="http://schemas.microsoft.com/office/powerpoint/2010/main" val="11242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74141D3F-919F-4EE6-A5B0-DAC5A3DF8FA4}" type="slidenum">
              <a:rPr lang="en-US" sz="1300">
                <a:solidFill>
                  <a:srgbClr val="000000"/>
                </a:solidFill>
                <a:latin typeface="Arial" panose="020B0604020202020204" pitchFamily="34" charset="0"/>
              </a:rPr>
              <a:pPr algn="r" eaLnBrk="1" hangingPunct="1"/>
              <a:t>20</a:t>
            </a:fld>
            <a:endParaRPr lang="en-US" sz="1300">
              <a:solidFill>
                <a:srgbClr val="000000"/>
              </a:solidFill>
              <a:latin typeface="Arial" panose="020B0604020202020204" pitchFamily="34" charset="0"/>
            </a:endParaRPr>
          </a:p>
        </p:txBody>
      </p:sp>
      <p:sp>
        <p:nvSpPr>
          <p:cNvPr id="101379" name="Rectangle 2"/>
          <p:cNvSpPr>
            <a:spLocks noGrp="1" noRot="1" noChangeAspect="1" noChangeArrowheads="1" noTextEdit="1"/>
          </p:cNvSpPr>
          <p:nvPr>
            <p:ph type="sldImg"/>
          </p:nvPr>
        </p:nvSpPr>
        <p:spPr>
          <a:xfrm>
            <a:off x="1258888" y="720725"/>
            <a:ext cx="4800600" cy="3600450"/>
          </a:xfrm>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During a supernova explosion, the energy released is on the order of the entire output of the galaxy.</a:t>
            </a:r>
          </a:p>
          <a:p>
            <a:pPr eaLnBrk="1" hangingPunct="1"/>
            <a:r>
              <a:rPr lang="en-US" dirty="0" smtClean="0">
                <a:latin typeface="Arial" panose="020B0604020202020204" pitchFamily="34" charset="0"/>
              </a:rPr>
              <a:t>The iron core (which is the mass of the sun and the size of the earth) collapses into a ball a few kilometers across.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leftover core is a neutron star.</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If it was a REALLY big star, the core can collapse further into a black hole.</a:t>
            </a:r>
          </a:p>
        </p:txBody>
      </p:sp>
    </p:spTree>
    <p:extLst>
      <p:ext uri="{BB962C8B-B14F-4D97-AF65-F5344CB8AC3E}">
        <p14:creationId xmlns:p14="http://schemas.microsoft.com/office/powerpoint/2010/main" val="4067848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331133-3101-4D08-84DD-FE0BCD456C96}" type="slidenum">
              <a:rPr lang="en-US"/>
              <a:pPr eaLnBrk="1" hangingPunct="1"/>
              <a:t>21</a:t>
            </a:fld>
            <a:endParaRPr lang="en-US"/>
          </a:p>
        </p:txBody>
      </p:sp>
      <p:sp>
        <p:nvSpPr>
          <p:cNvPr id="74755" name="Rectangle 2"/>
          <p:cNvSpPr>
            <a:spLocks noGrp="1" noRot="1" noChangeAspect="1" noChangeArrowheads="1" noTextEdit="1"/>
          </p:cNvSpPr>
          <p:nvPr>
            <p:ph type="sldImg"/>
          </p:nvPr>
        </p:nvSpPr>
        <p:spPr>
          <a:xfrm>
            <a:off x="1144588" y="685800"/>
            <a:ext cx="4572000" cy="34290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This all takes about a second.</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Photodisintigration is the process where an element is torn apart by the photons hitting it. </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Neutrinos normally don’t react very much with matter but there are SO MANY of them here that the weak interaction is enough to blow apart the star!</a:t>
            </a:r>
          </a:p>
        </p:txBody>
      </p:sp>
    </p:spTree>
    <p:extLst>
      <p:ext uri="{BB962C8B-B14F-4D97-AF65-F5344CB8AC3E}">
        <p14:creationId xmlns:p14="http://schemas.microsoft.com/office/powerpoint/2010/main" val="2891339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C1DA85E-EA92-478D-80A7-5219D2BE2504}" type="slidenum">
              <a:rPr lang="en-US"/>
              <a:pPr eaLnBrk="1" hangingPunct="1"/>
              <a:t>22</a:t>
            </a:fld>
            <a:endParaRPr lang="en-US"/>
          </a:p>
        </p:txBody>
      </p:sp>
      <p:sp>
        <p:nvSpPr>
          <p:cNvPr id="75779" name="Rectangle 2"/>
          <p:cNvSpPr>
            <a:spLocks noGrp="1" noRot="1" noChangeAspect="1" noChangeArrowheads="1" noTextEdit="1"/>
          </p:cNvSpPr>
          <p:nvPr>
            <p:ph type="sldImg"/>
          </p:nvPr>
        </p:nvSpPr>
        <p:spPr>
          <a:xfrm>
            <a:off x="1144588" y="685800"/>
            <a:ext cx="4572000" cy="342900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557015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C719DC9-8CEC-41CF-9EAA-B66079FB51C9}" type="slidenum">
              <a:rPr lang="en-US"/>
              <a:pPr eaLnBrk="1" hangingPunct="1"/>
              <a:t>23</a:t>
            </a:fld>
            <a:endParaRPr lang="en-US"/>
          </a:p>
        </p:txBody>
      </p:sp>
      <p:sp>
        <p:nvSpPr>
          <p:cNvPr id="76803" name="Rectangle 2"/>
          <p:cNvSpPr>
            <a:spLocks noGrp="1" noRot="1" noChangeAspect="1" noChangeArrowheads="1" noTextEdit="1"/>
          </p:cNvSpPr>
          <p:nvPr>
            <p:ph type="sldImg"/>
          </p:nvPr>
        </p:nvSpPr>
        <p:spPr>
          <a:xfrm>
            <a:off x="1144588" y="685800"/>
            <a:ext cx="4572000" cy="342900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Remember what I said about neutron capture.  During this process you’ve got tons of neutrons flying around fast….  And you smack them onto each other, and onto the outer layers…. But neutrons don’t like to be just by themselves so they decay back into protons…building up the elements that we see.   This process is called </a:t>
            </a:r>
            <a:r>
              <a:rPr lang="en-US" i="1" smtClean="0">
                <a:latin typeface="Arial" panose="020B0604020202020204" pitchFamily="34" charset="0"/>
              </a:rPr>
              <a:t>rapid neutron capture</a:t>
            </a:r>
            <a:r>
              <a:rPr lang="en-US" smtClean="0">
                <a:latin typeface="Arial" panose="020B0604020202020204" pitchFamily="34" charset="0"/>
              </a:rPr>
              <a:t> and is how we build up all the elements in space beyond H and He!  (well except for a few smaller ones built up by </a:t>
            </a:r>
            <a:r>
              <a:rPr lang="en-US" i="1" smtClean="0">
                <a:latin typeface="Arial" panose="020B0604020202020204" pitchFamily="34" charset="0"/>
              </a:rPr>
              <a:t>slow</a:t>
            </a:r>
            <a:r>
              <a:rPr lang="en-US" smtClean="0">
                <a:latin typeface="Arial" panose="020B0604020202020204" pitchFamily="34" charset="0"/>
              </a:rPr>
              <a:t> neutron capture in the outer shells of smaller stars)</a:t>
            </a:r>
          </a:p>
        </p:txBody>
      </p:sp>
    </p:spTree>
    <p:extLst>
      <p:ext uri="{BB962C8B-B14F-4D97-AF65-F5344CB8AC3E}">
        <p14:creationId xmlns:p14="http://schemas.microsoft.com/office/powerpoint/2010/main" val="3397111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EB1143-AF18-4CBE-A8AE-273C8567DF5A}" type="slidenum">
              <a:rPr lang="en-US"/>
              <a:pPr eaLnBrk="1" hangingPunct="1"/>
              <a:t>24</a:t>
            </a:fld>
            <a:endParaRPr lang="en-US"/>
          </a:p>
        </p:txBody>
      </p:sp>
      <p:sp>
        <p:nvSpPr>
          <p:cNvPr id="73731" name="Rectangle 2"/>
          <p:cNvSpPr>
            <a:spLocks noGrp="1" noRot="1" noChangeAspect="1" noChangeArrowheads="1" noTextEdit="1"/>
          </p:cNvSpPr>
          <p:nvPr>
            <p:ph type="sldImg"/>
          </p:nvPr>
        </p:nvSpPr>
        <p:spPr>
          <a:xfrm>
            <a:off x="1144588" y="685800"/>
            <a:ext cx="4572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170696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4E20F3-19FD-48B1-8609-14F459709F47}" type="slidenum">
              <a:rPr lang="en-US"/>
              <a:pPr eaLnBrk="1" hangingPunct="1"/>
              <a:t>25</a:t>
            </a:fld>
            <a:endParaRPr lang="en-US"/>
          </a:p>
        </p:txBody>
      </p:sp>
      <p:sp>
        <p:nvSpPr>
          <p:cNvPr id="77827" name="Rectangle 2"/>
          <p:cNvSpPr>
            <a:spLocks noGrp="1" noRot="1" noChangeAspect="1" noChangeArrowheads="1" noTextEdit="1"/>
          </p:cNvSpPr>
          <p:nvPr>
            <p:ph type="sldImg"/>
          </p:nvPr>
        </p:nvSpPr>
        <p:spPr>
          <a:xfrm>
            <a:off x="1144588" y="685800"/>
            <a:ext cx="4572000" cy="3429000"/>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And so… what are we left with?  Neutron stars… black holes… or nothing at all!</a:t>
            </a:r>
          </a:p>
        </p:txBody>
      </p:sp>
    </p:spTree>
    <p:extLst>
      <p:ext uri="{BB962C8B-B14F-4D97-AF65-F5344CB8AC3E}">
        <p14:creationId xmlns:p14="http://schemas.microsoft.com/office/powerpoint/2010/main" val="3152432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EFCE5E-646C-4849-90CA-A7915284E785}" type="slidenum">
              <a:rPr lang="en-US"/>
              <a:pPr eaLnBrk="1" hangingPunct="1"/>
              <a:t>26</a:t>
            </a:fld>
            <a:endParaRPr lang="en-US"/>
          </a:p>
        </p:txBody>
      </p:sp>
      <p:sp>
        <p:nvSpPr>
          <p:cNvPr id="78851" name="Rectangle 2"/>
          <p:cNvSpPr>
            <a:spLocks noGrp="1" noRot="1" noChangeAspect="1" noChangeArrowheads="1" noTextEdit="1"/>
          </p:cNvSpPr>
          <p:nvPr>
            <p:ph type="sldImg"/>
          </p:nvPr>
        </p:nvSpPr>
        <p:spPr>
          <a:xfrm>
            <a:off x="1144588" y="685800"/>
            <a:ext cx="4572000" cy="3429000"/>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latin typeface="Arial" panose="020B0604020202020204" pitchFamily="34" charset="0"/>
              </a:rPr>
              <a:t>Page 133</a:t>
            </a:r>
          </a:p>
          <a:p>
            <a:pPr eaLnBrk="1" hangingPunct="1"/>
            <a:r>
              <a:rPr lang="en-US" dirty="0" smtClean="0">
                <a:latin typeface="Arial" panose="020B0604020202020204" pitchFamily="34" charset="0"/>
              </a:rPr>
              <a:t>First just do question 1)</a:t>
            </a:r>
          </a:p>
        </p:txBody>
      </p:sp>
    </p:spTree>
    <p:extLst>
      <p:ext uri="{BB962C8B-B14F-4D97-AF65-F5344CB8AC3E}">
        <p14:creationId xmlns:p14="http://schemas.microsoft.com/office/powerpoint/2010/main" val="3683288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032730-528F-423A-8F08-65A4D3BD1427}" type="slidenum">
              <a:rPr lang="en-US"/>
              <a:pPr eaLnBrk="1" hangingPunct="1"/>
              <a:t>27</a:t>
            </a:fld>
            <a:endParaRPr lang="en-US"/>
          </a:p>
        </p:txBody>
      </p:sp>
      <p:sp>
        <p:nvSpPr>
          <p:cNvPr id="86019" name="Rectangle 2"/>
          <p:cNvSpPr>
            <a:spLocks noGrp="1" noRot="1" noChangeAspect="1" noChangeArrowheads="1" noTextEdit="1"/>
          </p:cNvSpPr>
          <p:nvPr>
            <p:ph type="sldImg"/>
          </p:nvPr>
        </p:nvSpPr>
        <p:spPr>
          <a:xfrm>
            <a:off x="1144588" y="685800"/>
            <a:ext cx="4572000" cy="3429000"/>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Now add in question 2).</a:t>
            </a:r>
          </a:p>
        </p:txBody>
      </p:sp>
    </p:spTree>
    <p:extLst>
      <p:ext uri="{BB962C8B-B14F-4D97-AF65-F5344CB8AC3E}">
        <p14:creationId xmlns:p14="http://schemas.microsoft.com/office/powerpoint/2010/main" val="2810157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74141D3F-919F-4EE6-A5B0-DAC5A3DF8FA4}" type="slidenum">
              <a:rPr lang="en-US" sz="1300">
                <a:solidFill>
                  <a:srgbClr val="000000"/>
                </a:solidFill>
                <a:latin typeface="Arial" panose="020B0604020202020204" pitchFamily="34" charset="0"/>
              </a:rPr>
              <a:pPr algn="r" eaLnBrk="1" hangingPunct="1"/>
              <a:t>28</a:t>
            </a:fld>
            <a:endParaRPr lang="en-US" sz="1300">
              <a:solidFill>
                <a:srgbClr val="000000"/>
              </a:solidFill>
              <a:latin typeface="Arial" panose="020B0604020202020204" pitchFamily="34" charset="0"/>
            </a:endParaRPr>
          </a:p>
        </p:txBody>
      </p:sp>
      <p:sp>
        <p:nvSpPr>
          <p:cNvPr id="101379" name="Rectangle 2"/>
          <p:cNvSpPr>
            <a:spLocks noGrp="1" noRot="1" noChangeAspect="1" noChangeArrowheads="1" noTextEdit="1"/>
          </p:cNvSpPr>
          <p:nvPr>
            <p:ph type="sldImg"/>
          </p:nvPr>
        </p:nvSpPr>
        <p:spPr>
          <a:xfrm>
            <a:off x="1258888" y="720725"/>
            <a:ext cx="4800600" cy="3600450"/>
          </a:xfrm>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053564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BD6C6903-52E8-4C14-9267-42EA3C8AF25B}" type="slidenum">
              <a:rPr lang="en-US" sz="1300">
                <a:solidFill>
                  <a:srgbClr val="000000"/>
                </a:solidFill>
                <a:latin typeface="Arial" panose="020B0604020202020204" pitchFamily="34" charset="0"/>
              </a:rPr>
              <a:pPr algn="r" eaLnBrk="1" hangingPunct="1"/>
              <a:t>29</a:t>
            </a:fld>
            <a:endParaRPr lang="en-US" sz="1300">
              <a:solidFill>
                <a:srgbClr val="000000"/>
              </a:solidFill>
              <a:latin typeface="Arial" panose="020B0604020202020204" pitchFamily="34" charset="0"/>
            </a:endParaRPr>
          </a:p>
        </p:txBody>
      </p:sp>
      <p:sp>
        <p:nvSpPr>
          <p:cNvPr id="102403" name="Rectangle 2"/>
          <p:cNvSpPr>
            <a:spLocks noGrp="1" noRot="1" noChangeAspect="1" noChangeArrowheads="1" noTextEdit="1"/>
          </p:cNvSpPr>
          <p:nvPr>
            <p:ph type="sldImg"/>
          </p:nvPr>
        </p:nvSpPr>
        <p:spPr>
          <a:xfrm>
            <a:off x="1258888" y="720725"/>
            <a:ext cx="4800600" cy="3600450"/>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Cold molecular clouds collapse and form stars</a:t>
            </a:r>
          </a:p>
          <a:p>
            <a:pPr eaLnBrk="1" hangingPunct="1"/>
            <a:r>
              <a:rPr lang="en-US" smtClean="0">
                <a:latin typeface="Arial" panose="020B0604020202020204" pitchFamily="34" charset="0"/>
              </a:rPr>
              <a:t>Stars fuse and make heavy elements.</a:t>
            </a:r>
          </a:p>
          <a:p>
            <a:pPr eaLnBrk="1" hangingPunct="1"/>
            <a:r>
              <a:rPr lang="en-US" smtClean="0">
                <a:latin typeface="Arial" panose="020B0604020202020204" pitchFamily="34" charset="0"/>
              </a:rPr>
              <a:t>Big stars explode and enrich the interstellar medium</a:t>
            </a:r>
          </a:p>
          <a:p>
            <a:pPr eaLnBrk="1" hangingPunct="1"/>
            <a:r>
              <a:rPr lang="en-US" smtClean="0">
                <a:latin typeface="Arial" panose="020B0604020202020204" pitchFamily="34" charset="0"/>
              </a:rPr>
              <a:t>Smaller stars puff their stuff out in planetary nebula and enrich the interstellar medium…but not too much, since most of what’s put out is hydrogen (with the exception of carbon stars)</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Each new generation of stars contain more ‘metals’ than previous generations.</a:t>
            </a:r>
          </a:p>
        </p:txBody>
      </p:sp>
    </p:spTree>
    <p:extLst>
      <p:ext uri="{BB962C8B-B14F-4D97-AF65-F5344CB8AC3E}">
        <p14:creationId xmlns:p14="http://schemas.microsoft.com/office/powerpoint/2010/main" val="61510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4DD085A-D502-46EC-936A-8E23CEF47E6E}" type="slidenum">
              <a:rPr lang="en-US"/>
              <a:pPr eaLnBrk="1" hangingPunct="1"/>
              <a:t>3</a:t>
            </a:fld>
            <a:endParaRPr lang="en-US"/>
          </a:p>
        </p:txBody>
      </p:sp>
      <p:sp>
        <p:nvSpPr>
          <p:cNvPr id="56323" name="Rectangle 2"/>
          <p:cNvSpPr>
            <a:spLocks noGrp="1" noRot="1" noChangeAspect="1" noChangeArrowheads="1" noTextEdit="1"/>
          </p:cNvSpPr>
          <p:nvPr>
            <p:ph type="sldImg"/>
          </p:nvPr>
        </p:nvSpPr>
        <p:spPr>
          <a:xfrm>
            <a:off x="1144588" y="685800"/>
            <a:ext cx="4572000" cy="3429000"/>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smtClean="0">
                <a:latin typeface="Arial" panose="020B0604020202020204" pitchFamily="34" charset="0"/>
              </a:rPr>
              <a:t>Clusters of stars can tell us about stellar</a:t>
            </a:r>
            <a:r>
              <a:rPr lang="en-US" b="0" baseline="0" dirty="0" smtClean="0">
                <a:latin typeface="Arial" panose="020B0604020202020204" pitchFamily="34" charset="0"/>
              </a:rPr>
              <a:t> evolution because the stars in them formed at the same time (within the variance involved with formation times) and from the same cloud of gas.   Here are two H-R diagrams from two different clusters; note that they look very different.  We will find out what these tell us about the stars in them.</a:t>
            </a:r>
            <a:endParaRPr lang="en-US" b="0" dirty="0" smtClean="0">
              <a:latin typeface="Arial" panose="020B0604020202020204" pitchFamily="34" charset="0"/>
            </a:endParaRPr>
          </a:p>
        </p:txBody>
      </p:sp>
    </p:spTree>
    <p:extLst>
      <p:ext uri="{BB962C8B-B14F-4D97-AF65-F5344CB8AC3E}">
        <p14:creationId xmlns:p14="http://schemas.microsoft.com/office/powerpoint/2010/main" val="1230492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14F4A413-CB77-4CE3-8F44-8274FBD56E77}" type="slidenum">
              <a:rPr lang="en-US" sz="1300">
                <a:solidFill>
                  <a:srgbClr val="000000"/>
                </a:solidFill>
                <a:latin typeface="Arial" panose="020B0604020202020204" pitchFamily="34" charset="0"/>
              </a:rPr>
              <a:pPr algn="r" eaLnBrk="1" hangingPunct="1"/>
              <a:t>30</a:t>
            </a:fld>
            <a:endParaRPr lang="en-US" sz="1300">
              <a:solidFill>
                <a:srgbClr val="000000"/>
              </a:solidFill>
              <a:latin typeface="Arial" panose="020B0604020202020204" pitchFamily="34" charset="0"/>
            </a:endParaRPr>
          </a:p>
        </p:txBody>
      </p:sp>
      <p:sp>
        <p:nvSpPr>
          <p:cNvPr id="103427" name="Rectangle 2"/>
          <p:cNvSpPr>
            <a:spLocks noGrp="1" noRot="1" noChangeAspect="1" noChangeArrowheads="1" noTextEdit="1"/>
          </p:cNvSpPr>
          <p:nvPr>
            <p:ph type="sldImg"/>
          </p:nvPr>
        </p:nvSpPr>
        <p:spPr>
          <a:xfrm>
            <a:off x="1258888" y="720725"/>
            <a:ext cx="4800600" cy="3600450"/>
          </a:xfrm>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Stars tend to form in clusters containing some high mass stars and some low mass stars.</a:t>
            </a:r>
          </a:p>
          <a:p>
            <a:pPr eaLnBrk="1" hangingPunct="1"/>
            <a:r>
              <a:rPr lang="en-US" smtClean="0">
                <a:latin typeface="Arial" panose="020B0604020202020204" pitchFamily="34" charset="0"/>
              </a:rPr>
              <a:t>When the massive stars explode, the push some of the ISM away.</a:t>
            </a:r>
          </a:p>
          <a:p>
            <a:pPr eaLnBrk="1" hangingPunct="1"/>
            <a:r>
              <a:rPr lang="en-US" smtClean="0">
                <a:latin typeface="Arial" panose="020B0604020202020204" pitchFamily="34" charset="0"/>
              </a:rPr>
              <a:t>When a lot of them explode, they blow big bubbles</a:t>
            </a:r>
          </a:p>
          <a:p>
            <a:pPr eaLnBrk="1" hangingPunct="1"/>
            <a:r>
              <a:rPr lang="en-US" smtClean="0">
                <a:latin typeface="Arial" panose="020B0604020202020204" pitchFamily="34" charset="0"/>
              </a:rPr>
              <a:t>The Sun resides in a bubble.</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Sometimes the bubbles break out of the plane and a chimney forms.  The gas then rains back down onto the disk.</a:t>
            </a:r>
          </a:p>
        </p:txBody>
      </p:sp>
    </p:spTree>
    <p:extLst>
      <p:ext uri="{BB962C8B-B14F-4D97-AF65-F5344CB8AC3E}">
        <p14:creationId xmlns:p14="http://schemas.microsoft.com/office/powerpoint/2010/main" val="3837202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692BBFF0-AA76-4772-B7F0-C84C7D013DC5}" type="slidenum">
              <a:rPr lang="en-US" sz="1300">
                <a:latin typeface="Arial" panose="020B0604020202020204" pitchFamily="34" charset="0"/>
              </a:rPr>
              <a:pPr algn="r" eaLnBrk="1" hangingPunct="1"/>
              <a:t>4</a:t>
            </a:fld>
            <a:endParaRPr lang="en-US" sz="1300">
              <a:latin typeface="Arial" panose="020B060402020202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smtClean="0">
                <a:latin typeface="Arial" panose="020B0604020202020204" pitchFamily="34" charset="0"/>
              </a:rPr>
              <a:t>We are going to try to explain this</a:t>
            </a:r>
            <a:r>
              <a:rPr lang="en-US" b="0" baseline="0" dirty="0" smtClean="0">
                <a:latin typeface="Arial" panose="020B0604020202020204" pitchFamily="34" charset="0"/>
              </a:rPr>
              <a:t> diagram.</a:t>
            </a:r>
            <a:endParaRPr lang="en-US" b="0" dirty="0" smtClean="0">
              <a:latin typeface="Arial" panose="020B0604020202020204" pitchFamily="34" charset="0"/>
            </a:endParaRP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H-R diagram (named after </a:t>
            </a:r>
            <a:r>
              <a:rPr lang="en-US" dirty="0" err="1" smtClean="0">
                <a:latin typeface="Arial" panose="020B0604020202020204" pitchFamily="34" charset="0"/>
              </a:rPr>
              <a:t>Hertzsprung</a:t>
            </a:r>
            <a:r>
              <a:rPr lang="en-US" dirty="0" smtClean="0">
                <a:latin typeface="Arial" panose="020B0604020202020204" pitchFamily="34" charset="0"/>
              </a:rPr>
              <a:t> and Russell) is a plot of stellar temperature versus luminosity</a:t>
            </a:r>
          </a:p>
          <a:p>
            <a:pPr eaLnBrk="1" hangingPunct="1"/>
            <a:r>
              <a:rPr lang="en-US" dirty="0" smtClean="0">
                <a:latin typeface="Arial" panose="020B0604020202020204" pitchFamily="34" charset="0"/>
              </a:rPr>
              <a:t>It shows some surprising and very useful patterns.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prominent strip going diagonally up the diagram is the Main Sequence.  Most stars lie in this region.  </a:t>
            </a:r>
          </a:p>
          <a:p>
            <a:pPr eaLnBrk="1" hangingPunct="1"/>
            <a:r>
              <a:rPr lang="en-US" dirty="0" smtClean="0">
                <a:latin typeface="Arial" panose="020B0604020202020204" pitchFamily="34" charset="0"/>
              </a:rPr>
              <a:t>They are stars that are fusing hydrogen into helium in their cores.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diagram gives us immediate information about the size of a star given the luminosity relationship that we studied earlier.  </a:t>
            </a:r>
          </a:p>
          <a:p>
            <a:pPr eaLnBrk="1" hangingPunct="1"/>
            <a:r>
              <a:rPr lang="en-US" dirty="0" smtClean="0">
                <a:latin typeface="Arial" panose="020B0604020202020204" pitchFamily="34" charset="0"/>
              </a:rPr>
              <a:t>Cold things that are very bright must be very large.</a:t>
            </a:r>
          </a:p>
          <a:p>
            <a:pPr eaLnBrk="1" hangingPunct="1"/>
            <a:r>
              <a:rPr lang="en-US" dirty="0" smtClean="0">
                <a:latin typeface="Arial" panose="020B0604020202020204" pitchFamily="34" charset="0"/>
              </a:rPr>
              <a:t>Very hot things that aren’t very luminous must be very small.</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So stars have a spectral type (referring to the temperature) and a luminosity class (referring to the size).  As we will find out, stars of different luminosity classes are doing different</a:t>
            </a:r>
            <a:r>
              <a:rPr lang="en-US" baseline="0" dirty="0" smtClean="0">
                <a:latin typeface="Arial" panose="020B0604020202020204" pitchFamily="34" charset="0"/>
              </a:rPr>
              <a:t> things in their cores.</a:t>
            </a:r>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213127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2DAC6F-147C-428E-985A-0BD25393897A}" type="slidenum">
              <a:rPr lang="en-US"/>
              <a:pPr eaLnBrk="1" hangingPunct="1"/>
              <a:t>5</a:t>
            </a:fld>
            <a:endParaRPr lang="en-US"/>
          </a:p>
        </p:txBody>
      </p:sp>
      <p:sp>
        <p:nvSpPr>
          <p:cNvPr id="55299" name="Rectangle 2"/>
          <p:cNvSpPr>
            <a:spLocks noGrp="1" noRot="1" noChangeAspect="1" noChangeArrowheads="1" noTextEdit="1"/>
          </p:cNvSpPr>
          <p:nvPr>
            <p:ph type="sldImg"/>
          </p:nvPr>
        </p:nvSpPr>
        <p:spPr>
          <a:xfrm>
            <a:off x="1144588" y="685800"/>
            <a:ext cx="4572000"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Expansion means that it cools slightly, and so pressure decreases… this is how a star keeps its size, and why it’s stable.  Remember that the fusion reactions at the core are very temperature sensitive.</a:t>
            </a:r>
          </a:p>
        </p:txBody>
      </p:sp>
    </p:spTree>
    <p:extLst>
      <p:ext uri="{BB962C8B-B14F-4D97-AF65-F5344CB8AC3E}">
        <p14:creationId xmlns:p14="http://schemas.microsoft.com/office/powerpoint/2010/main" val="3400287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31BC14B6-D248-406B-B122-662874AEFCA7}" type="slidenum">
              <a:rPr lang="en-US" sz="1300">
                <a:latin typeface="Arial" panose="020B0604020202020204" pitchFamily="34" charset="0"/>
              </a:rPr>
              <a:pPr algn="r" eaLnBrk="1" hangingPunct="1"/>
              <a:t>6</a:t>
            </a:fld>
            <a:endParaRPr lang="en-US" sz="1300">
              <a:latin typeface="Arial" panose="020B0604020202020204" pitchFamily="34" charset="0"/>
            </a:endParaRPr>
          </a:p>
        </p:txBody>
      </p:sp>
      <p:sp>
        <p:nvSpPr>
          <p:cNvPr id="76803" name="Rectangle 2"/>
          <p:cNvSpPr>
            <a:spLocks noGrp="1" noRot="1" noChangeAspect="1" noChangeArrowheads="1" noTextEdit="1"/>
          </p:cNvSpPr>
          <p:nvPr>
            <p:ph type="sldImg"/>
          </p:nvPr>
        </p:nvSpPr>
        <p:spPr>
          <a:xfrm>
            <a:off x="1258888" y="720725"/>
            <a:ext cx="4800600" cy="360045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4H -&gt; 1He + neutrinos, gamma rays and positrons (which annihilate with electrons to produce more gamma rays)</a:t>
            </a:r>
          </a:p>
        </p:txBody>
      </p:sp>
    </p:spTree>
    <p:extLst>
      <p:ext uri="{BB962C8B-B14F-4D97-AF65-F5344CB8AC3E}">
        <p14:creationId xmlns:p14="http://schemas.microsoft.com/office/powerpoint/2010/main" val="2994055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D3BD440D-03A6-4951-BD6C-D5DB09949A0D}" type="slidenum">
              <a:rPr lang="en-US" sz="1300">
                <a:latin typeface="Arial" panose="020B0604020202020204" pitchFamily="34" charset="0"/>
              </a:rPr>
              <a:pPr algn="r" eaLnBrk="1" hangingPunct="1"/>
              <a:t>7</a:t>
            </a:fld>
            <a:endParaRPr lang="en-US" sz="1300">
              <a:latin typeface="Arial" panose="020B060402020202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Stars spend the majority of their lives on the main sequence fusing hydrogen -&gt; helium.</a:t>
            </a:r>
          </a:p>
          <a:p>
            <a:pPr eaLnBrk="1" hangingPunct="1"/>
            <a:r>
              <a:rPr lang="en-US" dirty="0" smtClean="0">
                <a:latin typeface="Arial" panose="020B0604020202020204" pitchFamily="34" charset="0"/>
              </a:rPr>
              <a:t>As we saw in the lecture tutorial, the main sequence lifetime depends </a:t>
            </a:r>
            <a:r>
              <a:rPr lang="en-US" b="1" dirty="0" smtClean="0">
                <a:latin typeface="Arial" panose="020B0604020202020204" pitchFamily="34" charset="0"/>
              </a:rPr>
              <a:t>solely on mass</a:t>
            </a:r>
            <a:r>
              <a:rPr lang="en-US" dirty="0" smtClean="0">
                <a:latin typeface="Arial" panose="020B0604020202020204" pitchFamily="34" charset="0"/>
              </a:rPr>
              <a:t>.</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Although there is more mass to fuse, bright stars fuse their hydrogen at a very high rate (remember, fusion is VERY temperature dependent)  </a:t>
            </a:r>
          </a:p>
          <a:p>
            <a:pPr eaLnBrk="1" hangingPunct="1"/>
            <a:r>
              <a:rPr lang="en-US" b="1" dirty="0" smtClean="0">
                <a:latin typeface="Arial" panose="020B0604020202020204" pitchFamily="34" charset="0"/>
              </a:rPr>
              <a:t>**Question:  Will a high mass star (30Mo) live longer or shorter than the sun?**</a:t>
            </a:r>
          </a:p>
          <a:p>
            <a:pPr eaLnBrk="1" hangingPunct="1"/>
            <a:r>
              <a:rPr lang="en-US" dirty="0" smtClean="0">
                <a:latin typeface="Arial" panose="020B0604020202020204" pitchFamily="34" charset="0"/>
              </a:rPr>
              <a:t>The sun will live for 10 billion years.</a:t>
            </a:r>
          </a:p>
          <a:p>
            <a:pPr eaLnBrk="1" hangingPunct="1"/>
            <a:r>
              <a:rPr lang="en-US" dirty="0" smtClean="0">
                <a:latin typeface="Arial" panose="020B0604020202020204" pitchFamily="34" charset="0"/>
              </a:rPr>
              <a:t>A 30 solar mass star will live for a few million years.</a:t>
            </a:r>
          </a:p>
        </p:txBody>
      </p:sp>
    </p:spTree>
    <p:extLst>
      <p:ext uri="{BB962C8B-B14F-4D97-AF65-F5344CB8AC3E}">
        <p14:creationId xmlns:p14="http://schemas.microsoft.com/office/powerpoint/2010/main" val="109808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1BA7C4F4-493E-46E8-B0C5-DF6C44935358}" type="slidenum">
              <a:rPr lang="en-US" sz="1300">
                <a:latin typeface="Arial" panose="020B0604020202020204" pitchFamily="34" charset="0"/>
              </a:rPr>
              <a:pPr algn="r" eaLnBrk="1" hangingPunct="1"/>
              <a:t>8</a:t>
            </a:fld>
            <a:endParaRPr lang="en-US" sz="1300">
              <a:latin typeface="Arial" panose="020B060402020202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By “low” mass I mean things up to 8 times the mass of our sun</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Tutorial from PER:</a:t>
            </a:r>
          </a:p>
          <a:p>
            <a:pPr eaLnBrk="1" hangingPunct="1"/>
            <a:r>
              <a:rPr lang="en-US" dirty="0" smtClean="0">
                <a:latin typeface="Arial" panose="020B0604020202020204" pitchFamily="34" charset="0"/>
              </a:rPr>
              <a:t>Page</a:t>
            </a:r>
            <a:r>
              <a:rPr lang="en-US" baseline="0" dirty="0" smtClean="0">
                <a:latin typeface="Arial" panose="020B0604020202020204" pitchFamily="34" charset="0"/>
              </a:rPr>
              <a:t> 1, then discuss</a:t>
            </a:r>
          </a:p>
          <a:p>
            <a:pPr eaLnBrk="1" hangingPunct="1"/>
            <a:r>
              <a:rPr lang="en-US" baseline="0" dirty="0" smtClean="0">
                <a:latin typeface="Arial" panose="020B0604020202020204" pitchFamily="34" charset="0"/>
              </a:rPr>
              <a:t>Page 2, discuss after #10</a:t>
            </a:r>
          </a:p>
          <a:p>
            <a:pPr eaLnBrk="1" hangingPunct="1"/>
            <a:r>
              <a:rPr lang="en-US" baseline="0" dirty="0" smtClean="0">
                <a:latin typeface="Arial" panose="020B0604020202020204" pitchFamily="34" charset="0"/>
              </a:rPr>
              <a:t>Answer #10 (2</a:t>
            </a:r>
            <a:r>
              <a:rPr lang="en-US" baseline="30000" dirty="0" smtClean="0">
                <a:latin typeface="Arial" panose="020B0604020202020204" pitchFamily="34" charset="0"/>
              </a:rPr>
              <a:t>nd</a:t>
            </a:r>
            <a:r>
              <a:rPr lang="en-US" baseline="0" dirty="0" smtClean="0">
                <a:latin typeface="Arial" panose="020B0604020202020204" pitchFamily="34" charset="0"/>
              </a:rPr>
              <a:t> one)</a:t>
            </a:r>
          </a:p>
          <a:p>
            <a:pPr eaLnBrk="1" hangingPunct="1"/>
            <a:endParaRPr lang="en-US" baseline="0" dirty="0" smtClean="0">
              <a:latin typeface="Arial" panose="020B0604020202020204" pitchFamily="34" charset="0"/>
            </a:endParaRPr>
          </a:p>
          <a:p>
            <a:pPr eaLnBrk="1" hangingPunct="1"/>
            <a:r>
              <a:rPr lang="en-US" baseline="0" dirty="0" smtClean="0">
                <a:latin typeface="Arial" panose="020B0604020202020204" pitchFamily="34" charset="0"/>
              </a:rPr>
              <a:t>Remainder on your own.</a:t>
            </a:r>
          </a:p>
        </p:txBody>
      </p:sp>
    </p:spTree>
    <p:extLst>
      <p:ext uri="{BB962C8B-B14F-4D97-AF65-F5344CB8AC3E}">
        <p14:creationId xmlns:p14="http://schemas.microsoft.com/office/powerpoint/2010/main" val="3848706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89439E5-19EF-4B5F-9AF1-AEB0AAAD5087}" type="slidenum">
              <a:rPr lang="en-US"/>
              <a:pPr eaLnBrk="1" hangingPunct="1"/>
              <a:t>9</a:t>
            </a:fld>
            <a:endParaRPr lang="en-US"/>
          </a:p>
        </p:txBody>
      </p:sp>
      <p:sp>
        <p:nvSpPr>
          <p:cNvPr id="57347" name="Rectangle 2"/>
          <p:cNvSpPr>
            <a:spLocks noGrp="1" noRot="1" noChangeAspect="1" noChangeArrowheads="1" noTextEdit="1"/>
          </p:cNvSpPr>
          <p:nvPr>
            <p:ph type="sldImg"/>
          </p:nvPr>
        </p:nvSpPr>
        <p:spPr>
          <a:xfrm>
            <a:off x="1144588" y="685800"/>
            <a:ext cx="4572000" cy="3429000"/>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During the MS lifetime, the core gets contaminated with helium slowing the reaction rate.  </a:t>
            </a:r>
          </a:p>
          <a:p>
            <a:pPr eaLnBrk="1" hangingPunct="1"/>
            <a:r>
              <a:rPr lang="en-US" dirty="0" smtClean="0">
                <a:latin typeface="Arial" panose="020B0604020202020204" pitchFamily="34" charset="0"/>
              </a:rPr>
              <a:t>The star contracts slightly, heating the core and reestablishing equilibrium.</a:t>
            </a:r>
          </a:p>
          <a:p>
            <a:pPr eaLnBrk="1" hangingPunct="1"/>
            <a:r>
              <a:rPr lang="en-US" dirty="0" smtClean="0">
                <a:latin typeface="Arial" panose="020B0604020202020204" pitchFamily="34" charset="0"/>
              </a:rPr>
              <a:t>Thus its luminosity slowly increases over its MS lifetime.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Once the hydrogen is used up, core hydrogen fusion stops and the star begins to collapse.</a:t>
            </a:r>
          </a:p>
          <a:p>
            <a:pPr eaLnBrk="1" hangingPunct="1"/>
            <a:r>
              <a:rPr lang="en-US" dirty="0" smtClean="0">
                <a:latin typeface="Arial" panose="020B0604020202020204" pitchFamily="34" charset="0"/>
              </a:rPr>
              <a:t>Hydrogen shell burning begins and the star expands to about 100 times it’s previous size, becoming a red giant.</a:t>
            </a:r>
          </a:p>
          <a:p>
            <a:pPr eaLnBrk="1" hangingPunct="1"/>
            <a:endParaRPr lang="en-US" dirty="0" smtClean="0">
              <a:latin typeface="Arial" panose="020B0604020202020204" pitchFamily="34" charset="0"/>
            </a:endParaRPr>
          </a:p>
          <a:p>
            <a:pPr eaLnBrk="1" hangingPunct="1"/>
            <a:r>
              <a:rPr lang="en-US" b="1" dirty="0" smtClean="0">
                <a:latin typeface="Arial" panose="020B0604020202020204" pitchFamily="34" charset="0"/>
              </a:rPr>
              <a:t>**question:  why does the helium core not fuse right away?**</a:t>
            </a:r>
          </a:p>
          <a:p>
            <a:pPr eaLnBrk="1" hangingPunct="1"/>
            <a:endParaRPr lang="en-US" b="1" dirty="0" smtClean="0">
              <a:latin typeface="Arial" panose="020B0604020202020204" pitchFamily="34" charset="0"/>
            </a:endParaRPr>
          </a:p>
          <a:p>
            <a:pPr eaLnBrk="1" hangingPunct="1"/>
            <a:r>
              <a:rPr lang="en-US" dirty="0" smtClean="0">
                <a:latin typeface="Arial" panose="020B0604020202020204" pitchFamily="34" charset="0"/>
              </a:rPr>
              <a:t>Helium keeps dumping into the core from the shell until… POP!</a:t>
            </a:r>
          </a:p>
          <a:p>
            <a:pPr eaLnBrk="1" hangingPunct="1"/>
            <a:r>
              <a:rPr lang="en-US" dirty="0" smtClean="0">
                <a:latin typeface="Arial" panose="020B0604020202020204" pitchFamily="34" charset="0"/>
              </a:rPr>
              <a:t>The helium core ignites.  Core expands, helium shell expands, star shrinks slightly.</a:t>
            </a:r>
          </a:p>
          <a:p>
            <a:pPr eaLnBrk="1" hangingPunct="1"/>
            <a:r>
              <a:rPr lang="en-US" dirty="0" smtClean="0">
                <a:latin typeface="Arial" panose="020B0604020202020204" pitchFamily="34" charset="0"/>
              </a:rPr>
              <a:t>The star continues to evolve along the HORIZONTAL branch.</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Helium fuses into carbon for a while until the star runs out of helium.</a:t>
            </a:r>
          </a:p>
          <a:p>
            <a:pPr eaLnBrk="1" hangingPunct="1"/>
            <a:r>
              <a:rPr lang="en-US" dirty="0" smtClean="0">
                <a:latin typeface="Arial" panose="020B0604020202020204" pitchFamily="34" charset="0"/>
              </a:rPr>
              <a:t>The star begins to contract again</a:t>
            </a:r>
          </a:p>
          <a:p>
            <a:pPr eaLnBrk="1" hangingPunct="1"/>
            <a:r>
              <a:rPr lang="en-US" dirty="0" smtClean="0">
                <a:latin typeface="Arial" panose="020B0604020202020204" pitchFamily="34" charset="0"/>
              </a:rPr>
              <a:t>A helium shell ignites.</a:t>
            </a:r>
          </a:p>
          <a:p>
            <a:pPr eaLnBrk="1" hangingPunct="1"/>
            <a:r>
              <a:rPr lang="en-US" dirty="0" smtClean="0">
                <a:latin typeface="Arial" panose="020B0604020202020204" pitchFamily="34" charset="0"/>
              </a:rPr>
              <a:t>A hydrogen shell ignites.</a:t>
            </a:r>
          </a:p>
          <a:p>
            <a:pPr eaLnBrk="1" hangingPunct="1"/>
            <a:r>
              <a:rPr lang="en-US" dirty="0" smtClean="0">
                <a:latin typeface="Arial" panose="020B0604020202020204" pitchFamily="34" charset="0"/>
              </a:rPr>
              <a:t>There’s not enough mass to start carbon fusion, but the shells burn out of control.</a:t>
            </a:r>
          </a:p>
          <a:p>
            <a:pPr eaLnBrk="1" hangingPunct="1"/>
            <a:r>
              <a:rPr lang="en-US" dirty="0" smtClean="0">
                <a:latin typeface="Arial" panose="020B0604020202020204" pitchFamily="34" charset="0"/>
              </a:rPr>
              <a:t>The star blows off all of its outer envelope in a beautiful display called a… (next slide)</a:t>
            </a:r>
          </a:p>
        </p:txBody>
      </p:sp>
    </p:spTree>
    <p:extLst>
      <p:ext uri="{BB962C8B-B14F-4D97-AF65-F5344CB8AC3E}">
        <p14:creationId xmlns:p14="http://schemas.microsoft.com/office/powerpoint/2010/main" val="780315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19433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0261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8100"/>
            <a:ext cx="2286000" cy="61642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
            <a:ext cx="6705600" cy="61642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7148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7406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9362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68776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3672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0932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96256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909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263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4353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7497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2523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8100"/>
            <a:ext cx="2286000" cy="61642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
            <a:ext cx="6705600" cy="61642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591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56353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146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246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73049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50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586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46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33FF"/>
            </a:gs>
            <a:gs pos="100000">
              <a:srgbClr val="0A0A34"/>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38100"/>
            <a:ext cx="9144000" cy="914400"/>
          </a:xfrm>
          <a:prstGeom prst="rect">
            <a:avLst/>
          </a:prstGeom>
          <a:solidFill>
            <a:schemeClr val="bg2">
              <a:alpha val="41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smtClean="0"/>
              <a:t>AAA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2pPr>
      <a:lvl3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3pPr>
      <a:lvl4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4pPr>
      <a:lvl5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5pPr>
      <a:lvl6pPr marL="4572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6pPr>
      <a:lvl7pPr marL="9144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7pPr>
      <a:lvl8pPr marL="13716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8pPr>
      <a:lvl9pPr marL="18288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33FF"/>
            </a:gs>
            <a:gs pos="100000">
              <a:srgbClr val="0A0A34"/>
            </a:gs>
          </a:gsLst>
          <a:path path="shape">
            <a:fillToRect l="50000" t="50000" r="50000" b="50000"/>
          </a:path>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0" y="-38100"/>
            <a:ext cx="9144000" cy="914400"/>
          </a:xfrm>
          <a:prstGeom prst="rect">
            <a:avLst/>
          </a:prstGeom>
          <a:solidFill>
            <a:schemeClr val="bg2">
              <a:alpha val="41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smtClean="0"/>
              <a:t>AAA</a:t>
            </a: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2pPr>
      <a:lvl3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3pPr>
      <a:lvl4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4pPr>
      <a:lvl5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5pPr>
      <a:lvl6pPr marL="4572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6pPr>
      <a:lvl7pPr marL="9144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7pPr>
      <a:lvl8pPr marL="13716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8pPr>
      <a:lvl9pPr marL="18288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2.png"/><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5.png"/><Relationship Id="rId4"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6.png"/><Relationship Id="rId4" Type="http://schemas.openxmlformats.org/officeDocument/2006/relationships/oleObject" Target="../embeddings/oleObject10.bin"/></Relationships>
</file>

<file path=ppt/slides/_rels/slide15.xml.rels><?xml version="1.0" encoding="UTF-8" standalone="yes"?>
<Relationships xmlns="http://schemas.openxmlformats.org/package/2006/relationships"><Relationship Id="rId3" Type="http://schemas.openxmlformats.org/officeDocument/2006/relationships/hyperlink" Target="http://antwrp.gsfc.nasa.gov/apod/image/0102/m55cmd_mochejska_big.jpg"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18.png"/><Relationship Id="rId4" Type="http://schemas.openxmlformats.org/officeDocument/2006/relationships/oleObject" Target="../embeddings/oleObject12.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19.png"/><Relationship Id="rId4" Type="http://schemas.openxmlformats.org/officeDocument/2006/relationships/oleObject" Target="../embeddings/oleObject13.bin"/></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22.png"/><Relationship Id="rId4"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hyperlink" Target="http://antwrp.gsfc.nasa.gov/apod/image/0509/m1_not_big.jpg"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vmlDrawing" Target="../drawings/vmlDrawing12.vml"/><Relationship Id="rId5" Type="http://schemas.openxmlformats.org/officeDocument/2006/relationships/image" Target="../media/image30.png"/><Relationship Id="rId4" Type="http://schemas.openxmlformats.org/officeDocument/2006/relationships/oleObject" Target="../embeddings/oleObject15.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png"/><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png"/><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8.png"/><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9.png"/><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6"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Stars</a:t>
            </a:r>
          </a:p>
        </p:txBody>
      </p:sp>
      <p:pic>
        <p:nvPicPr>
          <p:cNvPr id="133122" name="Picture 2" descr="http://upload.wikimedia.org/wikipedia/commons/b/b2/Eagle_nebula_pilla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43" y="1142999"/>
            <a:ext cx="2767457" cy="2729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2971800" y="1163767"/>
            <a:ext cx="1524000" cy="641350"/>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sz="3600" dirty="0" smtClean="0">
                <a:solidFill>
                  <a:srgbClr val="F5E9E9"/>
                </a:solidFill>
                <a:effectLst>
                  <a:outerShdw blurRad="38100" dist="38100" dir="2700000" algn="tl">
                    <a:srgbClr val="000000"/>
                  </a:outerShdw>
                </a:effectLst>
                <a:latin typeface="Georgia" pitchFamily="18" charset="0"/>
                <a:cs typeface="+mn-cs"/>
              </a:rPr>
              <a:t>Birth</a:t>
            </a:r>
            <a:endParaRPr lang="en-US" sz="3600" dirty="0">
              <a:solidFill>
                <a:srgbClr val="F5E9E9"/>
              </a:solidFill>
              <a:effectLst>
                <a:outerShdw blurRad="38100" dist="38100" dir="2700000" algn="tl">
                  <a:srgbClr val="000000"/>
                </a:outerShdw>
              </a:effectLst>
              <a:latin typeface="Georgia" pitchFamily="18" charset="0"/>
              <a:cs typeface="+mn-cs"/>
            </a:endParaRPr>
          </a:p>
        </p:txBody>
      </p:sp>
      <p:sp>
        <p:nvSpPr>
          <p:cNvPr id="9" name="Text Box 3"/>
          <p:cNvSpPr txBox="1">
            <a:spLocks noChangeArrowheads="1"/>
          </p:cNvSpPr>
          <p:nvPr/>
        </p:nvSpPr>
        <p:spPr bwMode="auto">
          <a:xfrm>
            <a:off x="5067300" y="5867400"/>
            <a:ext cx="1752600" cy="641350"/>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sz="3600" dirty="0" smtClean="0">
                <a:solidFill>
                  <a:srgbClr val="F5E9E9"/>
                </a:solidFill>
                <a:effectLst>
                  <a:outerShdw blurRad="38100" dist="38100" dir="2700000" algn="tl">
                    <a:srgbClr val="000000"/>
                  </a:outerShdw>
                </a:effectLst>
                <a:latin typeface="Georgia" pitchFamily="18" charset="0"/>
                <a:cs typeface="+mn-cs"/>
              </a:rPr>
              <a:t>Death</a:t>
            </a:r>
            <a:endParaRPr lang="en-US" sz="3600" dirty="0">
              <a:solidFill>
                <a:srgbClr val="F5E9E9"/>
              </a:solidFill>
              <a:effectLst>
                <a:outerShdw blurRad="38100" dist="38100" dir="2700000" algn="tl">
                  <a:srgbClr val="000000"/>
                </a:outerShdw>
              </a:effectLst>
              <a:latin typeface="Georgia" pitchFamily="18" charset="0"/>
              <a:cs typeface="+mn-cs"/>
            </a:endParaRPr>
          </a:p>
        </p:txBody>
      </p:sp>
      <p:sp>
        <p:nvSpPr>
          <p:cNvPr id="10" name="Text Box 3"/>
          <p:cNvSpPr txBox="1">
            <a:spLocks noChangeArrowheads="1"/>
          </p:cNvSpPr>
          <p:nvPr/>
        </p:nvSpPr>
        <p:spPr bwMode="auto">
          <a:xfrm>
            <a:off x="6946641" y="4006850"/>
            <a:ext cx="1511559" cy="641350"/>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sz="3600" dirty="0" smtClean="0">
                <a:solidFill>
                  <a:srgbClr val="F5E9E9"/>
                </a:solidFill>
                <a:effectLst>
                  <a:outerShdw blurRad="38100" dist="38100" dir="2700000" algn="tl">
                    <a:srgbClr val="000000"/>
                  </a:outerShdw>
                </a:effectLst>
                <a:latin typeface="Georgia" pitchFamily="18" charset="0"/>
                <a:cs typeface="+mn-cs"/>
              </a:rPr>
              <a:t>Life</a:t>
            </a:r>
            <a:endParaRPr lang="en-US" sz="3600" dirty="0">
              <a:solidFill>
                <a:srgbClr val="F5E9E9"/>
              </a:solidFill>
              <a:effectLst>
                <a:outerShdw blurRad="38100" dist="38100" dir="2700000" algn="tl">
                  <a:srgbClr val="000000"/>
                </a:outerShdw>
              </a:effectLst>
              <a:latin typeface="Georgia" pitchFamily="18" charset="0"/>
              <a:cs typeface="+mn-cs"/>
            </a:endParaRPr>
          </a:p>
        </p:txBody>
      </p:sp>
      <p:pic>
        <p:nvPicPr>
          <p:cNvPr id="133124" name="Picture 4" descr="http://photojournal.jpl.nasa.gov/jpeg/PIA035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4096341"/>
            <a:ext cx="3562350" cy="2618987"/>
          </a:xfrm>
          <a:prstGeom prst="rect">
            <a:avLst/>
          </a:prstGeom>
          <a:noFill/>
          <a:extLst>
            <a:ext uri="{909E8E84-426E-40DD-AFC4-6F175D3DCCD1}">
              <a14:hiddenFill xmlns:a14="http://schemas.microsoft.com/office/drawing/2010/main">
                <a:solidFill>
                  <a:srgbClr val="FFFFFF"/>
                </a:solidFill>
              </a14:hiddenFill>
            </a:ext>
          </a:extLst>
        </p:spPr>
      </p:pic>
      <p:pic>
        <p:nvPicPr>
          <p:cNvPr id="133126" name="Picture 6" descr="Photo: Stars."/>
          <p:cNvPicPr>
            <a:picLocks noChangeAspect="1" noChangeArrowheads="1"/>
          </p:cNvPicPr>
          <p:nvPr/>
        </p:nvPicPr>
        <p:blipFill rotWithShape="1">
          <a:blip r:embed="rId5">
            <a:extLst>
              <a:ext uri="{28A0092B-C50C-407E-A947-70E740481C1C}">
                <a14:useLocalDpi xmlns:a14="http://schemas.microsoft.com/office/drawing/2010/main" val="0"/>
              </a:ext>
            </a:extLst>
          </a:blip>
          <a:srcRect t="13202" r="16942" b="12870"/>
          <a:stretch/>
        </p:blipFill>
        <p:spPr bwMode="auto">
          <a:xfrm>
            <a:off x="4933950" y="1326528"/>
            <a:ext cx="3813489" cy="2545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962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Low Mass Evolution</a:t>
            </a:r>
          </a:p>
        </p:txBody>
      </p:sp>
      <p:graphicFrame>
        <p:nvGraphicFramePr>
          <p:cNvPr id="2050" name="Object 3"/>
          <p:cNvGraphicFramePr>
            <a:graphicFrameLocks noChangeAspect="1"/>
          </p:cNvGraphicFramePr>
          <p:nvPr/>
        </p:nvGraphicFramePr>
        <p:xfrm>
          <a:off x="304800" y="1371600"/>
          <a:ext cx="8534400" cy="5105400"/>
        </p:xfrm>
        <a:graphic>
          <a:graphicData uri="http://schemas.openxmlformats.org/presentationml/2006/ole">
            <mc:AlternateContent xmlns:mc="http://schemas.openxmlformats.org/markup-compatibility/2006">
              <mc:Choice xmlns:v="urn:schemas-microsoft-com:vml" Requires="v">
                <p:oleObj spid="_x0000_s186404" name="Image" r:id="rId4" imgW="10082540" imgH="6031746" progId="">
                  <p:embed/>
                </p:oleObj>
              </mc:Choice>
              <mc:Fallback>
                <p:oleObj name="Image" r:id="rId4" imgW="10082540" imgH="603174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371600"/>
                        <a:ext cx="8534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82642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latin typeface="Georgia" pitchFamily="18" charset="0"/>
                <a:cs typeface="+mn-cs"/>
              </a:rPr>
              <a:t>“Planetary” </a:t>
            </a:r>
            <a:r>
              <a:rPr lang="en-US" sz="5400" dirty="0">
                <a:solidFill>
                  <a:srgbClr val="F5E9E9"/>
                </a:solidFill>
                <a:effectLst>
                  <a:outerShdw blurRad="38100" dist="38100" dir="2700000" algn="tl">
                    <a:srgbClr val="000000"/>
                  </a:outerShdw>
                </a:effectLst>
                <a:latin typeface="Georgia" pitchFamily="18" charset="0"/>
                <a:cs typeface="+mn-cs"/>
              </a:rPr>
              <a:t>Nebula</a:t>
            </a:r>
          </a:p>
        </p:txBody>
      </p:sp>
      <p:pic>
        <p:nvPicPr>
          <p:cNvPr id="12291" name="Picture 3" descr="The image “http://www.tivas.org.uk/archive/images/ring-nebula_m57.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http://www.spacetelescope.org/projects/fits_liberator/fitsimages/screen/yuriy_toropin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3716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381000" y="5821363"/>
            <a:ext cx="4114800" cy="579437"/>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200">
                <a:solidFill>
                  <a:srgbClr val="F5E9E9"/>
                </a:solidFill>
                <a:effectLst>
                  <a:outerShdw blurRad="38100" dist="38100" dir="2700000" algn="tl">
                    <a:srgbClr val="000000"/>
                  </a:outerShdw>
                </a:effectLst>
                <a:latin typeface="Georgia" pitchFamily="18" charset="0"/>
                <a:cs typeface="+mn-cs"/>
              </a:rPr>
              <a:t>Ring Nebula</a:t>
            </a:r>
          </a:p>
        </p:txBody>
      </p:sp>
      <p:sp>
        <p:nvSpPr>
          <p:cNvPr id="29702" name="Text Box 6"/>
          <p:cNvSpPr txBox="1">
            <a:spLocks noChangeArrowheads="1"/>
          </p:cNvSpPr>
          <p:nvPr/>
        </p:nvSpPr>
        <p:spPr bwMode="auto">
          <a:xfrm>
            <a:off x="4800600" y="5821363"/>
            <a:ext cx="4114800" cy="579437"/>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200">
                <a:solidFill>
                  <a:srgbClr val="F5E9E9"/>
                </a:solidFill>
                <a:effectLst>
                  <a:outerShdw blurRad="38100" dist="38100" dir="2700000" algn="tl">
                    <a:srgbClr val="000000"/>
                  </a:outerShdw>
                </a:effectLst>
                <a:latin typeface="Georgia" pitchFamily="18" charset="0"/>
                <a:cs typeface="+mn-cs"/>
              </a:rPr>
              <a:t>Eskimo Nebula</a:t>
            </a:r>
          </a:p>
        </p:txBody>
      </p:sp>
    </p:spTree>
    <p:extLst>
      <p:ext uri="{BB962C8B-B14F-4D97-AF65-F5344CB8AC3E}">
        <p14:creationId xmlns:p14="http://schemas.microsoft.com/office/powerpoint/2010/main" val="29025976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0" y="0"/>
            <a:ext cx="9144000" cy="923330"/>
          </a:xfrm>
          <a:prstGeom prst="rect">
            <a:avLst/>
          </a:prstGeom>
          <a:solidFill>
            <a:schemeClr val="bg2">
              <a:alpha val="41000"/>
            </a:schemeClr>
          </a:solidFill>
          <a:ln w="9525">
            <a:noFill/>
            <a:miter lim="800000"/>
            <a:headEnd/>
            <a:tailEnd/>
          </a:ln>
          <a:effectLst/>
        </p:spPr>
        <p:txBody>
          <a:bodyPr>
            <a:spAutoFit/>
          </a:bodyPr>
          <a:lstStyle/>
          <a:p>
            <a:pPr eaLnBrk="0" hangingPunct="0">
              <a:defRPr/>
            </a:pPr>
            <a:r>
              <a:rPr lang="en-US" sz="5400" dirty="0">
                <a:solidFill>
                  <a:srgbClr val="F5E9E9"/>
                </a:solidFill>
                <a:effectLst>
                  <a:outerShdw blurRad="38100" dist="38100" dir="2700000" algn="tl">
                    <a:srgbClr val="000000"/>
                  </a:outerShdw>
                </a:effectLst>
                <a:latin typeface="Georgia" pitchFamily="18" charset="0"/>
              </a:rPr>
              <a:t>The interior of a Red </a:t>
            </a:r>
            <a:r>
              <a:rPr lang="en-US" sz="5400" dirty="0" smtClean="0">
                <a:solidFill>
                  <a:srgbClr val="F5E9E9"/>
                </a:solidFill>
                <a:effectLst>
                  <a:outerShdw blurRad="38100" dist="38100" dir="2700000" algn="tl">
                    <a:srgbClr val="000000"/>
                  </a:outerShdw>
                </a:effectLst>
                <a:latin typeface="Georgia" pitchFamily="18" charset="0"/>
              </a:rPr>
              <a:t>Giant is</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29701" name="Text Box 5"/>
          <p:cNvSpPr txBox="1">
            <a:spLocks noChangeArrowheads="1"/>
          </p:cNvSpPr>
          <p:nvPr/>
        </p:nvSpPr>
        <p:spPr bwMode="auto">
          <a:xfrm>
            <a:off x="718038" y="1066800"/>
            <a:ext cx="7707923" cy="6001643"/>
          </a:xfrm>
          <a:prstGeom prst="rect">
            <a:avLst/>
          </a:prstGeom>
          <a:solidFill>
            <a:schemeClr val="bg2">
              <a:alpha val="41000"/>
            </a:schemeClr>
          </a:solidFill>
          <a:ln w="9525">
            <a:noFill/>
            <a:miter lim="800000"/>
            <a:headEnd/>
            <a:tailEnd/>
          </a:ln>
          <a:effectLst/>
        </p:spPr>
        <p:txBody>
          <a:bodyPr wrap="square">
            <a:spAutoFit/>
          </a:bodyPr>
          <a:lstStyle/>
          <a:p>
            <a:pPr eaLnBrk="0" hangingPunct="0">
              <a:defRPr/>
            </a:pPr>
            <a:r>
              <a:rPr lang="en-US" sz="3200" dirty="0" smtClean="0">
                <a:solidFill>
                  <a:srgbClr val="F5E9E9"/>
                </a:solidFill>
                <a:effectLst>
                  <a:outerShdw blurRad="38100" dist="38100" dir="2700000" algn="tl">
                    <a:srgbClr val="000000"/>
                  </a:outerShdw>
                </a:effectLst>
                <a:latin typeface="Georgia" pitchFamily="18" charset="0"/>
                <a:cs typeface="+mn-cs"/>
              </a:rPr>
              <a:t>A</a:t>
            </a:r>
            <a:r>
              <a:rPr lang="en-US" sz="3200" dirty="0">
                <a:solidFill>
                  <a:srgbClr val="F5E9E9"/>
                </a:solidFill>
                <a:effectLst>
                  <a:outerShdw blurRad="38100" dist="38100" dir="2700000" algn="tl">
                    <a:srgbClr val="000000"/>
                  </a:outerShdw>
                </a:effectLst>
                <a:latin typeface="Georgia" pitchFamily="18" charset="0"/>
                <a:cs typeface="+mn-cs"/>
              </a:rPr>
              <a:t>) An inert helium core surrounded by a shell of fusing hydrogen.</a:t>
            </a:r>
          </a:p>
          <a:p>
            <a:pPr eaLnBrk="0" hangingPunct="0">
              <a:defRPr/>
            </a:pPr>
            <a:endParaRPr lang="en-US" sz="3200" dirty="0" smtClean="0">
              <a:solidFill>
                <a:srgbClr val="F5E9E9"/>
              </a:solidFill>
              <a:effectLst>
                <a:outerShdw blurRad="38100" dist="38100" dir="2700000" algn="tl">
                  <a:srgbClr val="000000"/>
                </a:outerShdw>
              </a:effectLst>
              <a:latin typeface="Georgia" pitchFamily="18" charset="0"/>
              <a:cs typeface="+mn-cs"/>
            </a:endParaRPr>
          </a:p>
          <a:p>
            <a:pPr eaLnBrk="0" hangingPunct="0">
              <a:defRPr/>
            </a:pPr>
            <a:r>
              <a:rPr lang="en-US" sz="3200" dirty="0" smtClean="0">
                <a:solidFill>
                  <a:srgbClr val="F5E9E9"/>
                </a:solidFill>
                <a:effectLst>
                  <a:outerShdw blurRad="38100" dist="38100" dir="2700000" algn="tl">
                    <a:srgbClr val="000000"/>
                  </a:outerShdw>
                </a:effectLst>
                <a:latin typeface="Georgia" pitchFamily="18" charset="0"/>
                <a:cs typeface="+mn-cs"/>
              </a:rPr>
              <a:t>B</a:t>
            </a:r>
            <a:r>
              <a:rPr lang="en-US" sz="3200" dirty="0">
                <a:solidFill>
                  <a:srgbClr val="F5E9E9"/>
                </a:solidFill>
                <a:effectLst>
                  <a:outerShdw blurRad="38100" dist="38100" dir="2700000" algn="tl">
                    <a:srgbClr val="000000"/>
                  </a:outerShdw>
                </a:effectLst>
                <a:latin typeface="Georgia" pitchFamily="18" charset="0"/>
                <a:cs typeface="+mn-cs"/>
              </a:rPr>
              <a:t>) A core of fusing helium surrounded by a shell of fusing hydrogen.</a:t>
            </a:r>
          </a:p>
          <a:p>
            <a:pPr eaLnBrk="0" hangingPunct="0">
              <a:defRPr/>
            </a:pPr>
            <a:endParaRPr lang="en-US" sz="3200" dirty="0" smtClean="0">
              <a:solidFill>
                <a:srgbClr val="F5E9E9"/>
              </a:solidFill>
              <a:effectLst>
                <a:outerShdw blurRad="38100" dist="38100" dir="2700000" algn="tl">
                  <a:srgbClr val="000000"/>
                </a:outerShdw>
              </a:effectLst>
              <a:latin typeface="Georgia" pitchFamily="18" charset="0"/>
              <a:cs typeface="+mn-cs"/>
            </a:endParaRPr>
          </a:p>
          <a:p>
            <a:pPr eaLnBrk="0" hangingPunct="0">
              <a:defRPr/>
            </a:pPr>
            <a:r>
              <a:rPr lang="en-US" sz="3200" dirty="0" smtClean="0">
                <a:solidFill>
                  <a:srgbClr val="F5E9E9"/>
                </a:solidFill>
                <a:effectLst>
                  <a:outerShdw blurRad="38100" dist="38100" dir="2700000" algn="tl">
                    <a:srgbClr val="000000"/>
                  </a:outerShdw>
                </a:effectLst>
                <a:latin typeface="Georgia" pitchFamily="18" charset="0"/>
                <a:cs typeface="+mn-cs"/>
              </a:rPr>
              <a:t>C</a:t>
            </a:r>
            <a:r>
              <a:rPr lang="en-US" sz="3200" dirty="0">
                <a:solidFill>
                  <a:srgbClr val="F5E9E9"/>
                </a:solidFill>
                <a:effectLst>
                  <a:outerShdw blurRad="38100" dist="38100" dir="2700000" algn="tl">
                    <a:srgbClr val="000000"/>
                  </a:outerShdw>
                </a:effectLst>
                <a:latin typeface="Georgia" pitchFamily="18" charset="0"/>
                <a:cs typeface="+mn-cs"/>
              </a:rPr>
              <a:t>) An inert carbon core surrounded by a shell of fusing helium that is surrounded by a shell of fusing hydrogen</a:t>
            </a:r>
            <a:r>
              <a:rPr lang="en-US" sz="3200" dirty="0" smtClean="0">
                <a:solidFill>
                  <a:srgbClr val="F5E9E9"/>
                </a:solidFill>
                <a:effectLst>
                  <a:outerShdw blurRad="38100" dist="38100" dir="2700000" algn="tl">
                    <a:srgbClr val="000000"/>
                  </a:outerShdw>
                </a:effectLst>
                <a:latin typeface="Georgia" pitchFamily="18" charset="0"/>
                <a:cs typeface="+mn-cs"/>
              </a:rPr>
              <a:t>.</a:t>
            </a:r>
          </a:p>
          <a:p>
            <a:pPr eaLnBrk="0" hangingPunct="0">
              <a:defRPr/>
            </a:pPr>
            <a:endParaRPr lang="en-US" sz="3200" dirty="0">
              <a:solidFill>
                <a:srgbClr val="F5E9E9"/>
              </a:solidFill>
              <a:effectLst>
                <a:outerShdw blurRad="38100" dist="38100" dir="2700000" algn="tl">
                  <a:srgbClr val="000000"/>
                </a:outerShdw>
              </a:effectLst>
              <a:latin typeface="Georgia" pitchFamily="18" charset="0"/>
              <a:cs typeface="+mn-cs"/>
            </a:endParaRPr>
          </a:p>
          <a:p>
            <a:pPr eaLnBrk="0" hangingPunct="0">
              <a:defRPr/>
            </a:pPr>
            <a:r>
              <a:rPr lang="en-US" sz="3200" dirty="0" smtClean="0">
                <a:solidFill>
                  <a:srgbClr val="F5E9E9"/>
                </a:solidFill>
                <a:effectLst>
                  <a:outerShdw blurRad="38100" dist="38100" dir="2700000" algn="tl">
                    <a:srgbClr val="000000"/>
                  </a:outerShdw>
                </a:effectLst>
                <a:latin typeface="Georgia" pitchFamily="18" charset="0"/>
                <a:cs typeface="+mn-cs"/>
              </a:rPr>
              <a:t>D</a:t>
            </a:r>
            <a:r>
              <a:rPr lang="en-US" sz="3200" dirty="0">
                <a:solidFill>
                  <a:srgbClr val="F5E9E9"/>
                </a:solidFill>
                <a:effectLst>
                  <a:outerShdw blurRad="38100" dist="38100" dir="2700000" algn="tl">
                    <a:srgbClr val="000000"/>
                  </a:outerShdw>
                </a:effectLst>
                <a:latin typeface="Georgia" pitchFamily="18" charset="0"/>
                <a:cs typeface="+mn-cs"/>
              </a:rPr>
              <a:t>) An iron core surrounded by many shells each fusing a different element.</a:t>
            </a:r>
          </a:p>
        </p:txBody>
      </p:sp>
    </p:spTree>
    <p:extLst>
      <p:ext uri="{BB962C8B-B14F-4D97-AF65-F5344CB8AC3E}">
        <p14:creationId xmlns:p14="http://schemas.microsoft.com/office/powerpoint/2010/main" val="3899424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Star Clusters</a:t>
            </a:r>
          </a:p>
        </p:txBody>
      </p:sp>
      <p:sp>
        <p:nvSpPr>
          <p:cNvPr id="13315" name="Text Box 3"/>
          <p:cNvSpPr txBox="1">
            <a:spLocks noChangeArrowheads="1"/>
          </p:cNvSpPr>
          <p:nvPr/>
        </p:nvSpPr>
        <p:spPr bwMode="auto">
          <a:xfrm>
            <a:off x="1219200" y="990600"/>
            <a:ext cx="65532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smtClean="0">
                <a:solidFill>
                  <a:srgbClr val="F5E9E9"/>
                </a:solidFill>
                <a:effectLst>
                  <a:outerShdw blurRad="38100" dist="38100" dir="2700000" algn="tl">
                    <a:srgbClr val="000000"/>
                  </a:outerShdw>
                </a:effectLst>
                <a:latin typeface="Georgia" pitchFamily="18" charset="0"/>
                <a:cs typeface="+mn-cs"/>
              </a:rPr>
              <a:t>Open Clusters: young stars</a:t>
            </a:r>
            <a:endParaRPr lang="en-US" sz="3600" dirty="0">
              <a:solidFill>
                <a:srgbClr val="F5E9E9"/>
              </a:solidFill>
              <a:effectLst>
                <a:outerShdw blurRad="38100" dist="38100" dir="2700000" algn="tl">
                  <a:srgbClr val="000000"/>
                </a:outerShdw>
              </a:effectLst>
              <a:latin typeface="Georgia" pitchFamily="18" charset="0"/>
              <a:cs typeface="+mn-cs"/>
            </a:endParaRPr>
          </a:p>
        </p:txBody>
      </p:sp>
      <p:graphicFrame>
        <p:nvGraphicFramePr>
          <p:cNvPr id="10242" name="Object 4"/>
          <p:cNvGraphicFramePr>
            <a:graphicFrameLocks noChangeAspect="1"/>
          </p:cNvGraphicFramePr>
          <p:nvPr/>
        </p:nvGraphicFramePr>
        <p:xfrm>
          <a:off x="4876800" y="1778000"/>
          <a:ext cx="4137025" cy="4318000"/>
        </p:xfrm>
        <a:graphic>
          <a:graphicData uri="http://schemas.openxmlformats.org/presentationml/2006/ole">
            <mc:AlternateContent xmlns:mc="http://schemas.openxmlformats.org/markup-compatibility/2006">
              <mc:Choice xmlns:v="urn:schemas-microsoft-com:vml" Requires="v">
                <p:oleObj spid="_x0000_s192564" name="Image" r:id="rId4" imgW="6374603" imgH="6653968" progId="">
                  <p:embed/>
                </p:oleObj>
              </mc:Choice>
              <mc:Fallback>
                <p:oleObj name="Image" r:id="rId4" imgW="6374603" imgH="665396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778000"/>
                        <a:ext cx="4137025"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3" name="Object 5"/>
          <p:cNvGraphicFramePr>
            <a:graphicFrameLocks noChangeAspect="1"/>
          </p:cNvGraphicFramePr>
          <p:nvPr/>
        </p:nvGraphicFramePr>
        <p:xfrm>
          <a:off x="152400" y="2057400"/>
          <a:ext cx="4495800" cy="3308350"/>
        </p:xfrm>
        <a:graphic>
          <a:graphicData uri="http://schemas.openxmlformats.org/presentationml/2006/ole">
            <mc:AlternateContent xmlns:mc="http://schemas.openxmlformats.org/markup-compatibility/2006">
              <mc:Choice xmlns:v="urn:schemas-microsoft-com:vml" Requires="v">
                <p:oleObj spid="_x0000_s192565" name="Image" r:id="rId6" imgW="9549206" imgH="7022222" progId="">
                  <p:embed/>
                </p:oleObj>
              </mc:Choice>
              <mc:Fallback>
                <p:oleObj name="Image" r:id="rId6" imgW="9549206" imgH="7022222"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057400"/>
                        <a:ext cx="4495800" cy="330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8" name="Text Box 6"/>
          <p:cNvSpPr txBox="1">
            <a:spLocks noChangeArrowheads="1"/>
          </p:cNvSpPr>
          <p:nvPr/>
        </p:nvSpPr>
        <p:spPr bwMode="auto">
          <a:xfrm>
            <a:off x="152400" y="6172200"/>
            <a:ext cx="88392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latin typeface="Georgia" pitchFamily="18" charset="0"/>
                <a:cs typeface="+mn-cs"/>
              </a:rPr>
              <a:t>The main sequence turnoff tells us the age</a:t>
            </a:r>
          </a:p>
        </p:txBody>
      </p:sp>
    </p:spTree>
    <p:extLst>
      <p:ext uri="{BB962C8B-B14F-4D97-AF65-F5344CB8AC3E}">
        <p14:creationId xmlns:p14="http://schemas.microsoft.com/office/powerpoint/2010/main" val="45609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Star Clusters</a:t>
            </a:r>
          </a:p>
        </p:txBody>
      </p:sp>
      <p:graphicFrame>
        <p:nvGraphicFramePr>
          <p:cNvPr id="11266" name="Object 3"/>
          <p:cNvGraphicFramePr>
            <a:graphicFrameLocks noChangeAspect="1"/>
          </p:cNvGraphicFramePr>
          <p:nvPr>
            <p:extLst>
              <p:ext uri="{D42A27DB-BD31-4B8C-83A1-F6EECF244321}">
                <p14:modId xmlns:p14="http://schemas.microsoft.com/office/powerpoint/2010/main" val="1883415421"/>
              </p:ext>
            </p:extLst>
          </p:nvPr>
        </p:nvGraphicFramePr>
        <p:xfrm>
          <a:off x="4542692" y="2015881"/>
          <a:ext cx="4224338" cy="4392613"/>
        </p:xfrm>
        <a:graphic>
          <a:graphicData uri="http://schemas.openxmlformats.org/presentationml/2006/ole">
            <mc:AlternateContent xmlns:mc="http://schemas.openxmlformats.org/markup-compatibility/2006">
              <mc:Choice xmlns:v="urn:schemas-microsoft-com:vml" Requires="v">
                <p:oleObj spid="_x0000_s193588" name="Image" r:id="rId4" imgW="6400000" imgH="6653968" progId="">
                  <p:embed/>
                </p:oleObj>
              </mc:Choice>
              <mc:Fallback>
                <p:oleObj name="Image" r:id="rId4" imgW="6400000" imgH="665396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2692" y="2015881"/>
                        <a:ext cx="4224338"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7" name="Object 4"/>
          <p:cNvGraphicFramePr>
            <a:graphicFrameLocks noChangeAspect="1"/>
          </p:cNvGraphicFramePr>
          <p:nvPr>
            <p:extLst>
              <p:ext uri="{D42A27DB-BD31-4B8C-83A1-F6EECF244321}">
                <p14:modId xmlns:p14="http://schemas.microsoft.com/office/powerpoint/2010/main" val="1770197281"/>
              </p:ext>
            </p:extLst>
          </p:nvPr>
        </p:nvGraphicFramePr>
        <p:xfrm>
          <a:off x="381000" y="1866655"/>
          <a:ext cx="3732213" cy="4691063"/>
        </p:xfrm>
        <a:graphic>
          <a:graphicData uri="http://schemas.openxmlformats.org/presentationml/2006/ole">
            <mc:AlternateContent xmlns:mc="http://schemas.openxmlformats.org/markup-compatibility/2006">
              <mc:Choice xmlns:v="urn:schemas-microsoft-com:vml" Requires="v">
                <p:oleObj spid="_x0000_s193589" name="Image" r:id="rId6" imgW="5587302" imgH="7022222" progId="">
                  <p:embed/>
                </p:oleObj>
              </mc:Choice>
              <mc:Fallback>
                <p:oleObj name="Image" r:id="rId6" imgW="5587302" imgH="7022222"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866655"/>
                        <a:ext cx="3732213" cy="469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3"/>
          <p:cNvSpPr txBox="1">
            <a:spLocks noChangeArrowheads="1"/>
          </p:cNvSpPr>
          <p:nvPr/>
        </p:nvSpPr>
        <p:spPr bwMode="auto">
          <a:xfrm>
            <a:off x="1266092" y="1069852"/>
            <a:ext cx="65532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smtClean="0">
                <a:solidFill>
                  <a:srgbClr val="F5E9E9"/>
                </a:solidFill>
                <a:effectLst>
                  <a:outerShdw blurRad="38100" dist="38100" dir="2700000" algn="tl">
                    <a:srgbClr val="000000"/>
                  </a:outerShdw>
                </a:effectLst>
                <a:latin typeface="Georgia" pitchFamily="18" charset="0"/>
                <a:cs typeface="+mn-cs"/>
              </a:rPr>
              <a:t>Globular Clusters: old stars</a:t>
            </a:r>
            <a:endParaRPr lang="en-US" sz="3600" dirty="0">
              <a:solidFill>
                <a:srgbClr val="F5E9E9"/>
              </a:solidFill>
              <a:effectLst>
                <a:outerShdw blurRad="38100" dist="38100" dir="2700000" algn="tl">
                  <a:srgbClr val="000000"/>
                </a:outerShdw>
              </a:effectLst>
              <a:latin typeface="Georgia" pitchFamily="18" charset="0"/>
              <a:cs typeface="+mn-cs"/>
            </a:endParaRPr>
          </a:p>
        </p:txBody>
      </p:sp>
    </p:spTree>
    <p:extLst>
      <p:ext uri="{BB962C8B-B14F-4D97-AF65-F5344CB8AC3E}">
        <p14:creationId xmlns:p14="http://schemas.microsoft.com/office/powerpoint/2010/main" val="922344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Main Sequence Fitting</a:t>
            </a:r>
          </a:p>
        </p:txBody>
      </p:sp>
      <p:sp>
        <p:nvSpPr>
          <p:cNvPr id="41987" name="Text Box 3"/>
          <p:cNvSpPr txBox="1">
            <a:spLocks noChangeArrowheads="1"/>
          </p:cNvSpPr>
          <p:nvPr/>
        </p:nvSpPr>
        <p:spPr bwMode="auto">
          <a:xfrm>
            <a:off x="1371600" y="1143000"/>
            <a:ext cx="6629400" cy="119062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latin typeface="Georgia" pitchFamily="18" charset="0"/>
                <a:cs typeface="+mn-cs"/>
              </a:rPr>
              <a:t>The distance is more accurate if we use a bunch of stars</a:t>
            </a:r>
          </a:p>
        </p:txBody>
      </p:sp>
      <p:pic>
        <p:nvPicPr>
          <p:cNvPr id="54276" name="Picture 4" descr="See Explanation.  Clicking on the picture will download &#10; the highest resolution version availabl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p:cNvSpPr txBox="1">
            <a:spLocks noChangeArrowheads="1"/>
          </p:cNvSpPr>
          <p:nvPr/>
        </p:nvSpPr>
        <p:spPr bwMode="auto">
          <a:xfrm>
            <a:off x="4953000" y="2667000"/>
            <a:ext cx="3810000" cy="17399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latin typeface="Georgia" pitchFamily="18" charset="0"/>
                <a:cs typeface="+mn-cs"/>
              </a:rPr>
              <a:t>This only works if we can see the main sequence</a:t>
            </a:r>
          </a:p>
        </p:txBody>
      </p:sp>
      <p:sp>
        <p:nvSpPr>
          <p:cNvPr id="41990" name="Text Box 6"/>
          <p:cNvSpPr txBox="1">
            <a:spLocks noChangeArrowheads="1"/>
          </p:cNvSpPr>
          <p:nvPr/>
        </p:nvSpPr>
        <p:spPr bwMode="auto">
          <a:xfrm>
            <a:off x="4876800" y="4724400"/>
            <a:ext cx="3810000" cy="17399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latin typeface="Georgia" pitchFamily="18" charset="0"/>
                <a:cs typeface="+mn-cs"/>
              </a:rPr>
              <a:t>Most extra-galactic MS stars are too faint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latin typeface="Georgia" pitchFamily="18" charset="0"/>
                <a:cs typeface="+mn-cs"/>
              </a:rPr>
              <a:t>Massive Stars</a:t>
            </a:r>
            <a:endParaRPr lang="en-US" sz="5400" dirty="0">
              <a:solidFill>
                <a:srgbClr val="F5E9E9"/>
              </a:solidFill>
              <a:effectLst>
                <a:outerShdw blurRad="38100" dist="38100" dir="2700000" algn="tl">
                  <a:srgbClr val="000000"/>
                </a:outerShdw>
              </a:effectLst>
              <a:latin typeface="Georgia" pitchFamily="18" charset="0"/>
              <a:cs typeface="+mn-cs"/>
            </a:endParaRPr>
          </a:p>
        </p:txBody>
      </p:sp>
      <p:sp>
        <p:nvSpPr>
          <p:cNvPr id="7" name="Text Box 3"/>
          <p:cNvSpPr txBox="1">
            <a:spLocks noChangeArrowheads="1"/>
          </p:cNvSpPr>
          <p:nvPr/>
        </p:nvSpPr>
        <p:spPr bwMode="auto">
          <a:xfrm>
            <a:off x="0" y="1066800"/>
            <a:ext cx="3276600" cy="1754188"/>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latin typeface="Georgia" pitchFamily="18" charset="0"/>
                <a:cs typeface="+mn-cs"/>
              </a:rPr>
              <a:t>High mass stars keep on fusing</a:t>
            </a:r>
          </a:p>
        </p:txBody>
      </p:sp>
      <p:graphicFrame>
        <p:nvGraphicFramePr>
          <p:cNvPr id="8" name="Object 4"/>
          <p:cNvGraphicFramePr>
            <a:graphicFrameLocks noChangeAspect="1"/>
          </p:cNvGraphicFramePr>
          <p:nvPr/>
        </p:nvGraphicFramePr>
        <p:xfrm>
          <a:off x="3276600" y="996950"/>
          <a:ext cx="5638800" cy="5861050"/>
        </p:xfrm>
        <a:graphic>
          <a:graphicData uri="http://schemas.openxmlformats.org/presentationml/2006/ole">
            <mc:AlternateContent xmlns:mc="http://schemas.openxmlformats.org/markup-compatibility/2006">
              <mc:Choice xmlns:v="urn:schemas-microsoft-com:vml" Requires="v">
                <p:oleObj spid="_x0000_s7218" name="Image" r:id="rId4" imgW="6425397" imgH="6679365" progId="">
                  <p:embed/>
                </p:oleObj>
              </mc:Choice>
              <mc:Fallback>
                <p:oleObj name="Image" r:id="rId4" imgW="6425397" imgH="667936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996950"/>
                        <a:ext cx="5638800" cy="586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3"/>
          <p:cNvSpPr txBox="1">
            <a:spLocks noChangeArrowheads="1"/>
          </p:cNvSpPr>
          <p:nvPr/>
        </p:nvSpPr>
        <p:spPr bwMode="auto">
          <a:xfrm>
            <a:off x="0" y="3441700"/>
            <a:ext cx="3276600" cy="34163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latin typeface="Georgia" pitchFamily="18" charset="0"/>
                <a:cs typeface="+mn-cs"/>
              </a:rPr>
              <a:t>The highest mass ones never really make it to the “red giant” branch</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latin typeface="Georgia" pitchFamily="18" charset="0"/>
                <a:cs typeface="+mn-cs"/>
              </a:rPr>
              <a:t>Massive Stars</a:t>
            </a:r>
            <a:endParaRPr lang="en-US" sz="5400" dirty="0">
              <a:solidFill>
                <a:srgbClr val="F5E9E9"/>
              </a:solidFill>
              <a:effectLst>
                <a:outerShdw blurRad="38100" dist="38100" dir="2700000" algn="tl">
                  <a:srgbClr val="000000"/>
                </a:outerShdw>
              </a:effectLst>
              <a:latin typeface="Georgia" pitchFamily="18" charset="0"/>
              <a:cs typeface="+mn-cs"/>
            </a:endParaRPr>
          </a:p>
        </p:txBody>
      </p:sp>
      <p:graphicFrame>
        <p:nvGraphicFramePr>
          <p:cNvPr id="6" name="Object 5"/>
          <p:cNvGraphicFramePr>
            <a:graphicFrameLocks noChangeAspect="1"/>
          </p:cNvGraphicFramePr>
          <p:nvPr/>
        </p:nvGraphicFramePr>
        <p:xfrm>
          <a:off x="0" y="1447800"/>
          <a:ext cx="9144000" cy="5040313"/>
        </p:xfrm>
        <a:graphic>
          <a:graphicData uri="http://schemas.openxmlformats.org/presentationml/2006/ole">
            <mc:AlternateContent xmlns:mc="http://schemas.openxmlformats.org/markup-compatibility/2006">
              <mc:Choice xmlns:v="urn:schemas-microsoft-com:vml" Requires="v">
                <p:oleObj spid="_x0000_s195603" name="Image" r:id="rId4" imgW="10158730" imgH="5600000" progId="">
                  <p:embed/>
                </p:oleObj>
              </mc:Choice>
              <mc:Fallback>
                <p:oleObj name="Image" r:id="rId4" imgW="10158730" imgH="560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914400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933945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latin typeface="Georgia" pitchFamily="18" charset="0"/>
                <a:cs typeface="+mn-cs"/>
              </a:rPr>
              <a:t>Fusion</a:t>
            </a:r>
            <a:endParaRPr lang="en-US" sz="5400" dirty="0">
              <a:solidFill>
                <a:srgbClr val="F5E9E9"/>
              </a:solidFill>
              <a:effectLst>
                <a:outerShdw blurRad="38100" dist="38100" dir="2700000" algn="tl">
                  <a:srgbClr val="000000"/>
                </a:outerShdw>
              </a:effectLst>
              <a:latin typeface="Georgia" pitchFamily="18" charset="0"/>
              <a:cs typeface="+mn-cs"/>
            </a:endParaRPr>
          </a:p>
        </p:txBody>
      </p:sp>
      <p:pic>
        <p:nvPicPr>
          <p:cNvPr id="30723" name="Picture 3" descr="pertable_iron"/>
          <p:cNvPicPr>
            <a:picLocks noChangeAspect="1" noChangeArrowheads="1"/>
          </p:cNvPicPr>
          <p:nvPr/>
        </p:nvPicPr>
        <p:blipFill>
          <a:blip r:embed="rId3">
            <a:lum contrast="42000"/>
            <a:extLst>
              <a:ext uri="{28A0092B-C50C-407E-A947-70E740481C1C}">
                <a14:useLocalDpi xmlns:a14="http://schemas.microsoft.com/office/drawing/2010/main" val="0"/>
              </a:ext>
            </a:extLst>
          </a:blip>
          <a:srcRect/>
          <a:stretch>
            <a:fillRect/>
          </a:stretch>
        </p:blipFill>
        <p:spPr bwMode="auto">
          <a:xfrm>
            <a:off x="228600" y="3124200"/>
            <a:ext cx="86868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4" name="Group 4"/>
          <p:cNvGrpSpPr>
            <a:grpSpLocks/>
          </p:cNvGrpSpPr>
          <p:nvPr/>
        </p:nvGrpSpPr>
        <p:grpSpPr bwMode="auto">
          <a:xfrm>
            <a:off x="1905000" y="1752600"/>
            <a:ext cx="5600700" cy="2357439"/>
            <a:chOff x="1200" y="1248"/>
            <a:chExt cx="3528" cy="1485"/>
          </a:xfrm>
        </p:grpSpPr>
        <p:sp>
          <p:nvSpPr>
            <p:cNvPr id="462853" name="Text Box 5"/>
            <p:cNvSpPr txBox="1">
              <a:spLocks noChangeArrowheads="1"/>
            </p:cNvSpPr>
            <p:nvPr/>
          </p:nvSpPr>
          <p:spPr bwMode="auto">
            <a:xfrm>
              <a:off x="1200" y="1279"/>
              <a:ext cx="2208" cy="1454"/>
            </a:xfrm>
            <a:prstGeom prst="rect">
              <a:avLst/>
            </a:prstGeom>
            <a:solidFill>
              <a:schemeClr val="bg2">
                <a:alpha val="38000"/>
              </a:schemeClr>
            </a:solidFill>
            <a:ln w="9525">
              <a:noFill/>
              <a:miter lim="800000"/>
              <a:headEnd/>
              <a:tailEnd/>
            </a:ln>
            <a:effectLst/>
          </p:spPr>
          <p:txBody>
            <a:bodyPr>
              <a:spAutoFit/>
            </a:bodyPr>
            <a:lstStyle/>
            <a:p>
              <a:pPr>
                <a:defRPr/>
              </a:pPr>
              <a:r>
                <a:rPr lang="en-US" sz="3600" dirty="0">
                  <a:solidFill>
                    <a:schemeClr val="bg1"/>
                  </a:solidFill>
                  <a:effectLst>
                    <a:outerShdw blurRad="38100" dist="38100" dir="2700000" algn="tl">
                      <a:srgbClr val="000000"/>
                    </a:outerShdw>
                  </a:effectLst>
                  <a:latin typeface="+mj-lt"/>
                  <a:cs typeface="+mn-cs"/>
                </a:rPr>
                <a:t>Nuclear fusion makes elements all the way up to Iron (Fe)</a:t>
              </a:r>
            </a:p>
          </p:txBody>
        </p:sp>
        <p:pic>
          <p:nvPicPr>
            <p:cNvPr id="30726" name="Picture 6" descr="iron she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1248"/>
              <a:ext cx="1080"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latin typeface="Georgia" pitchFamily="18" charset="0"/>
                <a:cs typeface="+mn-cs"/>
              </a:rPr>
              <a:t>Why Stop?</a:t>
            </a:r>
            <a:endParaRPr lang="en-US" sz="5400" dirty="0">
              <a:solidFill>
                <a:srgbClr val="F5E9E9"/>
              </a:solidFill>
              <a:effectLst>
                <a:outerShdw blurRad="38100" dist="38100" dir="2700000" algn="tl">
                  <a:srgbClr val="000000"/>
                </a:outerShdw>
              </a:effectLst>
              <a:latin typeface="Georgia" pitchFamily="18" charset="0"/>
              <a:cs typeface="+mn-cs"/>
            </a:endParaRPr>
          </a:p>
        </p:txBody>
      </p:sp>
      <p:graphicFrame>
        <p:nvGraphicFramePr>
          <p:cNvPr id="7" name="Object 4"/>
          <p:cNvGraphicFramePr>
            <a:graphicFrameLocks noChangeAspect="1"/>
          </p:cNvGraphicFramePr>
          <p:nvPr/>
        </p:nvGraphicFramePr>
        <p:xfrm>
          <a:off x="1928813" y="2012950"/>
          <a:ext cx="5286375" cy="4768850"/>
        </p:xfrm>
        <a:graphic>
          <a:graphicData uri="http://schemas.openxmlformats.org/presentationml/2006/ole">
            <mc:AlternateContent xmlns:mc="http://schemas.openxmlformats.org/markup-compatibility/2006">
              <mc:Choice xmlns:v="urn:schemas-microsoft-com:vml" Requires="v">
                <p:oleObj spid="_x0000_s194585" name="Image" r:id="rId4" imgW="7796825" imgH="7034921" progId="Photoshop.Image.6">
                  <p:embed/>
                </p:oleObj>
              </mc:Choice>
              <mc:Fallback>
                <p:oleObj name="Image" r:id="rId4" imgW="7796825" imgH="7034921"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8813" y="2012950"/>
                        <a:ext cx="5286375"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3"/>
          <p:cNvSpPr txBox="1">
            <a:spLocks noChangeArrowheads="1"/>
          </p:cNvSpPr>
          <p:nvPr/>
        </p:nvSpPr>
        <p:spPr bwMode="auto">
          <a:xfrm>
            <a:off x="1066800" y="1219200"/>
            <a:ext cx="7162800" cy="646331"/>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3600" dirty="0" smtClean="0">
                <a:solidFill>
                  <a:srgbClr val="F5E9E9"/>
                </a:solidFill>
                <a:effectLst>
                  <a:outerShdw blurRad="38100" dist="38100" dir="2700000" algn="tl">
                    <a:srgbClr val="000000"/>
                  </a:outerShdw>
                </a:effectLst>
                <a:latin typeface="+mj-lt"/>
              </a:rPr>
              <a:t>We can’t get energy out any more</a:t>
            </a:r>
            <a:endParaRPr lang="en-US" sz="3600" dirty="0">
              <a:solidFill>
                <a:srgbClr val="F5E9E9"/>
              </a:solidFill>
              <a:effectLst>
                <a:outerShdw blurRad="38100" dist="38100" dir="2700000" algn="tl">
                  <a:srgbClr val="000000"/>
                </a:outerShdw>
              </a:effectLst>
              <a:latin typeface="+mj-lt"/>
            </a:endParaRPr>
          </a:p>
        </p:txBody>
      </p:sp>
    </p:spTree>
    <p:extLst>
      <p:ext uri="{BB962C8B-B14F-4D97-AF65-F5344CB8AC3E}">
        <p14:creationId xmlns:p14="http://schemas.microsoft.com/office/powerpoint/2010/main" val="1830574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The </a:t>
            </a:r>
            <a:r>
              <a:rPr lang="en-US" sz="5400" dirty="0" smtClean="0">
                <a:solidFill>
                  <a:srgbClr val="F5E9E9"/>
                </a:solidFill>
                <a:effectLst>
                  <a:outerShdw blurRad="38100" dist="38100" dir="2700000" algn="tl">
                    <a:srgbClr val="000000"/>
                  </a:outerShdw>
                </a:effectLst>
                <a:latin typeface="Georgia" pitchFamily="18" charset="0"/>
                <a:cs typeface="+mn-cs"/>
              </a:rPr>
              <a:t>H-R </a:t>
            </a:r>
            <a:r>
              <a:rPr lang="en-US" sz="5400" dirty="0">
                <a:solidFill>
                  <a:srgbClr val="F5E9E9"/>
                </a:solidFill>
                <a:effectLst>
                  <a:outerShdw blurRad="38100" dist="38100" dir="2700000" algn="tl">
                    <a:srgbClr val="000000"/>
                  </a:outerShdw>
                </a:effectLst>
                <a:latin typeface="Georgia" pitchFamily="18" charset="0"/>
                <a:cs typeface="+mn-cs"/>
              </a:rPr>
              <a:t>Diagram</a:t>
            </a:r>
          </a:p>
        </p:txBody>
      </p:sp>
      <p:graphicFrame>
        <p:nvGraphicFramePr>
          <p:cNvPr id="4098" name="Object 3"/>
          <p:cNvGraphicFramePr>
            <a:graphicFrameLocks noChangeAspect="1"/>
          </p:cNvGraphicFramePr>
          <p:nvPr>
            <p:extLst/>
          </p:nvPr>
        </p:nvGraphicFramePr>
        <p:xfrm>
          <a:off x="6626" y="940904"/>
          <a:ext cx="5643562" cy="5791200"/>
        </p:xfrm>
        <a:graphic>
          <a:graphicData uri="http://schemas.openxmlformats.org/presentationml/2006/ole">
            <mc:AlternateContent xmlns:mc="http://schemas.openxmlformats.org/markup-compatibility/2006">
              <mc:Choice xmlns:v="urn:schemas-microsoft-com:vml" Requires="v">
                <p:oleObj spid="_x0000_s196624" name="Image" r:id="rId4" imgW="6831746" imgH="7009524" progId="">
                  <p:embed/>
                </p:oleObj>
              </mc:Choice>
              <mc:Fallback>
                <p:oleObj name="Image" r:id="rId4" imgW="6831746" imgH="700952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6" y="940904"/>
                        <a:ext cx="5643562"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p:cNvSpPr txBox="1">
            <a:spLocks noChangeArrowheads="1"/>
          </p:cNvSpPr>
          <p:nvPr/>
        </p:nvSpPr>
        <p:spPr bwMode="auto">
          <a:xfrm>
            <a:off x="5638800" y="3068598"/>
            <a:ext cx="3472070" cy="1200329"/>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3600" dirty="0" smtClean="0">
                <a:solidFill>
                  <a:srgbClr val="F5E9E9"/>
                </a:solidFill>
                <a:effectLst>
                  <a:outerShdw blurRad="38100" dist="38100" dir="2700000" algn="tl">
                    <a:srgbClr val="000000"/>
                  </a:outerShdw>
                </a:effectLst>
                <a:latin typeface="Georgia" pitchFamily="18" charset="0"/>
              </a:rPr>
              <a:t>Lecture Tutorial p. 56 (part 2)</a:t>
            </a:r>
            <a:endParaRPr lang="en-US" sz="36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1812008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latin typeface="Georgia" pitchFamily="18" charset="0"/>
                <a:cs typeface="+mn-cs"/>
              </a:rPr>
              <a:t>Supernova!  KABOOM*!</a:t>
            </a:r>
            <a:endParaRPr lang="en-US" sz="5400" dirty="0">
              <a:solidFill>
                <a:srgbClr val="F5E9E9"/>
              </a:solidFill>
              <a:effectLst>
                <a:outerShdw blurRad="38100" dist="38100" dir="2700000" algn="tl">
                  <a:srgbClr val="000000"/>
                </a:outerShdw>
              </a:effectLst>
              <a:latin typeface="Georgia" pitchFamily="18" charset="0"/>
              <a:cs typeface="+mn-cs"/>
            </a:endParaRPr>
          </a:p>
        </p:txBody>
      </p:sp>
      <p:pic>
        <p:nvPicPr>
          <p:cNvPr id="10" name="Picture 5" descr="See Explanation.  Clicking on the picture will download&#10; the highest resolution version availabl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144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Supernova: the process…</a:t>
            </a:r>
          </a:p>
        </p:txBody>
      </p:sp>
      <p:sp>
        <p:nvSpPr>
          <p:cNvPr id="18435" name="Text Box 3"/>
          <p:cNvSpPr txBox="1">
            <a:spLocks noChangeArrowheads="1"/>
          </p:cNvSpPr>
          <p:nvPr/>
        </p:nvSpPr>
        <p:spPr bwMode="auto">
          <a:xfrm>
            <a:off x="838200" y="1066800"/>
            <a:ext cx="7315200" cy="5794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3200">
                <a:solidFill>
                  <a:schemeClr val="bg1"/>
                </a:solidFill>
              </a:rPr>
              <a:t>Fe tries to fuse…. and takes energy</a:t>
            </a:r>
          </a:p>
        </p:txBody>
      </p:sp>
      <p:sp>
        <p:nvSpPr>
          <p:cNvPr id="7" name="Text Box 3"/>
          <p:cNvSpPr txBox="1">
            <a:spLocks noChangeArrowheads="1"/>
          </p:cNvSpPr>
          <p:nvPr/>
        </p:nvSpPr>
        <p:spPr bwMode="auto">
          <a:xfrm>
            <a:off x="838200" y="1828800"/>
            <a:ext cx="7315200" cy="1016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3200">
                <a:solidFill>
                  <a:schemeClr val="bg1"/>
                </a:solidFill>
              </a:rPr>
              <a:t>Core collapses</a:t>
            </a:r>
          </a:p>
          <a:p>
            <a:pPr algn="ctr" eaLnBrk="1" hangingPunct="1"/>
            <a:r>
              <a:rPr lang="en-US" sz="2800">
                <a:solidFill>
                  <a:schemeClr val="bg1"/>
                </a:solidFill>
              </a:rPr>
              <a:t>(gravity wins, temperature and density rise)</a:t>
            </a:r>
          </a:p>
        </p:txBody>
      </p:sp>
      <p:sp>
        <p:nvSpPr>
          <p:cNvPr id="8" name="Text Box 3"/>
          <p:cNvSpPr txBox="1">
            <a:spLocks noChangeArrowheads="1"/>
          </p:cNvSpPr>
          <p:nvPr/>
        </p:nvSpPr>
        <p:spPr bwMode="auto">
          <a:xfrm>
            <a:off x="838200" y="3048000"/>
            <a:ext cx="7315200" cy="1016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3200">
                <a:solidFill>
                  <a:schemeClr val="bg1"/>
                </a:solidFill>
              </a:rPr>
              <a:t>Photodisintegration destroys elements</a:t>
            </a:r>
          </a:p>
          <a:p>
            <a:pPr algn="ctr" eaLnBrk="1" hangingPunct="1"/>
            <a:r>
              <a:rPr lang="en-US" sz="2800">
                <a:solidFill>
                  <a:schemeClr val="bg1"/>
                </a:solidFill>
              </a:rPr>
              <a:t>(and eats more energy)</a:t>
            </a:r>
          </a:p>
        </p:txBody>
      </p:sp>
      <p:sp>
        <p:nvSpPr>
          <p:cNvPr id="9" name="Text Box 3"/>
          <p:cNvSpPr txBox="1">
            <a:spLocks noChangeArrowheads="1"/>
          </p:cNvSpPr>
          <p:nvPr/>
        </p:nvSpPr>
        <p:spPr bwMode="auto">
          <a:xfrm>
            <a:off x="838200" y="4191000"/>
            <a:ext cx="7315200" cy="1077913"/>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3200">
                <a:solidFill>
                  <a:schemeClr val="bg1"/>
                </a:solidFill>
              </a:rPr>
              <a:t>Protons and electrons crush together to make neutrons &amp; neutrinos</a:t>
            </a:r>
          </a:p>
        </p:txBody>
      </p:sp>
      <p:sp>
        <p:nvSpPr>
          <p:cNvPr id="10" name="Text Box 3"/>
          <p:cNvSpPr txBox="1">
            <a:spLocks noChangeArrowheads="1"/>
          </p:cNvSpPr>
          <p:nvPr/>
        </p:nvSpPr>
        <p:spPr bwMode="auto">
          <a:xfrm>
            <a:off x="838200" y="5562600"/>
            <a:ext cx="7315200" cy="1077913"/>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3200">
                <a:solidFill>
                  <a:schemeClr val="bg1"/>
                </a:solidFill>
              </a:rPr>
              <a:t>Infalling stuff hits a wall of neutrinos… and rebounds.  Boom!</a:t>
            </a:r>
          </a:p>
        </p:txBody>
      </p:sp>
    </p:spTree>
    <p:extLst>
      <p:ext uri="{BB962C8B-B14F-4D97-AF65-F5344CB8AC3E}">
        <p14:creationId xmlns:p14="http://schemas.microsoft.com/office/powerpoint/2010/main" val="2505491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bg/>
                                          </p:spTgt>
                                        </p:tgtEl>
                                        <p:attrNameLst>
                                          <p:attrName>style.visibility</p:attrName>
                                        </p:attrNameLst>
                                      </p:cBhvr>
                                      <p:to>
                                        <p:strVal val="visible"/>
                                      </p:to>
                                    </p:set>
                                    <p:anim calcmode="lin" valueType="num">
                                      <p:cBhvr additive="base">
                                        <p:cTn id="7" dur="500" fill="hold"/>
                                        <p:tgtEl>
                                          <p:spTgt spid="1843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anim calcmode="lin" valueType="num">
                                      <p:cBhvr additive="base">
                                        <p:cTn id="11"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7">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bg/>
                                          </p:spTgt>
                                        </p:tgtEl>
                                        <p:attrNameLst>
                                          <p:attrName>style.visibility</p:attrName>
                                        </p:attrNameLst>
                                      </p:cBhvr>
                                      <p:to>
                                        <p:strVal val="visible"/>
                                      </p:to>
                                    </p:set>
                                    <p:anim calcmode="lin" valueType="num">
                                      <p:cBhvr additive="base">
                                        <p:cTn id="31"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8">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additive="base">
                                        <p:cTn id="3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 calcmode="lin" valueType="num">
                                      <p:cBhvr additive="base">
                                        <p:cTn id="3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bg/>
                                          </p:spTgt>
                                        </p:tgtEl>
                                        <p:attrNameLst>
                                          <p:attrName>style.visibility</p:attrName>
                                        </p:attrNameLst>
                                      </p:cBhvr>
                                      <p:to>
                                        <p:strVal val="visible"/>
                                      </p:to>
                                    </p:set>
                                    <p:anim calcmode="lin" valueType="num">
                                      <p:cBhvr additive="base">
                                        <p:cTn id="45" dur="500" fill="hold"/>
                                        <p:tgtEl>
                                          <p:spTgt spid="9">
                                            <p:bg/>
                                          </p:spTgt>
                                        </p:tgtEl>
                                        <p:attrNameLst>
                                          <p:attrName>ppt_x</p:attrName>
                                        </p:attrNameLst>
                                      </p:cBhvr>
                                      <p:tavLst>
                                        <p:tav tm="0">
                                          <p:val>
                                            <p:strVal val="#ppt_x"/>
                                          </p:val>
                                        </p:tav>
                                        <p:tav tm="100000">
                                          <p:val>
                                            <p:strVal val="#ppt_x"/>
                                          </p:val>
                                        </p:tav>
                                      </p:tavLst>
                                    </p:anim>
                                    <p:anim calcmode="lin" valueType="num">
                                      <p:cBhvr additive="base">
                                        <p:cTn id="46" dur="500" fill="hold"/>
                                        <p:tgtEl>
                                          <p:spTgt spid="9">
                                            <p:bg/>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 calcmode="lin" valueType="num">
                                      <p:cBhvr additive="base">
                                        <p:cTn id="4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bg/>
                                          </p:spTgt>
                                        </p:tgtEl>
                                        <p:attrNameLst>
                                          <p:attrName>style.visibility</p:attrName>
                                        </p:attrNameLst>
                                      </p:cBhvr>
                                      <p:to>
                                        <p:strVal val="visible"/>
                                      </p:to>
                                    </p:set>
                                    <p:anim calcmode="lin" valueType="num">
                                      <p:cBhvr additive="base">
                                        <p:cTn id="55"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bg/>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xEl>
                                              <p:pRg st="0" end="0"/>
                                            </p:txEl>
                                          </p:spTgt>
                                        </p:tgtEl>
                                        <p:attrNameLst>
                                          <p:attrName>style.visibility</p:attrName>
                                        </p:attrNameLst>
                                      </p:cBhvr>
                                      <p:to>
                                        <p:strVal val="visible"/>
                                      </p:to>
                                    </p:set>
                                    <p:anim calcmode="lin" valueType="num">
                                      <p:cBhvr additive="base">
                                        <p:cTn id="5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allAtOnce" animBg="1"/>
      <p:bldP spid="7" grpId="0" build="allAtOnce" animBg="1"/>
      <p:bldP spid="8" grpId="0" build="allAtOnce" animBg="1"/>
      <p:bldP spid="9" grpId="0" build="allAtOnce" animBg="1"/>
      <p:bldP spid="10"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Supernova!</a:t>
            </a:r>
          </a:p>
        </p:txBody>
      </p:sp>
      <p:sp>
        <p:nvSpPr>
          <p:cNvPr id="35843" name="Text Box 3"/>
          <p:cNvSpPr txBox="1">
            <a:spLocks noChangeArrowheads="1"/>
          </p:cNvSpPr>
          <p:nvPr/>
        </p:nvSpPr>
        <p:spPr bwMode="auto">
          <a:xfrm>
            <a:off x="2209800" y="1030288"/>
            <a:ext cx="4495800" cy="646112"/>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latin typeface="Georgia" pitchFamily="18" charset="0"/>
                <a:cs typeface="+mn-cs"/>
              </a:rPr>
              <a:t>Cassiopeia A     SNR</a:t>
            </a:r>
          </a:p>
        </p:txBody>
      </p:sp>
      <p:pic>
        <p:nvPicPr>
          <p:cNvPr id="24580" name="Picture 4" descr="cas-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76400"/>
            <a:ext cx="5943600"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3879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Supernova: the process…</a:t>
            </a:r>
          </a:p>
        </p:txBody>
      </p:sp>
      <p:sp>
        <p:nvSpPr>
          <p:cNvPr id="25603" name="Text Box 3"/>
          <p:cNvSpPr txBox="1">
            <a:spLocks noChangeArrowheads="1"/>
          </p:cNvSpPr>
          <p:nvPr/>
        </p:nvSpPr>
        <p:spPr bwMode="auto">
          <a:xfrm>
            <a:off x="838200" y="1066800"/>
            <a:ext cx="7315200" cy="646113"/>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3600">
                <a:solidFill>
                  <a:schemeClr val="bg1"/>
                </a:solidFill>
              </a:rPr>
              <a:t>But wait… </a:t>
            </a:r>
          </a:p>
        </p:txBody>
      </p:sp>
      <p:sp>
        <p:nvSpPr>
          <p:cNvPr id="25604" name="Text Box 3"/>
          <p:cNvSpPr txBox="1">
            <a:spLocks noChangeArrowheads="1"/>
          </p:cNvSpPr>
          <p:nvPr/>
        </p:nvSpPr>
        <p:spPr bwMode="auto">
          <a:xfrm>
            <a:off x="838200" y="1828800"/>
            <a:ext cx="7315200" cy="1077913"/>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3200">
                <a:solidFill>
                  <a:schemeClr val="bg1"/>
                </a:solidFill>
              </a:rPr>
              <a:t>If we destroyed all our elements, where did the ones we have here come from?</a:t>
            </a:r>
          </a:p>
        </p:txBody>
      </p:sp>
      <p:pic>
        <p:nvPicPr>
          <p:cNvPr id="25605" name="Picture 4" descr="pertable_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124200"/>
            <a:ext cx="69342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486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Stars</a:t>
            </a:r>
          </a:p>
        </p:txBody>
      </p:sp>
      <p:sp>
        <p:nvSpPr>
          <p:cNvPr id="22531" name="Text Box 3"/>
          <p:cNvSpPr txBox="1">
            <a:spLocks noChangeArrowheads="1"/>
          </p:cNvSpPr>
          <p:nvPr/>
        </p:nvSpPr>
        <p:spPr bwMode="auto">
          <a:xfrm>
            <a:off x="304800" y="1219200"/>
            <a:ext cx="7315200" cy="646331"/>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3600" dirty="0">
                <a:solidFill>
                  <a:schemeClr val="bg1"/>
                </a:solidFill>
                <a:latin typeface="+mj-lt"/>
              </a:rPr>
              <a:t>Building HEAVIER Stuff Yet.</a:t>
            </a:r>
          </a:p>
        </p:txBody>
      </p:sp>
      <p:pic>
        <p:nvPicPr>
          <p:cNvPr id="22532" name="Picture 4" descr="pertable_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505200"/>
            <a:ext cx="69342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p:cNvSpPr txBox="1">
            <a:spLocks noChangeArrowheads="1"/>
          </p:cNvSpPr>
          <p:nvPr/>
        </p:nvSpPr>
        <p:spPr bwMode="auto">
          <a:xfrm>
            <a:off x="2438400" y="2133600"/>
            <a:ext cx="5791200" cy="830997"/>
          </a:xfrm>
          <a:prstGeom prst="rect">
            <a:avLst/>
          </a:prstGeom>
          <a:solidFill>
            <a:srgbClr val="808080">
              <a:alpha val="5058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dirty="0">
                <a:solidFill>
                  <a:schemeClr val="bg1"/>
                </a:solidFill>
                <a:latin typeface="+mj-lt"/>
              </a:rPr>
              <a:t>As star dies, atoms in the gas capture extra </a:t>
            </a:r>
            <a:r>
              <a:rPr lang="en-US" sz="2400" b="1" dirty="0">
                <a:solidFill>
                  <a:schemeClr val="bg1"/>
                </a:solidFill>
                <a:latin typeface="+mj-lt"/>
              </a:rPr>
              <a:t>neutrons </a:t>
            </a:r>
            <a:r>
              <a:rPr lang="en-US" sz="2400" dirty="0">
                <a:solidFill>
                  <a:schemeClr val="bg1"/>
                </a:solidFill>
                <a:latin typeface="+mj-lt"/>
              </a:rPr>
              <a:t>from the dying core</a:t>
            </a:r>
            <a:endParaRPr lang="en-US" sz="2400" b="1" dirty="0">
              <a:solidFill>
                <a:schemeClr val="bg1"/>
              </a:solidFill>
              <a:latin typeface="+mj-lt"/>
            </a:endParaRPr>
          </a:p>
        </p:txBody>
      </p:sp>
      <p:sp>
        <p:nvSpPr>
          <p:cNvPr id="22534" name="Text Box 6"/>
          <p:cNvSpPr txBox="1">
            <a:spLocks noChangeArrowheads="1"/>
          </p:cNvSpPr>
          <p:nvPr/>
        </p:nvSpPr>
        <p:spPr bwMode="auto">
          <a:xfrm>
            <a:off x="1752600" y="2971800"/>
            <a:ext cx="5654675" cy="830997"/>
          </a:xfrm>
          <a:prstGeom prst="rect">
            <a:avLst/>
          </a:prstGeom>
          <a:solidFill>
            <a:srgbClr val="80808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dirty="0" smtClean="0">
                <a:solidFill>
                  <a:schemeClr val="bg1"/>
                </a:solidFill>
                <a:latin typeface="+mj-lt"/>
              </a:rPr>
              <a:t>Neutrons</a:t>
            </a:r>
            <a:r>
              <a:rPr lang="en-US" sz="2400" b="1" dirty="0" smtClean="0">
                <a:solidFill>
                  <a:schemeClr val="bg1"/>
                </a:solidFill>
                <a:latin typeface="+mj-lt"/>
              </a:rPr>
              <a:t> decay to </a:t>
            </a:r>
            <a:r>
              <a:rPr lang="en-US" sz="2400" dirty="0">
                <a:solidFill>
                  <a:schemeClr val="bg1"/>
                </a:solidFill>
                <a:latin typeface="+mj-lt"/>
              </a:rPr>
              <a:t>produces the rest of the naturally occurring elements</a:t>
            </a:r>
            <a:endParaRPr lang="en-US" sz="2400" b="1" dirty="0">
              <a:solidFill>
                <a:schemeClr val="bg1"/>
              </a:solidFill>
              <a:latin typeface="+mj-lt"/>
            </a:endParaRPr>
          </a:p>
        </p:txBody>
      </p:sp>
    </p:spTree>
    <p:extLst>
      <p:ext uri="{BB962C8B-B14F-4D97-AF65-F5344CB8AC3E}">
        <p14:creationId xmlns:p14="http://schemas.microsoft.com/office/powerpoint/2010/main" val="286560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Supernova: end state</a:t>
            </a:r>
          </a:p>
        </p:txBody>
      </p:sp>
      <p:sp>
        <p:nvSpPr>
          <p:cNvPr id="46083" name="Text Box 3"/>
          <p:cNvSpPr txBox="1">
            <a:spLocks noChangeArrowheads="1"/>
          </p:cNvSpPr>
          <p:nvPr/>
        </p:nvSpPr>
        <p:spPr bwMode="auto">
          <a:xfrm>
            <a:off x="838200" y="1143000"/>
            <a:ext cx="7543800" cy="12001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latin typeface="Georgia" pitchFamily="18" charset="0"/>
                <a:cs typeface="+mn-cs"/>
              </a:rPr>
              <a:t>So what are we left with after all is said and done?</a:t>
            </a:r>
          </a:p>
        </p:txBody>
      </p:sp>
      <p:pic>
        <p:nvPicPr>
          <p:cNvPr id="26628" name="Picture 4" descr="crabpuls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http://www.universetoday.com/am/uploads/2005-0310black-fu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532063"/>
            <a:ext cx="46482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047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Tutorial: Stellar Evolution</a:t>
            </a:r>
          </a:p>
        </p:txBody>
      </p:sp>
      <p:sp>
        <p:nvSpPr>
          <p:cNvPr id="48131" name="Oval 3"/>
          <p:cNvSpPr>
            <a:spLocks noChangeArrowheads="1"/>
          </p:cNvSpPr>
          <p:nvPr/>
        </p:nvSpPr>
        <p:spPr bwMode="auto">
          <a:xfrm>
            <a:off x="3352800" y="1371600"/>
            <a:ext cx="2286000" cy="1143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8132" name="Oval 4"/>
          <p:cNvSpPr>
            <a:spLocks noChangeArrowheads="1"/>
          </p:cNvSpPr>
          <p:nvPr/>
        </p:nvSpPr>
        <p:spPr bwMode="auto">
          <a:xfrm>
            <a:off x="3429000" y="838200"/>
            <a:ext cx="2286000" cy="1524000"/>
          </a:xfrm>
          <a:prstGeom prst="ellipse">
            <a:avLst/>
          </a:prstGeom>
          <a:solidFill>
            <a:srgbClr val="FF9966"/>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a:latin typeface="Georgia" panose="02040502050405020303" pitchFamily="18" charset="0"/>
              </a:rPr>
              <a:t>Red Giant</a:t>
            </a:r>
          </a:p>
        </p:txBody>
      </p:sp>
      <p:sp>
        <p:nvSpPr>
          <p:cNvPr id="48133" name="Oval 5"/>
          <p:cNvSpPr>
            <a:spLocks noChangeArrowheads="1"/>
          </p:cNvSpPr>
          <p:nvPr/>
        </p:nvSpPr>
        <p:spPr bwMode="auto">
          <a:xfrm>
            <a:off x="1066800" y="2209800"/>
            <a:ext cx="2590800" cy="1447800"/>
          </a:xfrm>
          <a:prstGeom prst="ellipse">
            <a:avLst/>
          </a:prstGeom>
          <a:solidFill>
            <a:srgbClr val="CCFFCC"/>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latin typeface="Georgia" panose="02040502050405020303" pitchFamily="18" charset="0"/>
              </a:rPr>
              <a:t>Planetary</a:t>
            </a:r>
          </a:p>
          <a:p>
            <a:pPr algn="ctr"/>
            <a:r>
              <a:rPr lang="en-US" sz="2400" b="1">
                <a:latin typeface="Georgia" panose="02040502050405020303" pitchFamily="18" charset="0"/>
              </a:rPr>
              <a:t>Nebula</a:t>
            </a:r>
          </a:p>
        </p:txBody>
      </p:sp>
      <p:sp>
        <p:nvSpPr>
          <p:cNvPr id="48134" name="Oval 6"/>
          <p:cNvSpPr>
            <a:spLocks noChangeArrowheads="1"/>
          </p:cNvSpPr>
          <p:nvPr/>
        </p:nvSpPr>
        <p:spPr bwMode="auto">
          <a:xfrm>
            <a:off x="304800" y="5715000"/>
            <a:ext cx="2133600" cy="914400"/>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solidFill>
                  <a:schemeClr val="bg1"/>
                </a:solidFill>
                <a:latin typeface="Georgia" panose="02040502050405020303" pitchFamily="18" charset="0"/>
              </a:rPr>
              <a:t>Black Dwarf</a:t>
            </a:r>
          </a:p>
        </p:txBody>
      </p:sp>
      <p:sp>
        <p:nvSpPr>
          <p:cNvPr id="48135" name="Oval 7"/>
          <p:cNvSpPr>
            <a:spLocks noChangeArrowheads="1"/>
          </p:cNvSpPr>
          <p:nvPr/>
        </p:nvSpPr>
        <p:spPr bwMode="auto">
          <a:xfrm>
            <a:off x="1143000" y="4114800"/>
            <a:ext cx="2133600" cy="1219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latin typeface="Georgia" panose="02040502050405020303" pitchFamily="18" charset="0"/>
              </a:rPr>
              <a:t>White </a:t>
            </a:r>
          </a:p>
          <a:p>
            <a:pPr algn="ctr"/>
            <a:r>
              <a:rPr lang="en-US" sz="2400" b="1">
                <a:latin typeface="Georgia" panose="02040502050405020303" pitchFamily="18" charset="0"/>
              </a:rPr>
              <a:t>Dwarf</a:t>
            </a:r>
          </a:p>
        </p:txBody>
      </p:sp>
      <p:sp>
        <p:nvSpPr>
          <p:cNvPr id="48136" name="Line 8"/>
          <p:cNvSpPr>
            <a:spLocks noChangeShapeType="1"/>
          </p:cNvSpPr>
          <p:nvPr/>
        </p:nvSpPr>
        <p:spPr bwMode="auto">
          <a:xfrm flipH="1">
            <a:off x="2743200" y="1828800"/>
            <a:ext cx="762000" cy="6096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37" name="Line 9"/>
          <p:cNvSpPr>
            <a:spLocks noChangeShapeType="1"/>
          </p:cNvSpPr>
          <p:nvPr/>
        </p:nvSpPr>
        <p:spPr bwMode="auto">
          <a:xfrm flipH="1">
            <a:off x="2286000" y="3505200"/>
            <a:ext cx="0" cy="6858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38" name="Line 10"/>
          <p:cNvSpPr>
            <a:spLocks noChangeShapeType="1"/>
          </p:cNvSpPr>
          <p:nvPr/>
        </p:nvSpPr>
        <p:spPr bwMode="auto">
          <a:xfrm flipH="1">
            <a:off x="1447800" y="5181600"/>
            <a:ext cx="304800" cy="5334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39" name="Oval 11"/>
          <p:cNvSpPr>
            <a:spLocks noChangeArrowheads="1"/>
          </p:cNvSpPr>
          <p:nvPr/>
        </p:nvSpPr>
        <p:spPr bwMode="auto">
          <a:xfrm>
            <a:off x="5410200" y="2209800"/>
            <a:ext cx="2590800" cy="1447800"/>
          </a:xfrm>
          <a:prstGeom prst="ellipse">
            <a:avLst/>
          </a:prstGeom>
          <a:solidFill>
            <a:srgbClr val="CCFFCC"/>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latin typeface="Georgia" panose="02040502050405020303" pitchFamily="18" charset="0"/>
              </a:rPr>
              <a:t>Supernova</a:t>
            </a:r>
          </a:p>
          <a:p>
            <a:pPr algn="ctr"/>
            <a:r>
              <a:rPr lang="en-US" sz="2400" b="1">
                <a:latin typeface="Georgia" panose="02040502050405020303" pitchFamily="18" charset="0"/>
              </a:rPr>
              <a:t>(Type II)</a:t>
            </a:r>
          </a:p>
        </p:txBody>
      </p:sp>
      <p:sp>
        <p:nvSpPr>
          <p:cNvPr id="48140" name="Line 12"/>
          <p:cNvSpPr>
            <a:spLocks noChangeShapeType="1"/>
          </p:cNvSpPr>
          <p:nvPr/>
        </p:nvSpPr>
        <p:spPr bwMode="auto">
          <a:xfrm>
            <a:off x="5562600" y="1828800"/>
            <a:ext cx="990600" cy="6096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1" name="Oval 13"/>
          <p:cNvSpPr>
            <a:spLocks noChangeArrowheads="1"/>
          </p:cNvSpPr>
          <p:nvPr/>
        </p:nvSpPr>
        <p:spPr bwMode="auto">
          <a:xfrm>
            <a:off x="4419600" y="4267200"/>
            <a:ext cx="2133600" cy="1219200"/>
          </a:xfrm>
          <a:prstGeom prst="ellipse">
            <a:avLst/>
          </a:prstGeom>
          <a:solidFill>
            <a:srgbClr val="99CC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latin typeface="Georgia" panose="02040502050405020303" pitchFamily="18" charset="0"/>
              </a:rPr>
              <a:t>Neutron</a:t>
            </a:r>
          </a:p>
          <a:p>
            <a:pPr algn="ctr"/>
            <a:r>
              <a:rPr lang="en-US" sz="2400" b="1">
                <a:latin typeface="Georgia" panose="02040502050405020303" pitchFamily="18" charset="0"/>
              </a:rPr>
              <a:t>Star</a:t>
            </a:r>
          </a:p>
        </p:txBody>
      </p:sp>
      <p:sp>
        <p:nvSpPr>
          <p:cNvPr id="48142" name="Oval 14"/>
          <p:cNvSpPr>
            <a:spLocks noChangeArrowheads="1"/>
          </p:cNvSpPr>
          <p:nvPr/>
        </p:nvSpPr>
        <p:spPr bwMode="auto">
          <a:xfrm>
            <a:off x="7010400" y="4267200"/>
            <a:ext cx="2133600" cy="1219200"/>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solidFill>
                  <a:schemeClr val="bg1"/>
                </a:solidFill>
                <a:latin typeface="Georgia" panose="02040502050405020303" pitchFamily="18" charset="0"/>
              </a:rPr>
              <a:t>Black Hole</a:t>
            </a:r>
          </a:p>
        </p:txBody>
      </p:sp>
      <p:sp>
        <p:nvSpPr>
          <p:cNvPr id="48143" name="Line 15"/>
          <p:cNvSpPr>
            <a:spLocks noChangeShapeType="1"/>
          </p:cNvSpPr>
          <p:nvPr/>
        </p:nvSpPr>
        <p:spPr bwMode="auto">
          <a:xfrm flipH="1">
            <a:off x="5638800" y="3581400"/>
            <a:ext cx="381000" cy="6858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4" name="Line 16"/>
          <p:cNvSpPr>
            <a:spLocks noChangeShapeType="1"/>
          </p:cNvSpPr>
          <p:nvPr/>
        </p:nvSpPr>
        <p:spPr bwMode="auto">
          <a:xfrm>
            <a:off x="7315200" y="3581400"/>
            <a:ext cx="457200" cy="6858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50558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48131"/>
                                        </p:tgtEl>
                                        <p:attrNameLst>
                                          <p:attrName>style.visibility</p:attrName>
                                        </p:attrNameLst>
                                      </p:cBhvr>
                                      <p:to>
                                        <p:strVal val="visible"/>
                                      </p:to>
                                    </p:set>
                                    <p:animEffect transition="in" filter="dissolve">
                                      <p:cBhvr>
                                        <p:cTn id="7" dur="500"/>
                                        <p:tgtEl>
                                          <p:spTgt spid="481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8132"/>
                                        </p:tgtEl>
                                        <p:attrNameLst>
                                          <p:attrName>style.visibility</p:attrName>
                                        </p:attrNameLst>
                                      </p:cBhvr>
                                      <p:to>
                                        <p:strVal val="visible"/>
                                      </p:to>
                                    </p:set>
                                    <p:animEffect transition="in" filter="dissolve">
                                      <p:cBhvr>
                                        <p:cTn id="10" dur="500"/>
                                        <p:tgtEl>
                                          <p:spTgt spid="4813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8133"/>
                                        </p:tgtEl>
                                        <p:attrNameLst>
                                          <p:attrName>style.visibility</p:attrName>
                                        </p:attrNameLst>
                                      </p:cBhvr>
                                      <p:to>
                                        <p:strVal val="visible"/>
                                      </p:to>
                                    </p:set>
                                    <p:animEffect transition="in" filter="dissolve">
                                      <p:cBhvr>
                                        <p:cTn id="13" dur="500"/>
                                        <p:tgtEl>
                                          <p:spTgt spid="4813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8134"/>
                                        </p:tgtEl>
                                        <p:attrNameLst>
                                          <p:attrName>style.visibility</p:attrName>
                                        </p:attrNameLst>
                                      </p:cBhvr>
                                      <p:to>
                                        <p:strVal val="visible"/>
                                      </p:to>
                                    </p:set>
                                    <p:animEffect transition="in" filter="dissolve">
                                      <p:cBhvr>
                                        <p:cTn id="16" dur="500"/>
                                        <p:tgtEl>
                                          <p:spTgt spid="4813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8135"/>
                                        </p:tgtEl>
                                        <p:attrNameLst>
                                          <p:attrName>style.visibility</p:attrName>
                                        </p:attrNameLst>
                                      </p:cBhvr>
                                      <p:to>
                                        <p:strVal val="visible"/>
                                      </p:to>
                                    </p:set>
                                    <p:animEffect transition="in" filter="dissolve">
                                      <p:cBhvr>
                                        <p:cTn id="19" dur="500"/>
                                        <p:tgtEl>
                                          <p:spTgt spid="4813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8136"/>
                                        </p:tgtEl>
                                        <p:attrNameLst>
                                          <p:attrName>style.visibility</p:attrName>
                                        </p:attrNameLst>
                                      </p:cBhvr>
                                      <p:to>
                                        <p:strVal val="visible"/>
                                      </p:to>
                                    </p:set>
                                    <p:animEffect transition="in" filter="dissolve">
                                      <p:cBhvr>
                                        <p:cTn id="22" dur="500"/>
                                        <p:tgtEl>
                                          <p:spTgt spid="4813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8137"/>
                                        </p:tgtEl>
                                        <p:attrNameLst>
                                          <p:attrName>style.visibility</p:attrName>
                                        </p:attrNameLst>
                                      </p:cBhvr>
                                      <p:to>
                                        <p:strVal val="visible"/>
                                      </p:to>
                                    </p:set>
                                    <p:animEffect transition="in" filter="dissolve">
                                      <p:cBhvr>
                                        <p:cTn id="25" dur="500"/>
                                        <p:tgtEl>
                                          <p:spTgt spid="4813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8138"/>
                                        </p:tgtEl>
                                        <p:attrNameLst>
                                          <p:attrName>style.visibility</p:attrName>
                                        </p:attrNameLst>
                                      </p:cBhvr>
                                      <p:to>
                                        <p:strVal val="visible"/>
                                      </p:to>
                                    </p:set>
                                    <p:animEffect transition="in" filter="dissolve">
                                      <p:cBhvr>
                                        <p:cTn id="28" dur="500"/>
                                        <p:tgtEl>
                                          <p:spTgt spid="4813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8139"/>
                                        </p:tgtEl>
                                        <p:attrNameLst>
                                          <p:attrName>style.visibility</p:attrName>
                                        </p:attrNameLst>
                                      </p:cBhvr>
                                      <p:to>
                                        <p:strVal val="visible"/>
                                      </p:to>
                                    </p:set>
                                    <p:animEffect transition="in" filter="dissolve">
                                      <p:cBhvr>
                                        <p:cTn id="31" dur="500"/>
                                        <p:tgtEl>
                                          <p:spTgt spid="4813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8140"/>
                                        </p:tgtEl>
                                        <p:attrNameLst>
                                          <p:attrName>style.visibility</p:attrName>
                                        </p:attrNameLst>
                                      </p:cBhvr>
                                      <p:to>
                                        <p:strVal val="visible"/>
                                      </p:to>
                                    </p:set>
                                    <p:animEffect transition="in" filter="dissolve">
                                      <p:cBhvr>
                                        <p:cTn id="34" dur="500"/>
                                        <p:tgtEl>
                                          <p:spTgt spid="4814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8141"/>
                                        </p:tgtEl>
                                        <p:attrNameLst>
                                          <p:attrName>style.visibility</p:attrName>
                                        </p:attrNameLst>
                                      </p:cBhvr>
                                      <p:to>
                                        <p:strVal val="visible"/>
                                      </p:to>
                                    </p:set>
                                    <p:animEffect transition="in" filter="dissolve">
                                      <p:cBhvr>
                                        <p:cTn id="37" dur="500"/>
                                        <p:tgtEl>
                                          <p:spTgt spid="4814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8142"/>
                                        </p:tgtEl>
                                        <p:attrNameLst>
                                          <p:attrName>style.visibility</p:attrName>
                                        </p:attrNameLst>
                                      </p:cBhvr>
                                      <p:to>
                                        <p:strVal val="visible"/>
                                      </p:to>
                                    </p:set>
                                    <p:animEffect transition="in" filter="dissolve">
                                      <p:cBhvr>
                                        <p:cTn id="40" dur="500"/>
                                        <p:tgtEl>
                                          <p:spTgt spid="4814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48143"/>
                                        </p:tgtEl>
                                        <p:attrNameLst>
                                          <p:attrName>style.visibility</p:attrName>
                                        </p:attrNameLst>
                                      </p:cBhvr>
                                      <p:to>
                                        <p:strVal val="visible"/>
                                      </p:to>
                                    </p:set>
                                    <p:animEffect transition="in" filter="dissolve">
                                      <p:cBhvr>
                                        <p:cTn id="43" dur="500"/>
                                        <p:tgtEl>
                                          <p:spTgt spid="48143"/>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8144"/>
                                        </p:tgtEl>
                                        <p:attrNameLst>
                                          <p:attrName>style.visibility</p:attrName>
                                        </p:attrNameLst>
                                      </p:cBhvr>
                                      <p:to>
                                        <p:strVal val="visible"/>
                                      </p:to>
                                    </p:set>
                                    <p:animEffect transition="in" filter="dissolve">
                                      <p:cBhvr>
                                        <p:cTn id="46" dur="500"/>
                                        <p:tgtEl>
                                          <p:spTgt spid="48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P spid="48132" grpId="0" animBg="1"/>
      <p:bldP spid="48133" grpId="0" animBg="1"/>
      <p:bldP spid="48134" grpId="0" animBg="1"/>
      <p:bldP spid="48135" grpId="0" animBg="1"/>
      <p:bldP spid="48136" grpId="0" animBg="1"/>
      <p:bldP spid="48137" grpId="0" animBg="1"/>
      <p:bldP spid="48138" grpId="0" animBg="1"/>
      <p:bldP spid="48139" grpId="0" animBg="1"/>
      <p:bldP spid="48140" grpId="0" animBg="1"/>
      <p:bldP spid="48141" grpId="0" animBg="1"/>
      <p:bldP spid="48142" grpId="0" animBg="1"/>
      <p:bldP spid="48143" grpId="0" animBg="1"/>
      <p:bldP spid="481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p:cNvSpPr>
            <a:spLocks noChangeArrowheads="1"/>
          </p:cNvSpPr>
          <p:nvPr/>
        </p:nvSpPr>
        <p:spPr bwMode="auto">
          <a:xfrm rot="10200000">
            <a:off x="2514600" y="4876800"/>
            <a:ext cx="609600" cy="1143000"/>
          </a:xfrm>
          <a:prstGeom prst="curvedRightArrow">
            <a:avLst>
              <a:gd name="adj1" fmla="val 37500"/>
              <a:gd name="adj2" fmla="val 75000"/>
              <a:gd name="adj3" fmla="val 33333"/>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74755" name="AutoShape 3"/>
          <p:cNvSpPr>
            <a:spLocks noChangeArrowheads="1"/>
          </p:cNvSpPr>
          <p:nvPr/>
        </p:nvSpPr>
        <p:spPr bwMode="auto">
          <a:xfrm>
            <a:off x="2209800" y="5486400"/>
            <a:ext cx="2362200" cy="1371600"/>
          </a:xfrm>
          <a:prstGeom prst="irregularSeal1">
            <a:avLst/>
          </a:prstGeom>
          <a:solidFill>
            <a:srgbClr val="FF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latin typeface="Georgia" panose="02040502050405020303" pitchFamily="18" charset="0"/>
              </a:rPr>
              <a:t>NOVA!</a:t>
            </a:r>
          </a:p>
        </p:txBody>
      </p:sp>
      <p:sp>
        <p:nvSpPr>
          <p:cNvPr id="74756" name="AutoShape 4"/>
          <p:cNvSpPr>
            <a:spLocks noChangeArrowheads="1"/>
          </p:cNvSpPr>
          <p:nvPr/>
        </p:nvSpPr>
        <p:spPr bwMode="auto">
          <a:xfrm rot="-1500000">
            <a:off x="1905000" y="5105400"/>
            <a:ext cx="609600" cy="1143000"/>
          </a:xfrm>
          <a:prstGeom prst="curvedRightArrow">
            <a:avLst>
              <a:gd name="adj1" fmla="val 37500"/>
              <a:gd name="adj2" fmla="val 75000"/>
              <a:gd name="adj3" fmla="val 33333"/>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74757" name="Text Box 5"/>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Tutorial: Stellar Evolution</a:t>
            </a:r>
          </a:p>
        </p:txBody>
      </p:sp>
      <p:sp>
        <p:nvSpPr>
          <p:cNvPr id="34822" name="Oval 6"/>
          <p:cNvSpPr>
            <a:spLocks noChangeArrowheads="1"/>
          </p:cNvSpPr>
          <p:nvPr/>
        </p:nvSpPr>
        <p:spPr bwMode="auto">
          <a:xfrm>
            <a:off x="3352800" y="1371600"/>
            <a:ext cx="2286000" cy="1143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74759" name="Oval 7"/>
          <p:cNvSpPr>
            <a:spLocks noChangeArrowheads="1"/>
          </p:cNvSpPr>
          <p:nvPr/>
        </p:nvSpPr>
        <p:spPr bwMode="auto">
          <a:xfrm>
            <a:off x="3429000" y="838200"/>
            <a:ext cx="2286000" cy="1524000"/>
          </a:xfrm>
          <a:prstGeom prst="ellipse">
            <a:avLst/>
          </a:prstGeom>
          <a:solidFill>
            <a:srgbClr val="FF9966"/>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a:latin typeface="Georgia" panose="02040502050405020303" pitchFamily="18" charset="0"/>
              </a:rPr>
              <a:t>Red Giant</a:t>
            </a:r>
          </a:p>
        </p:txBody>
      </p:sp>
      <p:sp>
        <p:nvSpPr>
          <p:cNvPr id="74760" name="Oval 8"/>
          <p:cNvSpPr>
            <a:spLocks noChangeArrowheads="1"/>
          </p:cNvSpPr>
          <p:nvPr/>
        </p:nvSpPr>
        <p:spPr bwMode="auto">
          <a:xfrm>
            <a:off x="304800" y="2438400"/>
            <a:ext cx="2590800" cy="1447800"/>
          </a:xfrm>
          <a:prstGeom prst="ellipse">
            <a:avLst/>
          </a:prstGeom>
          <a:solidFill>
            <a:srgbClr val="CCFFCC"/>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latin typeface="Georgia" panose="02040502050405020303" pitchFamily="18" charset="0"/>
              </a:rPr>
              <a:t>Planetary</a:t>
            </a:r>
          </a:p>
          <a:p>
            <a:pPr algn="ctr"/>
            <a:r>
              <a:rPr lang="en-US" sz="2400" b="1">
                <a:latin typeface="Georgia" panose="02040502050405020303" pitchFamily="18" charset="0"/>
              </a:rPr>
              <a:t>Nebula</a:t>
            </a:r>
          </a:p>
        </p:txBody>
      </p:sp>
      <p:sp>
        <p:nvSpPr>
          <p:cNvPr id="74761" name="Oval 9"/>
          <p:cNvSpPr>
            <a:spLocks noChangeArrowheads="1"/>
          </p:cNvSpPr>
          <p:nvPr/>
        </p:nvSpPr>
        <p:spPr bwMode="auto">
          <a:xfrm>
            <a:off x="381000" y="4343400"/>
            <a:ext cx="2133600" cy="1219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latin typeface="Georgia" panose="02040502050405020303" pitchFamily="18" charset="0"/>
              </a:rPr>
              <a:t>White </a:t>
            </a:r>
          </a:p>
          <a:p>
            <a:pPr algn="ctr"/>
            <a:r>
              <a:rPr lang="en-US" sz="2400" b="1">
                <a:latin typeface="Georgia" panose="02040502050405020303" pitchFamily="18" charset="0"/>
              </a:rPr>
              <a:t>Dwarf</a:t>
            </a:r>
          </a:p>
        </p:txBody>
      </p:sp>
      <p:sp>
        <p:nvSpPr>
          <p:cNvPr id="74762" name="Line 10"/>
          <p:cNvSpPr>
            <a:spLocks noChangeShapeType="1"/>
          </p:cNvSpPr>
          <p:nvPr/>
        </p:nvSpPr>
        <p:spPr bwMode="auto">
          <a:xfrm flipH="1">
            <a:off x="2209800" y="1828800"/>
            <a:ext cx="1295400" cy="6858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63" name="Line 11"/>
          <p:cNvSpPr>
            <a:spLocks noChangeShapeType="1"/>
          </p:cNvSpPr>
          <p:nvPr/>
        </p:nvSpPr>
        <p:spPr bwMode="auto">
          <a:xfrm flipH="1">
            <a:off x="1447800" y="3657600"/>
            <a:ext cx="0" cy="6858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64" name="Oval 12"/>
          <p:cNvSpPr>
            <a:spLocks noChangeArrowheads="1"/>
          </p:cNvSpPr>
          <p:nvPr/>
        </p:nvSpPr>
        <p:spPr bwMode="auto">
          <a:xfrm>
            <a:off x="6324600" y="1143000"/>
            <a:ext cx="2590800" cy="1447800"/>
          </a:xfrm>
          <a:prstGeom prst="ellipse">
            <a:avLst/>
          </a:prstGeom>
          <a:solidFill>
            <a:srgbClr val="CCFFCC"/>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latin typeface="Georgia" panose="02040502050405020303" pitchFamily="18" charset="0"/>
              </a:rPr>
              <a:t>Supernova</a:t>
            </a:r>
          </a:p>
          <a:p>
            <a:pPr algn="ctr"/>
            <a:r>
              <a:rPr lang="en-US" sz="2400" b="1">
                <a:latin typeface="Georgia" panose="02040502050405020303" pitchFamily="18" charset="0"/>
              </a:rPr>
              <a:t>(Type II)</a:t>
            </a:r>
          </a:p>
        </p:txBody>
      </p:sp>
      <p:sp>
        <p:nvSpPr>
          <p:cNvPr id="74765" name="Line 13"/>
          <p:cNvSpPr>
            <a:spLocks noChangeShapeType="1"/>
          </p:cNvSpPr>
          <p:nvPr/>
        </p:nvSpPr>
        <p:spPr bwMode="auto">
          <a:xfrm>
            <a:off x="5638800" y="1828800"/>
            <a:ext cx="762000" cy="762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66" name="Oval 14"/>
          <p:cNvSpPr>
            <a:spLocks noChangeArrowheads="1"/>
          </p:cNvSpPr>
          <p:nvPr/>
        </p:nvSpPr>
        <p:spPr bwMode="auto">
          <a:xfrm>
            <a:off x="5867400" y="2819400"/>
            <a:ext cx="1752600" cy="1219200"/>
          </a:xfrm>
          <a:prstGeom prst="ellipse">
            <a:avLst/>
          </a:prstGeom>
          <a:solidFill>
            <a:srgbClr val="99CC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latin typeface="Georgia" panose="02040502050405020303" pitchFamily="18" charset="0"/>
              </a:rPr>
              <a:t>Neutron</a:t>
            </a:r>
          </a:p>
          <a:p>
            <a:pPr algn="ctr"/>
            <a:r>
              <a:rPr lang="en-US" sz="2400" b="1">
                <a:latin typeface="Georgia" panose="02040502050405020303" pitchFamily="18" charset="0"/>
              </a:rPr>
              <a:t>Star</a:t>
            </a:r>
          </a:p>
        </p:txBody>
      </p:sp>
      <p:sp>
        <p:nvSpPr>
          <p:cNvPr id="74767" name="Oval 15"/>
          <p:cNvSpPr>
            <a:spLocks noChangeArrowheads="1"/>
          </p:cNvSpPr>
          <p:nvPr/>
        </p:nvSpPr>
        <p:spPr bwMode="auto">
          <a:xfrm>
            <a:off x="7162800" y="4038600"/>
            <a:ext cx="1676400" cy="1219200"/>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solidFill>
                  <a:schemeClr val="bg1"/>
                </a:solidFill>
                <a:latin typeface="Georgia" panose="02040502050405020303" pitchFamily="18" charset="0"/>
              </a:rPr>
              <a:t>Black </a:t>
            </a:r>
          </a:p>
          <a:p>
            <a:pPr algn="ctr"/>
            <a:r>
              <a:rPr lang="en-US" sz="2400" b="1">
                <a:solidFill>
                  <a:schemeClr val="bg1"/>
                </a:solidFill>
                <a:latin typeface="Georgia" panose="02040502050405020303" pitchFamily="18" charset="0"/>
              </a:rPr>
              <a:t>Hole</a:t>
            </a:r>
          </a:p>
        </p:txBody>
      </p:sp>
      <p:sp>
        <p:nvSpPr>
          <p:cNvPr id="74768" name="Line 16"/>
          <p:cNvSpPr>
            <a:spLocks noChangeShapeType="1"/>
          </p:cNvSpPr>
          <p:nvPr/>
        </p:nvSpPr>
        <p:spPr bwMode="auto">
          <a:xfrm flipH="1">
            <a:off x="6858000" y="2514600"/>
            <a:ext cx="304800" cy="3810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69" name="Line 17"/>
          <p:cNvSpPr>
            <a:spLocks noChangeShapeType="1"/>
          </p:cNvSpPr>
          <p:nvPr/>
        </p:nvSpPr>
        <p:spPr bwMode="auto">
          <a:xfrm flipH="1">
            <a:off x="8229600" y="2514600"/>
            <a:ext cx="0" cy="16002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70" name="Oval 18"/>
          <p:cNvSpPr>
            <a:spLocks noChangeArrowheads="1"/>
          </p:cNvSpPr>
          <p:nvPr/>
        </p:nvSpPr>
        <p:spPr bwMode="auto">
          <a:xfrm>
            <a:off x="3124200" y="2667000"/>
            <a:ext cx="2057400" cy="1524000"/>
          </a:xfrm>
          <a:prstGeom prst="ellipse">
            <a:avLst/>
          </a:prstGeom>
          <a:solidFill>
            <a:srgbClr val="99CC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dirty="0">
                <a:latin typeface="Georgia" panose="02040502050405020303" pitchFamily="18" charset="0"/>
              </a:rPr>
              <a:t>Companion </a:t>
            </a:r>
          </a:p>
          <a:p>
            <a:pPr algn="ctr"/>
            <a:r>
              <a:rPr lang="en-US" sz="2400" b="1" dirty="0">
                <a:latin typeface="Georgia" panose="02040502050405020303" pitchFamily="18" charset="0"/>
              </a:rPr>
              <a:t>star</a:t>
            </a:r>
          </a:p>
        </p:txBody>
      </p:sp>
      <p:sp>
        <p:nvSpPr>
          <p:cNvPr id="74771" name="Oval 19"/>
          <p:cNvSpPr>
            <a:spLocks noChangeArrowheads="1"/>
          </p:cNvSpPr>
          <p:nvPr/>
        </p:nvSpPr>
        <p:spPr bwMode="auto">
          <a:xfrm>
            <a:off x="4876800" y="5562600"/>
            <a:ext cx="1524000" cy="1143000"/>
          </a:xfrm>
          <a:prstGeom prst="ellipse">
            <a:avLst/>
          </a:prstGeom>
          <a:solidFill>
            <a:schemeClr val="bg2"/>
          </a:solidFill>
          <a:ln w="9525" algn="ctr">
            <a:noFill/>
            <a:round/>
            <a:headEnd/>
            <a:tailEnd/>
          </a:ln>
          <a:effectLst/>
        </p:spPr>
        <p:txBody>
          <a:bodyPr wrap="none" anchor="ctr"/>
          <a:lstStyle/>
          <a:p>
            <a:pPr algn="ctr" eaLnBrk="0" hangingPunct="0">
              <a:defRPr/>
            </a:pPr>
            <a:r>
              <a:rPr lang="en-US" sz="2400" b="1">
                <a:solidFill>
                  <a:schemeClr val="bg1"/>
                </a:solidFill>
                <a:effectLst>
                  <a:outerShdw blurRad="38100" dist="38100" dir="2700000" algn="tl">
                    <a:srgbClr val="000000"/>
                  </a:outerShdw>
                </a:effectLst>
                <a:latin typeface="Georgia" pitchFamily="18" charset="0"/>
                <a:cs typeface="+mn-cs"/>
              </a:rPr>
              <a:t>Nothing</a:t>
            </a:r>
          </a:p>
          <a:p>
            <a:pPr algn="ctr" eaLnBrk="0" hangingPunct="0">
              <a:defRPr/>
            </a:pPr>
            <a:r>
              <a:rPr lang="en-US" sz="2400" b="1">
                <a:solidFill>
                  <a:schemeClr val="bg1"/>
                </a:solidFill>
                <a:effectLst>
                  <a:outerShdw blurRad="38100" dist="38100" dir="2700000" algn="tl">
                    <a:srgbClr val="000000"/>
                  </a:outerShdw>
                </a:effectLst>
                <a:latin typeface="Georgia" pitchFamily="18" charset="0"/>
                <a:cs typeface="+mn-cs"/>
              </a:rPr>
              <a:t>Left</a:t>
            </a:r>
          </a:p>
        </p:txBody>
      </p:sp>
      <p:sp>
        <p:nvSpPr>
          <p:cNvPr id="74772" name="Line 20"/>
          <p:cNvSpPr>
            <a:spLocks noChangeShapeType="1"/>
          </p:cNvSpPr>
          <p:nvPr/>
        </p:nvSpPr>
        <p:spPr bwMode="auto">
          <a:xfrm>
            <a:off x="2438400" y="4953000"/>
            <a:ext cx="914400" cy="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73" name="AutoShape 21"/>
          <p:cNvSpPr>
            <a:spLocks noChangeArrowheads="1"/>
          </p:cNvSpPr>
          <p:nvPr/>
        </p:nvSpPr>
        <p:spPr bwMode="auto">
          <a:xfrm>
            <a:off x="3124200" y="4267200"/>
            <a:ext cx="2362200" cy="1371600"/>
          </a:xfrm>
          <a:prstGeom prst="irregularSeal1">
            <a:avLst/>
          </a:prstGeom>
          <a:solidFill>
            <a:srgbClr val="FF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latin typeface="Georgia" panose="02040502050405020303" pitchFamily="18" charset="0"/>
              </a:rPr>
              <a:t>SN Ia</a:t>
            </a:r>
          </a:p>
        </p:txBody>
      </p:sp>
      <p:sp>
        <p:nvSpPr>
          <p:cNvPr id="74774" name="Line 22"/>
          <p:cNvSpPr>
            <a:spLocks noChangeShapeType="1"/>
          </p:cNvSpPr>
          <p:nvPr/>
        </p:nvSpPr>
        <p:spPr bwMode="auto">
          <a:xfrm>
            <a:off x="4648200" y="5257800"/>
            <a:ext cx="457200" cy="4572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75" name="Line 23"/>
          <p:cNvSpPr>
            <a:spLocks noChangeShapeType="1"/>
          </p:cNvSpPr>
          <p:nvPr/>
        </p:nvSpPr>
        <p:spPr bwMode="auto">
          <a:xfrm>
            <a:off x="5029200" y="2971800"/>
            <a:ext cx="1066800" cy="76200"/>
          </a:xfrm>
          <a:prstGeom prst="line">
            <a:avLst/>
          </a:prstGeom>
          <a:noFill/>
          <a:ln w="635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76" name="Line 24"/>
          <p:cNvSpPr>
            <a:spLocks noChangeShapeType="1"/>
          </p:cNvSpPr>
          <p:nvPr/>
        </p:nvSpPr>
        <p:spPr bwMode="auto">
          <a:xfrm>
            <a:off x="5105400" y="3733800"/>
            <a:ext cx="2057400" cy="990600"/>
          </a:xfrm>
          <a:prstGeom prst="line">
            <a:avLst/>
          </a:prstGeom>
          <a:noFill/>
          <a:ln w="635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41" name="Freeform 25"/>
          <p:cNvSpPr>
            <a:spLocks/>
          </p:cNvSpPr>
          <p:nvPr/>
        </p:nvSpPr>
        <p:spPr bwMode="auto">
          <a:xfrm>
            <a:off x="7467600" y="5257800"/>
            <a:ext cx="1066800" cy="1397000"/>
          </a:xfrm>
          <a:custGeom>
            <a:avLst/>
            <a:gdLst>
              <a:gd name="T0" fmla="*/ 0 w 1"/>
              <a:gd name="T1" fmla="*/ 0 h 880"/>
              <a:gd name="T2" fmla="*/ 0 w 1"/>
              <a:gd name="T3" fmla="*/ 2147483647 h 880"/>
              <a:gd name="T4" fmla="*/ 0 w 1"/>
              <a:gd name="T5" fmla="*/ 2147483647 h 880"/>
              <a:gd name="T6" fmla="*/ 0 60000 65536"/>
              <a:gd name="T7" fmla="*/ 0 60000 65536"/>
              <a:gd name="T8" fmla="*/ 0 60000 65536"/>
              <a:gd name="T9" fmla="*/ 0 w 1"/>
              <a:gd name="T10" fmla="*/ 0 h 880"/>
              <a:gd name="T11" fmla="*/ 1 w 1"/>
              <a:gd name="T12" fmla="*/ 880 h 880"/>
            </a:gdLst>
            <a:ahLst/>
            <a:cxnLst>
              <a:cxn ang="T6">
                <a:pos x="T0" y="T1"/>
              </a:cxn>
              <a:cxn ang="T7">
                <a:pos x="T2" y="T3"/>
              </a:cxn>
              <a:cxn ang="T8">
                <a:pos x="T4" y="T5"/>
              </a:cxn>
            </a:cxnLst>
            <a:rect l="T9" t="T10" r="T11" b="T12"/>
            <a:pathLst>
              <a:path w="1" h="880">
                <a:moveTo>
                  <a:pt x="0" y="0"/>
                </a:moveTo>
                <a:cubicBezTo>
                  <a:pt x="0" y="328"/>
                  <a:pt x="0" y="656"/>
                  <a:pt x="0" y="768"/>
                </a:cubicBezTo>
                <a:cubicBezTo>
                  <a:pt x="0" y="880"/>
                  <a:pt x="0" y="776"/>
                  <a:pt x="0" y="672"/>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8" name="AutoShape 26"/>
          <p:cNvSpPr>
            <a:spLocks noChangeArrowheads="1"/>
          </p:cNvSpPr>
          <p:nvPr/>
        </p:nvSpPr>
        <p:spPr bwMode="auto">
          <a:xfrm rot="5400000">
            <a:off x="7372350" y="5734050"/>
            <a:ext cx="1295400" cy="342900"/>
          </a:xfrm>
          <a:prstGeom prst="doubleWave">
            <a:avLst>
              <a:gd name="adj1" fmla="val 6500"/>
              <a:gd name="adj2" fmla="val 0"/>
            </a:avLst>
          </a:prstGeom>
          <a:solidFill>
            <a:srgbClr val="00CC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sz="2400" b="1">
              <a:solidFill>
                <a:srgbClr val="FFFF00"/>
              </a:solidFill>
              <a:latin typeface="Georgia" panose="02040502050405020303" pitchFamily="18" charset="0"/>
            </a:endParaRPr>
          </a:p>
        </p:txBody>
      </p:sp>
      <p:sp>
        <p:nvSpPr>
          <p:cNvPr id="74779" name="Text Box 27"/>
          <p:cNvSpPr txBox="1">
            <a:spLocks noChangeArrowheads="1"/>
          </p:cNvSpPr>
          <p:nvPr/>
        </p:nvSpPr>
        <p:spPr bwMode="auto">
          <a:xfrm rot="10800000">
            <a:off x="7239000" y="5334000"/>
            <a:ext cx="5492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solidFill>
                  <a:srgbClr val="FFFF00"/>
                </a:solidFill>
                <a:latin typeface="Georgia" panose="02040502050405020303" pitchFamily="18" charset="0"/>
              </a:rPr>
              <a:t>X-rays!</a:t>
            </a:r>
          </a:p>
        </p:txBody>
      </p:sp>
      <p:sp>
        <p:nvSpPr>
          <p:cNvPr id="74780" name="AutoShape 28"/>
          <p:cNvSpPr>
            <a:spLocks noChangeArrowheads="1"/>
          </p:cNvSpPr>
          <p:nvPr/>
        </p:nvSpPr>
        <p:spPr bwMode="auto">
          <a:xfrm rot="10800000">
            <a:off x="7696200" y="6324600"/>
            <a:ext cx="609600" cy="533400"/>
          </a:xfrm>
          <a:prstGeom prst="triangle">
            <a:avLst>
              <a:gd name="adj" fmla="val 50000"/>
            </a:avLst>
          </a:prstGeom>
          <a:solidFill>
            <a:srgbClr val="00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74781" name="Text Box 29"/>
          <p:cNvSpPr txBox="1">
            <a:spLocks noChangeArrowheads="1"/>
          </p:cNvSpPr>
          <p:nvPr/>
        </p:nvSpPr>
        <p:spPr bwMode="auto">
          <a:xfrm rot="-1560000">
            <a:off x="1828800" y="3810000"/>
            <a:ext cx="165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solidFill>
                  <a:srgbClr val="FFFF00"/>
                </a:solidFill>
                <a:latin typeface="Georgia" panose="02040502050405020303" pitchFamily="18" charset="0"/>
              </a:rPr>
              <a:t>accretion</a:t>
            </a:r>
          </a:p>
        </p:txBody>
      </p:sp>
      <p:sp>
        <p:nvSpPr>
          <p:cNvPr id="74782" name="Text Box 30"/>
          <p:cNvSpPr txBox="1">
            <a:spLocks noChangeArrowheads="1"/>
          </p:cNvSpPr>
          <p:nvPr/>
        </p:nvSpPr>
        <p:spPr bwMode="auto">
          <a:xfrm>
            <a:off x="4800600" y="2514600"/>
            <a:ext cx="165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solidFill>
                  <a:srgbClr val="FFFF00"/>
                </a:solidFill>
                <a:latin typeface="Georgia" panose="02040502050405020303" pitchFamily="18" charset="0"/>
              </a:rPr>
              <a:t>accretion</a:t>
            </a:r>
          </a:p>
        </p:txBody>
      </p:sp>
      <p:sp>
        <p:nvSpPr>
          <p:cNvPr id="74783" name="Text Box 31"/>
          <p:cNvSpPr txBox="1">
            <a:spLocks noChangeArrowheads="1"/>
          </p:cNvSpPr>
          <p:nvPr/>
        </p:nvSpPr>
        <p:spPr bwMode="auto">
          <a:xfrm rot="1620000">
            <a:off x="5127625" y="4114800"/>
            <a:ext cx="165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solidFill>
                  <a:srgbClr val="FFFF00"/>
                </a:solidFill>
                <a:latin typeface="Georgia" panose="02040502050405020303" pitchFamily="18" charset="0"/>
              </a:rPr>
              <a:t>accretion</a:t>
            </a:r>
          </a:p>
        </p:txBody>
      </p:sp>
      <p:sp>
        <p:nvSpPr>
          <p:cNvPr id="74784" name="Line 32"/>
          <p:cNvSpPr>
            <a:spLocks noChangeShapeType="1"/>
          </p:cNvSpPr>
          <p:nvPr/>
        </p:nvSpPr>
        <p:spPr bwMode="auto">
          <a:xfrm>
            <a:off x="7543800" y="3352800"/>
            <a:ext cx="838200" cy="0"/>
          </a:xfrm>
          <a:prstGeom prst="line">
            <a:avLst/>
          </a:prstGeom>
          <a:noFill/>
          <a:ln w="635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85" name="Rectangle 33"/>
          <p:cNvSpPr>
            <a:spLocks noChangeArrowheads="1"/>
          </p:cNvSpPr>
          <p:nvPr/>
        </p:nvSpPr>
        <p:spPr bwMode="auto">
          <a:xfrm>
            <a:off x="8382000" y="3048000"/>
            <a:ext cx="762000" cy="609600"/>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latin typeface="Georgia" panose="02040502050405020303" pitchFamily="18" charset="0"/>
              </a:rPr>
              <a:t>?</a:t>
            </a:r>
          </a:p>
        </p:txBody>
      </p:sp>
      <p:sp>
        <p:nvSpPr>
          <p:cNvPr id="74786" name="Line 34"/>
          <p:cNvSpPr>
            <a:spLocks noChangeShapeType="1"/>
          </p:cNvSpPr>
          <p:nvPr/>
        </p:nvSpPr>
        <p:spPr bwMode="auto">
          <a:xfrm flipH="1">
            <a:off x="2057400" y="3886200"/>
            <a:ext cx="1295400" cy="685800"/>
          </a:xfrm>
          <a:prstGeom prst="line">
            <a:avLst/>
          </a:prstGeom>
          <a:noFill/>
          <a:ln w="635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372892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7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7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7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7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4770"/>
                                        </p:tgtEl>
                                        <p:attrNameLst>
                                          <p:attrName>style.visibility</p:attrName>
                                        </p:attrNameLst>
                                      </p:cBhvr>
                                      <p:to>
                                        <p:strVal val="visible"/>
                                      </p:to>
                                    </p:set>
                                    <p:animEffect transition="in" filter="dissolve">
                                      <p:cBhvr>
                                        <p:cTn id="19" dur="500"/>
                                        <p:tgtEl>
                                          <p:spTgt spid="7477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4781"/>
                                        </p:tgtEl>
                                        <p:attrNameLst>
                                          <p:attrName>style.visibility</p:attrName>
                                        </p:attrNameLst>
                                      </p:cBhvr>
                                      <p:to>
                                        <p:strVal val="visible"/>
                                      </p:to>
                                    </p:set>
                                    <p:animEffect transition="in" filter="dissolve">
                                      <p:cBhvr>
                                        <p:cTn id="22" dur="500"/>
                                        <p:tgtEl>
                                          <p:spTgt spid="7478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4786"/>
                                        </p:tgtEl>
                                        <p:attrNameLst>
                                          <p:attrName>style.visibility</p:attrName>
                                        </p:attrNameLst>
                                      </p:cBhvr>
                                      <p:to>
                                        <p:strVal val="visible"/>
                                      </p:to>
                                    </p:set>
                                    <p:animEffect transition="in" filter="dissolve">
                                      <p:cBhvr>
                                        <p:cTn id="25" dur="500"/>
                                        <p:tgtEl>
                                          <p:spTgt spid="7478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74756"/>
                                        </p:tgtEl>
                                        <p:attrNameLst>
                                          <p:attrName>style.visibility</p:attrName>
                                        </p:attrNameLst>
                                      </p:cBhvr>
                                      <p:to>
                                        <p:strVal val="visible"/>
                                      </p:to>
                                    </p:set>
                                    <p:animEffect transition="in" filter="checkerboard(across)">
                                      <p:cBhvr>
                                        <p:cTn id="30" dur="500"/>
                                        <p:tgtEl>
                                          <p:spTgt spid="74756"/>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74754"/>
                                        </p:tgtEl>
                                        <p:attrNameLst>
                                          <p:attrName>style.visibility</p:attrName>
                                        </p:attrNameLst>
                                      </p:cBhvr>
                                      <p:to>
                                        <p:strVal val="visible"/>
                                      </p:to>
                                    </p:set>
                                    <p:animEffect transition="in" filter="checkerboard(across)">
                                      <p:cBhvr>
                                        <p:cTn id="33" dur="500"/>
                                        <p:tgtEl>
                                          <p:spTgt spid="74754"/>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74755"/>
                                        </p:tgtEl>
                                        <p:attrNameLst>
                                          <p:attrName>style.visibility</p:attrName>
                                        </p:attrNameLst>
                                      </p:cBhvr>
                                      <p:to>
                                        <p:strVal val="visible"/>
                                      </p:to>
                                    </p:set>
                                    <p:animEffect transition="in" filter="checkerboard(across)">
                                      <p:cBhvr>
                                        <p:cTn id="36" dur="500"/>
                                        <p:tgtEl>
                                          <p:spTgt spid="7475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74772"/>
                                        </p:tgtEl>
                                        <p:attrNameLst>
                                          <p:attrName>style.visibility</p:attrName>
                                        </p:attrNameLst>
                                      </p:cBhvr>
                                      <p:to>
                                        <p:strVal val="visible"/>
                                      </p:to>
                                    </p:set>
                                    <p:animEffect transition="in" filter="checkerboard(across)">
                                      <p:cBhvr>
                                        <p:cTn id="41" dur="500"/>
                                        <p:tgtEl>
                                          <p:spTgt spid="74772"/>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74773"/>
                                        </p:tgtEl>
                                        <p:attrNameLst>
                                          <p:attrName>style.visibility</p:attrName>
                                        </p:attrNameLst>
                                      </p:cBhvr>
                                      <p:to>
                                        <p:strVal val="visible"/>
                                      </p:to>
                                    </p:set>
                                    <p:animEffect transition="in" filter="checkerboard(across)">
                                      <p:cBhvr>
                                        <p:cTn id="44" dur="500"/>
                                        <p:tgtEl>
                                          <p:spTgt spid="74773"/>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74774"/>
                                        </p:tgtEl>
                                        <p:attrNameLst>
                                          <p:attrName>style.visibility</p:attrName>
                                        </p:attrNameLst>
                                      </p:cBhvr>
                                      <p:to>
                                        <p:strVal val="visible"/>
                                      </p:to>
                                    </p:set>
                                    <p:animEffect transition="in" filter="checkerboard(across)">
                                      <p:cBhvr>
                                        <p:cTn id="47" dur="500"/>
                                        <p:tgtEl>
                                          <p:spTgt spid="74774"/>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74771"/>
                                        </p:tgtEl>
                                        <p:attrNameLst>
                                          <p:attrName>style.visibility</p:attrName>
                                        </p:attrNameLst>
                                      </p:cBhvr>
                                      <p:to>
                                        <p:strVal val="visible"/>
                                      </p:to>
                                    </p:set>
                                    <p:animEffect transition="in" filter="checkerboard(across)">
                                      <p:cBhvr>
                                        <p:cTn id="50" dur="500"/>
                                        <p:tgtEl>
                                          <p:spTgt spid="7477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7476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7476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7476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4761"/>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74781"/>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74773"/>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74774"/>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74771"/>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7475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74756"/>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74786"/>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7475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74772"/>
                                        </p:tgtEl>
                                        <p:attrNameLst>
                                          <p:attrName>style.visibility</p:attrName>
                                        </p:attrNameLst>
                                      </p:cBhvr>
                                      <p:to>
                                        <p:strVal val="hidden"/>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76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476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476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476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476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4767"/>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478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4776"/>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74767"/>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 presetClass="entr" presetSubtype="5" fill="hold" grpId="0" nodeType="clickEffect">
                                  <p:stCondLst>
                                    <p:cond delay="0"/>
                                  </p:stCondLst>
                                  <p:childTnLst>
                                    <p:set>
                                      <p:cBhvr>
                                        <p:cTn id="104" dur="1" fill="hold">
                                          <p:stCondLst>
                                            <p:cond delay="0"/>
                                          </p:stCondLst>
                                        </p:cTn>
                                        <p:tgtEl>
                                          <p:spTgt spid="74778"/>
                                        </p:tgtEl>
                                        <p:attrNameLst>
                                          <p:attrName>style.visibility</p:attrName>
                                        </p:attrNameLst>
                                      </p:cBhvr>
                                      <p:to>
                                        <p:strVal val="visible"/>
                                      </p:to>
                                    </p:set>
                                    <p:animEffect transition="in" filter="blinds(vertical)">
                                      <p:cBhvr>
                                        <p:cTn id="105" dur="500"/>
                                        <p:tgtEl>
                                          <p:spTgt spid="74778"/>
                                        </p:tgtEl>
                                      </p:cBhvr>
                                    </p:animEffect>
                                  </p:childTnLst>
                                </p:cTn>
                              </p:par>
                              <p:par>
                                <p:cTn id="106" presetID="3" presetClass="entr" presetSubtype="5" fill="hold" grpId="0" nodeType="withEffect">
                                  <p:stCondLst>
                                    <p:cond delay="0"/>
                                  </p:stCondLst>
                                  <p:childTnLst>
                                    <p:set>
                                      <p:cBhvr>
                                        <p:cTn id="107" dur="1" fill="hold">
                                          <p:stCondLst>
                                            <p:cond delay="0"/>
                                          </p:stCondLst>
                                        </p:cTn>
                                        <p:tgtEl>
                                          <p:spTgt spid="74780"/>
                                        </p:tgtEl>
                                        <p:attrNameLst>
                                          <p:attrName>style.visibility</p:attrName>
                                        </p:attrNameLst>
                                      </p:cBhvr>
                                      <p:to>
                                        <p:strVal val="visible"/>
                                      </p:to>
                                    </p:set>
                                    <p:animEffect transition="in" filter="blinds(vertical)">
                                      <p:cBhvr>
                                        <p:cTn id="108" dur="500"/>
                                        <p:tgtEl>
                                          <p:spTgt spid="74780"/>
                                        </p:tgtEl>
                                      </p:cBhvr>
                                    </p:animEffect>
                                  </p:childTnLst>
                                </p:cTn>
                              </p:par>
                              <p:par>
                                <p:cTn id="109" presetID="3" presetClass="entr" presetSubtype="5" fill="hold" grpId="0" nodeType="withEffect">
                                  <p:stCondLst>
                                    <p:cond delay="0"/>
                                  </p:stCondLst>
                                  <p:childTnLst>
                                    <p:set>
                                      <p:cBhvr>
                                        <p:cTn id="110" dur="1" fill="hold">
                                          <p:stCondLst>
                                            <p:cond delay="0"/>
                                          </p:stCondLst>
                                        </p:cTn>
                                        <p:tgtEl>
                                          <p:spTgt spid="74779"/>
                                        </p:tgtEl>
                                        <p:attrNameLst>
                                          <p:attrName>style.visibility</p:attrName>
                                        </p:attrNameLst>
                                      </p:cBhvr>
                                      <p:to>
                                        <p:strVal val="visible"/>
                                      </p:to>
                                    </p:set>
                                    <p:animEffect transition="in" filter="blinds(vertical)">
                                      <p:cBhvr>
                                        <p:cTn id="111" dur="500"/>
                                        <p:tgtEl>
                                          <p:spTgt spid="74779"/>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5" presetClass="entr" presetSubtype="10" fill="hold" grpId="0" nodeType="clickEffect">
                                  <p:stCondLst>
                                    <p:cond delay="0"/>
                                  </p:stCondLst>
                                  <p:childTnLst>
                                    <p:set>
                                      <p:cBhvr>
                                        <p:cTn id="115" dur="1" fill="hold">
                                          <p:stCondLst>
                                            <p:cond delay="0"/>
                                          </p:stCondLst>
                                        </p:cTn>
                                        <p:tgtEl>
                                          <p:spTgt spid="74775"/>
                                        </p:tgtEl>
                                        <p:attrNameLst>
                                          <p:attrName>style.visibility</p:attrName>
                                        </p:attrNameLst>
                                      </p:cBhvr>
                                      <p:to>
                                        <p:strVal val="visible"/>
                                      </p:to>
                                    </p:set>
                                    <p:animEffect transition="in" filter="checkerboard(across)">
                                      <p:cBhvr>
                                        <p:cTn id="116" dur="500"/>
                                        <p:tgtEl>
                                          <p:spTgt spid="74775"/>
                                        </p:tgtEl>
                                      </p:cBhvr>
                                    </p:animEffect>
                                  </p:childTnLst>
                                </p:cTn>
                              </p:par>
                              <p:par>
                                <p:cTn id="117" presetID="5" presetClass="entr" presetSubtype="10" fill="hold" grpId="0" nodeType="withEffect">
                                  <p:stCondLst>
                                    <p:cond delay="0"/>
                                  </p:stCondLst>
                                  <p:childTnLst>
                                    <p:set>
                                      <p:cBhvr>
                                        <p:cTn id="118" dur="1" fill="hold">
                                          <p:stCondLst>
                                            <p:cond delay="0"/>
                                          </p:stCondLst>
                                        </p:cTn>
                                        <p:tgtEl>
                                          <p:spTgt spid="74782"/>
                                        </p:tgtEl>
                                        <p:attrNameLst>
                                          <p:attrName>style.visibility</p:attrName>
                                        </p:attrNameLst>
                                      </p:cBhvr>
                                      <p:to>
                                        <p:strVal val="visible"/>
                                      </p:to>
                                    </p:set>
                                    <p:animEffect transition="in" filter="checkerboard(across)">
                                      <p:cBhvr>
                                        <p:cTn id="119" dur="500"/>
                                        <p:tgtEl>
                                          <p:spTgt spid="74782"/>
                                        </p:tgtEl>
                                      </p:cBhvr>
                                    </p:animEffect>
                                  </p:childTnLst>
                                </p:cTn>
                              </p:par>
                              <p:par>
                                <p:cTn id="120" presetID="5" presetClass="entr" presetSubtype="10" fill="hold" grpId="0" nodeType="withEffect">
                                  <p:stCondLst>
                                    <p:cond delay="0"/>
                                  </p:stCondLst>
                                  <p:childTnLst>
                                    <p:set>
                                      <p:cBhvr>
                                        <p:cTn id="121" dur="1" fill="hold">
                                          <p:stCondLst>
                                            <p:cond delay="0"/>
                                          </p:stCondLst>
                                        </p:cTn>
                                        <p:tgtEl>
                                          <p:spTgt spid="74784"/>
                                        </p:tgtEl>
                                        <p:attrNameLst>
                                          <p:attrName>style.visibility</p:attrName>
                                        </p:attrNameLst>
                                      </p:cBhvr>
                                      <p:to>
                                        <p:strVal val="visible"/>
                                      </p:to>
                                    </p:set>
                                    <p:animEffect transition="in" filter="checkerboard(across)">
                                      <p:cBhvr>
                                        <p:cTn id="122" dur="500"/>
                                        <p:tgtEl>
                                          <p:spTgt spid="74784"/>
                                        </p:tgtEl>
                                      </p:cBhvr>
                                    </p:animEffect>
                                  </p:childTnLst>
                                </p:cTn>
                              </p:par>
                              <p:par>
                                <p:cTn id="123" presetID="5" presetClass="entr" presetSubtype="10" fill="hold" grpId="0" nodeType="withEffect">
                                  <p:stCondLst>
                                    <p:cond delay="0"/>
                                  </p:stCondLst>
                                  <p:childTnLst>
                                    <p:set>
                                      <p:cBhvr>
                                        <p:cTn id="124" dur="1" fill="hold">
                                          <p:stCondLst>
                                            <p:cond delay="0"/>
                                          </p:stCondLst>
                                        </p:cTn>
                                        <p:tgtEl>
                                          <p:spTgt spid="74785"/>
                                        </p:tgtEl>
                                        <p:attrNameLst>
                                          <p:attrName>style.visibility</p:attrName>
                                        </p:attrNameLst>
                                      </p:cBhvr>
                                      <p:to>
                                        <p:strVal val="visible"/>
                                      </p:to>
                                    </p:set>
                                    <p:animEffect transition="in" filter="checkerboard(across)">
                                      <p:cBhvr>
                                        <p:cTn id="125" dur="500"/>
                                        <p:tgtEl>
                                          <p:spTgt spid="74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animBg="1"/>
      <p:bldP spid="74754" grpId="1" animBg="1"/>
      <p:bldP spid="74755" grpId="0" animBg="1"/>
      <p:bldP spid="74755" grpId="1" animBg="1"/>
      <p:bldP spid="74756" grpId="0" animBg="1"/>
      <p:bldP spid="74756" grpId="1" animBg="1"/>
      <p:bldP spid="74759" grpId="0" animBg="1"/>
      <p:bldP spid="74760" grpId="0" animBg="1"/>
      <p:bldP spid="74760" grpId="1" animBg="1"/>
      <p:bldP spid="74761" grpId="0" animBg="1"/>
      <p:bldP spid="74761" grpId="1" animBg="1"/>
      <p:bldP spid="74762" grpId="0" animBg="1"/>
      <p:bldP spid="74762" grpId="1" animBg="1"/>
      <p:bldP spid="74763" grpId="0" animBg="1"/>
      <p:bldP spid="74763" grpId="1" animBg="1"/>
      <p:bldP spid="74764" grpId="0" animBg="1"/>
      <p:bldP spid="74765" grpId="0" animBg="1"/>
      <p:bldP spid="74766" grpId="0" animBg="1"/>
      <p:bldP spid="74767" grpId="0" animBg="1"/>
      <p:bldP spid="74767" grpId="1" animBg="1"/>
      <p:bldP spid="74768" grpId="0" animBg="1"/>
      <p:bldP spid="74769" grpId="0" animBg="1"/>
      <p:bldP spid="74770" grpId="0" animBg="1"/>
      <p:bldP spid="74771" grpId="0" animBg="1"/>
      <p:bldP spid="74771" grpId="1" animBg="1"/>
      <p:bldP spid="74772" grpId="0" animBg="1"/>
      <p:bldP spid="74772" grpId="1" animBg="1"/>
      <p:bldP spid="74773" grpId="0" animBg="1"/>
      <p:bldP spid="74773" grpId="1" animBg="1"/>
      <p:bldP spid="74774" grpId="0" animBg="1"/>
      <p:bldP spid="74774" grpId="1" animBg="1"/>
      <p:bldP spid="74775" grpId="0" animBg="1"/>
      <p:bldP spid="74776" grpId="0" animBg="1"/>
      <p:bldP spid="74778" grpId="0" animBg="1"/>
      <p:bldP spid="74779" grpId="0"/>
      <p:bldP spid="74780" grpId="0" animBg="1"/>
      <p:bldP spid="74781" grpId="0"/>
      <p:bldP spid="74781" grpId="1"/>
      <p:bldP spid="74782" grpId="0"/>
      <p:bldP spid="74783" grpId="0"/>
      <p:bldP spid="74784" grpId="0" animBg="1"/>
      <p:bldP spid="74785" grpId="0" animBg="1"/>
      <p:bldP spid="74786" grpId="0" animBg="1"/>
      <p:bldP spid="7478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Stellar Evolution: the end</a:t>
            </a:r>
          </a:p>
        </p:txBody>
      </p:sp>
      <p:pic>
        <p:nvPicPr>
          <p:cNvPr id="51203" name="Picture 3" descr="eskimonebula.jpg"/>
          <p:cNvPicPr>
            <a:picLocks noChangeAspect="1"/>
          </p:cNvPicPr>
          <p:nvPr/>
        </p:nvPicPr>
        <p:blipFill>
          <a:blip r:embed="rId3">
            <a:extLst>
              <a:ext uri="{28A0092B-C50C-407E-A947-70E740481C1C}">
                <a14:useLocalDpi xmlns:a14="http://schemas.microsoft.com/office/drawing/2010/main" val="0"/>
              </a:ext>
            </a:extLst>
          </a:blip>
          <a:srcRect l="15556" t="13333" r="15555" b="14444"/>
          <a:stretch>
            <a:fillRect/>
          </a:stretch>
        </p:blipFill>
        <p:spPr bwMode="auto">
          <a:xfrm>
            <a:off x="0" y="1905000"/>
            <a:ext cx="4724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5" descr="supernovaremnantlmcn49.jpg"/>
          <p:cNvPicPr>
            <a:picLocks noChangeAspect="1"/>
          </p:cNvPicPr>
          <p:nvPr/>
        </p:nvPicPr>
        <p:blipFill>
          <a:blip r:embed="rId4">
            <a:extLst>
              <a:ext uri="{28A0092B-C50C-407E-A947-70E740481C1C}">
                <a14:useLocalDpi xmlns:a14="http://schemas.microsoft.com/office/drawing/2010/main" val="0"/>
              </a:ext>
            </a:extLst>
          </a:blip>
          <a:srcRect l="3333" t="13750" b="2499"/>
          <a:stretch>
            <a:fillRect/>
          </a:stretch>
        </p:blipFill>
        <p:spPr bwMode="auto">
          <a:xfrm>
            <a:off x="4856163" y="1905000"/>
            <a:ext cx="42878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5105400" y="1219200"/>
            <a:ext cx="37338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latin typeface="Georgia" pitchFamily="18" charset="0"/>
                <a:cs typeface="+mn-cs"/>
              </a:rPr>
              <a:t>High Mass Stars</a:t>
            </a:r>
          </a:p>
        </p:txBody>
      </p:sp>
      <p:sp>
        <p:nvSpPr>
          <p:cNvPr id="8" name="Text Box 3"/>
          <p:cNvSpPr txBox="1">
            <a:spLocks noChangeArrowheads="1"/>
          </p:cNvSpPr>
          <p:nvPr/>
        </p:nvSpPr>
        <p:spPr bwMode="auto">
          <a:xfrm>
            <a:off x="533400" y="1219200"/>
            <a:ext cx="36576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latin typeface="Georgia" pitchFamily="18" charset="0"/>
                <a:cs typeface="+mn-cs"/>
              </a:rPr>
              <a:t>Low Mass Stars</a:t>
            </a:r>
          </a:p>
        </p:txBody>
      </p:sp>
    </p:spTree>
    <p:extLst>
      <p:ext uri="{BB962C8B-B14F-4D97-AF65-F5344CB8AC3E}">
        <p14:creationId xmlns:p14="http://schemas.microsoft.com/office/powerpoint/2010/main" val="19673598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Galactic Recycling Program</a:t>
            </a:r>
          </a:p>
        </p:txBody>
      </p:sp>
      <p:sp>
        <p:nvSpPr>
          <p:cNvPr id="25603" name="Text Box 3"/>
          <p:cNvSpPr txBox="1">
            <a:spLocks noChangeArrowheads="1"/>
          </p:cNvSpPr>
          <p:nvPr/>
        </p:nvSpPr>
        <p:spPr bwMode="auto">
          <a:xfrm>
            <a:off x="495300" y="1066800"/>
            <a:ext cx="8153400" cy="10668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200">
                <a:solidFill>
                  <a:srgbClr val="F5E9E9"/>
                </a:solidFill>
                <a:effectLst>
                  <a:outerShdw blurRad="38100" dist="38100" dir="2700000" algn="tl">
                    <a:srgbClr val="000000"/>
                  </a:outerShdw>
                </a:effectLst>
                <a:latin typeface="Georgia" pitchFamily="18" charset="0"/>
                <a:cs typeface="+mn-cs"/>
              </a:rPr>
              <a:t>Material gets cooked in stars and ejected back into the ISM</a:t>
            </a:r>
          </a:p>
        </p:txBody>
      </p:sp>
      <p:graphicFrame>
        <p:nvGraphicFramePr>
          <p:cNvPr id="12290" name="Object 4"/>
          <p:cNvGraphicFramePr>
            <a:graphicFrameLocks noChangeAspect="1"/>
          </p:cNvGraphicFramePr>
          <p:nvPr/>
        </p:nvGraphicFramePr>
        <p:xfrm>
          <a:off x="2038350" y="2243138"/>
          <a:ext cx="5067300" cy="4462462"/>
        </p:xfrm>
        <a:graphic>
          <a:graphicData uri="http://schemas.openxmlformats.org/presentationml/2006/ole">
            <mc:AlternateContent xmlns:mc="http://schemas.openxmlformats.org/markup-compatibility/2006">
              <mc:Choice xmlns:v="urn:schemas-microsoft-com:vml" Requires="v">
                <p:oleObj spid="_x0000_s12333" name="Image" r:id="rId4" imgW="10641270" imgH="9371429" progId="">
                  <p:embed/>
                </p:oleObj>
              </mc:Choice>
              <mc:Fallback>
                <p:oleObj name="Image" r:id="rId4" imgW="10641270" imgH="9371429"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8350" y="2243138"/>
                        <a:ext cx="5067300"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latin typeface="Georgia" pitchFamily="18" charset="0"/>
                <a:cs typeface="+mn-cs"/>
              </a:rPr>
              <a:t>Stellar Evolution</a:t>
            </a:r>
            <a:endParaRPr lang="en-US" sz="5400" dirty="0">
              <a:solidFill>
                <a:srgbClr val="F5E9E9"/>
              </a:solidFill>
              <a:effectLst>
                <a:outerShdw blurRad="38100" dist="38100" dir="2700000" algn="tl">
                  <a:srgbClr val="000000"/>
                </a:outerShdw>
              </a:effectLst>
              <a:latin typeface="Georgia" pitchFamily="18" charset="0"/>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534099671"/>
              </p:ext>
            </p:extLst>
          </p:nvPr>
        </p:nvGraphicFramePr>
        <p:xfrm>
          <a:off x="228599" y="1447800"/>
          <a:ext cx="4208511" cy="4392613"/>
        </p:xfrm>
        <a:graphic>
          <a:graphicData uri="http://schemas.openxmlformats.org/presentationml/2006/ole">
            <mc:AlternateContent xmlns:mc="http://schemas.openxmlformats.org/markup-compatibility/2006">
              <mc:Choice xmlns:v="urn:schemas-microsoft-com:vml" Requires="v">
                <p:oleObj spid="_x0000_s190518" name="Image" r:id="rId4" imgW="6374603" imgH="6653968" progId="">
                  <p:embed/>
                </p:oleObj>
              </mc:Choice>
              <mc:Fallback>
                <p:oleObj name="Image" r:id="rId4" imgW="6374603" imgH="665396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599" y="1447800"/>
                        <a:ext cx="4208511" cy="4392613"/>
                      </a:xfrm>
                      <a:prstGeom prst="rect">
                        <a:avLst/>
                      </a:prstGeom>
                      <a:noFill/>
                      <a:ln>
                        <a:noFill/>
                      </a:ln>
                      <a:effec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649554998"/>
              </p:ext>
            </p:extLst>
          </p:nvPr>
        </p:nvGraphicFramePr>
        <p:xfrm>
          <a:off x="4572000" y="1447801"/>
          <a:ext cx="4224338" cy="4392613"/>
        </p:xfrm>
        <a:graphic>
          <a:graphicData uri="http://schemas.openxmlformats.org/presentationml/2006/ole">
            <mc:AlternateContent xmlns:mc="http://schemas.openxmlformats.org/markup-compatibility/2006">
              <mc:Choice xmlns:v="urn:schemas-microsoft-com:vml" Requires="v">
                <p:oleObj spid="_x0000_s190519" name="Image" r:id="rId6" imgW="6400000" imgH="6653968" progId="">
                  <p:embed/>
                </p:oleObj>
              </mc:Choice>
              <mc:Fallback>
                <p:oleObj name="Image" r:id="rId6" imgW="6400000" imgH="665396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447801"/>
                        <a:ext cx="4224338"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302495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Bubbles</a:t>
            </a:r>
          </a:p>
        </p:txBody>
      </p:sp>
      <p:sp>
        <p:nvSpPr>
          <p:cNvPr id="27651" name="Text Box 3"/>
          <p:cNvSpPr txBox="1">
            <a:spLocks noChangeArrowheads="1"/>
          </p:cNvSpPr>
          <p:nvPr/>
        </p:nvSpPr>
        <p:spPr bwMode="auto">
          <a:xfrm>
            <a:off x="1447800" y="1219200"/>
            <a:ext cx="6629400" cy="119062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latin typeface="Georgia" pitchFamily="18" charset="0"/>
                <a:cs typeface="+mn-cs"/>
              </a:rPr>
              <a:t>Massive stars blow bubbles in the ISM</a:t>
            </a:r>
          </a:p>
        </p:txBody>
      </p:sp>
      <p:pic>
        <p:nvPicPr>
          <p:cNvPr id="52228" name="Picture 4" descr="1998-28-e-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43200"/>
            <a:ext cx="3594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19400"/>
            <a:ext cx="36322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The </a:t>
            </a:r>
            <a:r>
              <a:rPr lang="en-US" sz="5400" dirty="0" smtClean="0">
                <a:solidFill>
                  <a:srgbClr val="F5E9E9"/>
                </a:solidFill>
                <a:effectLst>
                  <a:outerShdw blurRad="38100" dist="38100" dir="2700000" algn="tl">
                    <a:srgbClr val="000000"/>
                  </a:outerShdw>
                </a:effectLst>
                <a:latin typeface="Georgia" pitchFamily="18" charset="0"/>
                <a:cs typeface="+mn-cs"/>
              </a:rPr>
              <a:t>H-R </a:t>
            </a:r>
            <a:r>
              <a:rPr lang="en-US" sz="5400" dirty="0">
                <a:solidFill>
                  <a:srgbClr val="F5E9E9"/>
                </a:solidFill>
                <a:effectLst>
                  <a:outerShdw blurRad="38100" dist="38100" dir="2700000" algn="tl">
                    <a:srgbClr val="000000"/>
                  </a:outerShdw>
                </a:effectLst>
                <a:latin typeface="Georgia" pitchFamily="18" charset="0"/>
                <a:cs typeface="+mn-cs"/>
              </a:rPr>
              <a:t>Diagram</a:t>
            </a:r>
          </a:p>
        </p:txBody>
      </p:sp>
      <p:graphicFrame>
        <p:nvGraphicFramePr>
          <p:cNvPr id="4098" name="Object 3"/>
          <p:cNvGraphicFramePr>
            <a:graphicFrameLocks noChangeAspect="1"/>
          </p:cNvGraphicFramePr>
          <p:nvPr/>
        </p:nvGraphicFramePr>
        <p:xfrm>
          <a:off x="1751013" y="990600"/>
          <a:ext cx="5643562" cy="5791200"/>
        </p:xfrm>
        <a:graphic>
          <a:graphicData uri="http://schemas.openxmlformats.org/presentationml/2006/ole">
            <mc:AlternateContent xmlns:mc="http://schemas.openxmlformats.org/markup-compatibility/2006">
              <mc:Choice xmlns:v="urn:schemas-microsoft-com:vml" Requires="v">
                <p:oleObj spid="_x0000_s191514" name="Image" r:id="rId4" imgW="6831746" imgH="7009524" progId="">
                  <p:embed/>
                </p:oleObj>
              </mc:Choice>
              <mc:Fallback>
                <p:oleObj name="Image" r:id="rId4" imgW="6831746" imgH="700952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1013" y="990600"/>
                        <a:ext cx="5643562"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01714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0"/>
            <a:ext cx="9144000" cy="830263"/>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4800" dirty="0">
                <a:solidFill>
                  <a:srgbClr val="F5E9E9"/>
                </a:solidFill>
                <a:effectLst>
                  <a:outerShdw blurRad="38100" dist="38100" dir="2700000" algn="tl">
                    <a:srgbClr val="000000"/>
                  </a:outerShdw>
                </a:effectLst>
                <a:latin typeface="Georgia" pitchFamily="18" charset="0"/>
                <a:cs typeface="+mn-cs"/>
              </a:rPr>
              <a:t>Stars: Hydrostatic Equilibrium</a:t>
            </a:r>
          </a:p>
        </p:txBody>
      </p:sp>
      <p:pic>
        <p:nvPicPr>
          <p:cNvPr id="11267" name="Picture 4" descr="hydrostaticequil.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46577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5410200" y="1143000"/>
            <a:ext cx="2819400" cy="12001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latin typeface="Georgia" pitchFamily="18" charset="0"/>
                <a:cs typeface="+mn-cs"/>
              </a:rPr>
              <a:t>Pressure out = Gravity in</a:t>
            </a:r>
          </a:p>
        </p:txBody>
      </p:sp>
      <p:sp>
        <p:nvSpPr>
          <p:cNvPr id="8" name="Text Box 3"/>
          <p:cNvSpPr txBox="1">
            <a:spLocks noChangeArrowheads="1"/>
          </p:cNvSpPr>
          <p:nvPr/>
        </p:nvSpPr>
        <p:spPr bwMode="auto">
          <a:xfrm>
            <a:off x="5257800" y="2743200"/>
            <a:ext cx="3276600" cy="230822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latin typeface="Georgia" pitchFamily="18" charset="0"/>
                <a:cs typeface="+mn-cs"/>
              </a:rPr>
              <a:t>If </a:t>
            </a:r>
            <a:r>
              <a:rPr lang="en-US" sz="3600" i="1" dirty="0">
                <a:solidFill>
                  <a:srgbClr val="F5E9E9"/>
                </a:solidFill>
                <a:effectLst>
                  <a:outerShdw blurRad="38100" dist="38100" dir="2700000" algn="tl">
                    <a:srgbClr val="000000"/>
                  </a:outerShdw>
                </a:effectLst>
                <a:latin typeface="Georgia" pitchFamily="18" charset="0"/>
                <a:cs typeface="+mn-cs"/>
              </a:rPr>
              <a:t>temperature</a:t>
            </a:r>
            <a:r>
              <a:rPr lang="en-US" sz="3600" dirty="0">
                <a:solidFill>
                  <a:srgbClr val="F5E9E9"/>
                </a:solidFill>
                <a:effectLst>
                  <a:outerShdw blurRad="38100" dist="38100" dir="2700000" algn="tl">
                    <a:srgbClr val="000000"/>
                  </a:outerShdw>
                </a:effectLst>
                <a:latin typeface="Georgia" pitchFamily="18" charset="0"/>
                <a:cs typeface="+mn-cs"/>
              </a:rPr>
              <a:t> increases, </a:t>
            </a:r>
            <a:r>
              <a:rPr lang="en-US" sz="3600" i="1" dirty="0">
                <a:solidFill>
                  <a:srgbClr val="F5E9E9"/>
                </a:solidFill>
                <a:effectLst>
                  <a:outerShdw blurRad="38100" dist="38100" dir="2700000" algn="tl">
                    <a:srgbClr val="000000"/>
                  </a:outerShdw>
                </a:effectLst>
                <a:latin typeface="Georgia" pitchFamily="18" charset="0"/>
                <a:cs typeface="+mn-cs"/>
              </a:rPr>
              <a:t>pressure</a:t>
            </a:r>
            <a:r>
              <a:rPr lang="en-US" sz="3600" dirty="0">
                <a:solidFill>
                  <a:srgbClr val="F5E9E9"/>
                </a:solidFill>
                <a:effectLst>
                  <a:outerShdw blurRad="38100" dist="38100" dir="2700000" algn="tl">
                    <a:srgbClr val="000000"/>
                  </a:outerShdw>
                </a:effectLst>
                <a:latin typeface="Georgia" pitchFamily="18" charset="0"/>
                <a:cs typeface="+mn-cs"/>
              </a:rPr>
              <a:t> increases</a:t>
            </a:r>
          </a:p>
        </p:txBody>
      </p:sp>
      <p:sp>
        <p:nvSpPr>
          <p:cNvPr id="9" name="Text Box 3"/>
          <p:cNvSpPr txBox="1">
            <a:spLocks noChangeArrowheads="1"/>
          </p:cNvSpPr>
          <p:nvPr/>
        </p:nvSpPr>
        <p:spPr bwMode="auto">
          <a:xfrm>
            <a:off x="5105400" y="5410200"/>
            <a:ext cx="3505200" cy="646113"/>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latin typeface="Georgia" pitchFamily="18" charset="0"/>
                <a:cs typeface="+mn-cs"/>
                <a:sym typeface="Wingdings" pitchFamily="2" charset="2"/>
              </a:rPr>
              <a:t> Expansion</a:t>
            </a:r>
            <a:endParaRPr lang="en-US" sz="3600" dirty="0">
              <a:solidFill>
                <a:srgbClr val="F5E9E9"/>
              </a:solidFill>
              <a:effectLst>
                <a:outerShdw blurRad="38100" dist="38100" dir="2700000" algn="tl">
                  <a:srgbClr val="000000"/>
                </a:outerShdw>
              </a:effectLst>
              <a:latin typeface="Georgia" pitchFamily="18" charset="0"/>
              <a:cs typeface="+mn-cs"/>
            </a:endParaRPr>
          </a:p>
        </p:txBody>
      </p:sp>
      <p:sp>
        <p:nvSpPr>
          <p:cNvPr id="10" name="Text Box 3"/>
          <p:cNvSpPr txBox="1">
            <a:spLocks noChangeArrowheads="1"/>
          </p:cNvSpPr>
          <p:nvPr/>
        </p:nvSpPr>
        <p:spPr bwMode="auto">
          <a:xfrm>
            <a:off x="228600" y="5103813"/>
            <a:ext cx="4648200" cy="1754187"/>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latin typeface="Georgia" pitchFamily="18" charset="0"/>
                <a:cs typeface="+mn-cs"/>
                <a:sym typeface="Wingdings" pitchFamily="2" charset="2"/>
              </a:rPr>
              <a:t>Stars fusing hydrogen:</a:t>
            </a:r>
          </a:p>
          <a:p>
            <a:pPr algn="ctr" eaLnBrk="0" hangingPunct="0">
              <a:defRPr/>
            </a:pPr>
            <a:r>
              <a:rPr lang="en-US" sz="3600" dirty="0">
                <a:solidFill>
                  <a:srgbClr val="F5E9E9"/>
                </a:solidFill>
                <a:effectLst>
                  <a:outerShdw blurRad="38100" dist="38100" dir="2700000" algn="tl">
                    <a:srgbClr val="000000"/>
                  </a:outerShdw>
                </a:effectLst>
                <a:latin typeface="Georgia" pitchFamily="18" charset="0"/>
                <a:cs typeface="+mn-cs"/>
                <a:sym typeface="Wingdings" pitchFamily="2" charset="2"/>
              </a:rPr>
              <a:t>Main sequence</a:t>
            </a:r>
            <a:endParaRPr lang="en-US" sz="3600" dirty="0">
              <a:solidFill>
                <a:srgbClr val="F5E9E9"/>
              </a:solidFill>
              <a:effectLst>
                <a:outerShdw blurRad="38100" dist="38100" dir="2700000" algn="tl">
                  <a:srgbClr val="000000"/>
                </a:outerShdw>
              </a:effectLst>
              <a:latin typeface="Georgia" pitchFamily="18" charset="0"/>
              <a:cs typeface="+mn-cs"/>
            </a:endParaRPr>
          </a:p>
        </p:txBody>
      </p:sp>
    </p:spTree>
    <p:extLst>
      <p:ext uri="{BB962C8B-B14F-4D97-AF65-F5344CB8AC3E}">
        <p14:creationId xmlns:p14="http://schemas.microsoft.com/office/powerpoint/2010/main" val="26366871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Fusion</a:t>
            </a:r>
          </a:p>
        </p:txBody>
      </p:sp>
      <p:sp>
        <p:nvSpPr>
          <p:cNvPr id="460803" name="Text Box 3"/>
          <p:cNvSpPr txBox="1">
            <a:spLocks noChangeArrowheads="1"/>
          </p:cNvSpPr>
          <p:nvPr/>
        </p:nvSpPr>
        <p:spPr bwMode="auto">
          <a:xfrm>
            <a:off x="1447800" y="1295400"/>
            <a:ext cx="6553200" cy="119062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latin typeface="Georgia" pitchFamily="18" charset="0"/>
                <a:cs typeface="+mn-cs"/>
              </a:rPr>
              <a:t>For most of their life, stars fuse </a:t>
            </a:r>
            <a:r>
              <a:rPr lang="en-US" sz="3600" u="sng">
                <a:solidFill>
                  <a:srgbClr val="F5E9E9"/>
                </a:solidFill>
                <a:effectLst>
                  <a:outerShdw blurRad="38100" dist="38100" dir="2700000" algn="tl">
                    <a:srgbClr val="000000"/>
                  </a:outerShdw>
                </a:effectLst>
                <a:latin typeface="Georgia" pitchFamily="18" charset="0"/>
                <a:cs typeface="+mn-cs"/>
              </a:rPr>
              <a:t>hydrogen</a:t>
            </a:r>
            <a:r>
              <a:rPr lang="en-US" sz="3600">
                <a:solidFill>
                  <a:srgbClr val="F5E9E9"/>
                </a:solidFill>
                <a:effectLst>
                  <a:outerShdw blurRad="38100" dist="38100" dir="2700000" algn="tl">
                    <a:srgbClr val="000000"/>
                  </a:outerShdw>
                </a:effectLst>
                <a:latin typeface="Georgia" pitchFamily="18" charset="0"/>
                <a:cs typeface="+mn-cs"/>
              </a:rPr>
              <a:t> into </a:t>
            </a:r>
            <a:r>
              <a:rPr lang="en-US" sz="3600" u="sng">
                <a:solidFill>
                  <a:srgbClr val="F5E9E9"/>
                </a:solidFill>
                <a:effectLst>
                  <a:outerShdw blurRad="38100" dist="38100" dir="2700000" algn="tl">
                    <a:srgbClr val="000000"/>
                  </a:outerShdw>
                </a:effectLst>
                <a:latin typeface="Georgia" pitchFamily="18" charset="0"/>
                <a:cs typeface="+mn-cs"/>
              </a:rPr>
              <a:t>helium</a:t>
            </a:r>
            <a:endParaRPr lang="en-US" sz="3600">
              <a:solidFill>
                <a:srgbClr val="F5E9E9"/>
              </a:solidFill>
              <a:effectLst>
                <a:outerShdw blurRad="38100" dist="38100" dir="2700000" algn="tl">
                  <a:srgbClr val="000000"/>
                </a:outerShdw>
              </a:effectLst>
              <a:latin typeface="Georgia" pitchFamily="18" charset="0"/>
              <a:cs typeface="+mn-cs"/>
            </a:endParaRPr>
          </a:p>
        </p:txBody>
      </p:sp>
      <p:graphicFrame>
        <p:nvGraphicFramePr>
          <p:cNvPr id="8194" name="Object 4"/>
          <p:cNvGraphicFramePr>
            <a:graphicFrameLocks noChangeAspect="1"/>
          </p:cNvGraphicFramePr>
          <p:nvPr/>
        </p:nvGraphicFramePr>
        <p:xfrm>
          <a:off x="685800" y="2819400"/>
          <a:ext cx="8077200" cy="3775075"/>
        </p:xfrm>
        <a:graphic>
          <a:graphicData uri="http://schemas.openxmlformats.org/presentationml/2006/ole">
            <mc:AlternateContent xmlns:mc="http://schemas.openxmlformats.org/markup-compatibility/2006">
              <mc:Choice xmlns:v="urn:schemas-microsoft-com:vml" Requires="v">
                <p:oleObj spid="_x0000_s8237" name="Image" r:id="rId4" imgW="10107937" imgH="4723810" progId="">
                  <p:embed/>
                </p:oleObj>
              </mc:Choice>
              <mc:Fallback>
                <p:oleObj name="Image" r:id="rId4" imgW="10107937" imgH="472381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819400"/>
                        <a:ext cx="8077200"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The Main Sequence</a:t>
            </a:r>
          </a:p>
        </p:txBody>
      </p:sp>
      <p:graphicFrame>
        <p:nvGraphicFramePr>
          <p:cNvPr id="6146" name="Object 4"/>
          <p:cNvGraphicFramePr>
            <a:graphicFrameLocks noChangeAspect="1"/>
          </p:cNvGraphicFramePr>
          <p:nvPr/>
        </p:nvGraphicFramePr>
        <p:xfrm>
          <a:off x="228600" y="1905000"/>
          <a:ext cx="4494213" cy="4572000"/>
        </p:xfrm>
        <a:graphic>
          <a:graphicData uri="http://schemas.openxmlformats.org/presentationml/2006/ole">
            <mc:AlternateContent xmlns:mc="http://schemas.openxmlformats.org/markup-compatibility/2006">
              <mc:Choice xmlns:v="urn:schemas-microsoft-com:vml" Requires="v">
                <p:oleObj spid="_x0000_s6193" name="Image" r:id="rId4" imgW="6526984" imgH="6641270" progId="">
                  <p:embed/>
                </p:oleObj>
              </mc:Choice>
              <mc:Fallback>
                <p:oleObj name="Image" r:id="rId4" imgW="6526984" imgH="664127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905000"/>
                        <a:ext cx="44942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0213" name="Text Box 5"/>
          <p:cNvSpPr txBox="1">
            <a:spLocks noChangeArrowheads="1"/>
          </p:cNvSpPr>
          <p:nvPr/>
        </p:nvSpPr>
        <p:spPr bwMode="auto">
          <a:xfrm>
            <a:off x="1295400" y="1143000"/>
            <a:ext cx="7391400" cy="579438"/>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200">
                <a:solidFill>
                  <a:srgbClr val="F5E9E9"/>
                </a:solidFill>
                <a:effectLst>
                  <a:outerShdw blurRad="38100" dist="38100" dir="2700000" algn="tl">
                    <a:srgbClr val="000000"/>
                  </a:outerShdw>
                </a:effectLst>
                <a:latin typeface="Georgia" pitchFamily="18" charset="0"/>
                <a:cs typeface="+mn-cs"/>
              </a:rPr>
              <a:t>Bright stars fuse faster than dim stars</a:t>
            </a:r>
          </a:p>
        </p:txBody>
      </p:sp>
      <p:sp>
        <p:nvSpPr>
          <p:cNvPr id="350214" name="Text Box 6"/>
          <p:cNvSpPr txBox="1">
            <a:spLocks noChangeArrowheads="1"/>
          </p:cNvSpPr>
          <p:nvPr/>
        </p:nvSpPr>
        <p:spPr bwMode="auto">
          <a:xfrm>
            <a:off x="5029200" y="2133600"/>
            <a:ext cx="3962400" cy="1554163"/>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200">
                <a:solidFill>
                  <a:srgbClr val="F5E9E9"/>
                </a:solidFill>
                <a:effectLst>
                  <a:outerShdw blurRad="38100" dist="38100" dir="2700000" algn="tl">
                    <a:srgbClr val="000000"/>
                  </a:outerShdw>
                </a:effectLst>
                <a:latin typeface="Georgia" pitchFamily="18" charset="0"/>
                <a:cs typeface="+mn-cs"/>
              </a:rPr>
              <a:t>Brighter main sequence stars are more massive</a:t>
            </a:r>
          </a:p>
        </p:txBody>
      </p:sp>
      <p:sp>
        <p:nvSpPr>
          <p:cNvPr id="350215" name="Text Box 7"/>
          <p:cNvSpPr txBox="1">
            <a:spLocks noChangeArrowheads="1"/>
          </p:cNvSpPr>
          <p:nvPr/>
        </p:nvSpPr>
        <p:spPr bwMode="auto">
          <a:xfrm>
            <a:off x="5029200" y="3886200"/>
            <a:ext cx="3962400" cy="10668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200">
                <a:solidFill>
                  <a:srgbClr val="F5E9E9"/>
                </a:solidFill>
                <a:effectLst>
                  <a:outerShdw blurRad="38100" dist="38100" dir="2700000" algn="tl">
                    <a:srgbClr val="000000"/>
                  </a:outerShdw>
                </a:effectLst>
                <a:latin typeface="Georgia" pitchFamily="18" charset="0"/>
                <a:cs typeface="+mn-cs"/>
              </a:rPr>
              <a:t>Massive stars die more quickly</a:t>
            </a:r>
          </a:p>
        </p:txBody>
      </p:sp>
      <p:sp>
        <p:nvSpPr>
          <p:cNvPr id="350216" name="Text Box 8"/>
          <p:cNvSpPr txBox="1">
            <a:spLocks noChangeArrowheads="1"/>
          </p:cNvSpPr>
          <p:nvPr/>
        </p:nvSpPr>
        <p:spPr bwMode="auto">
          <a:xfrm>
            <a:off x="5029200" y="5105400"/>
            <a:ext cx="3962400" cy="1554163"/>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200">
                <a:solidFill>
                  <a:srgbClr val="F5E9E9"/>
                </a:solidFill>
                <a:effectLst>
                  <a:outerShdw blurRad="38100" dist="38100" dir="2700000" algn="tl">
                    <a:srgbClr val="000000"/>
                  </a:outerShdw>
                </a:effectLst>
                <a:latin typeface="Georgia" pitchFamily="18" charset="0"/>
                <a:cs typeface="+mn-cs"/>
              </a:rPr>
              <a:t>Main Sequence lifetime depends </a:t>
            </a:r>
            <a:r>
              <a:rPr lang="en-US" sz="3200" b="1">
                <a:solidFill>
                  <a:srgbClr val="F5E9E9"/>
                </a:solidFill>
                <a:effectLst>
                  <a:outerShdw blurRad="38100" dist="38100" dir="2700000" algn="tl">
                    <a:srgbClr val="000000"/>
                  </a:outerShdw>
                </a:effectLst>
                <a:latin typeface="Georgia" pitchFamily="18" charset="0"/>
                <a:cs typeface="+mn-cs"/>
              </a:rPr>
              <a:t>only</a:t>
            </a:r>
            <a:r>
              <a:rPr lang="en-US" sz="3200">
                <a:solidFill>
                  <a:srgbClr val="F5E9E9"/>
                </a:solidFill>
                <a:effectLst>
                  <a:outerShdw blurRad="38100" dist="38100" dir="2700000" algn="tl">
                    <a:srgbClr val="000000"/>
                  </a:outerShdw>
                </a:effectLst>
                <a:latin typeface="Georgia" pitchFamily="18" charset="0"/>
                <a:cs typeface="+mn-cs"/>
              </a:rPr>
              <a:t> on mass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Tutorial: Low </a:t>
            </a:r>
            <a:r>
              <a:rPr lang="en-US" sz="5400" dirty="0" err="1">
                <a:solidFill>
                  <a:srgbClr val="F5E9E9"/>
                </a:solidFill>
                <a:effectLst>
                  <a:outerShdw blurRad="38100" dist="38100" dir="2700000" algn="tl">
                    <a:srgbClr val="000000"/>
                  </a:outerShdw>
                </a:effectLst>
                <a:latin typeface="Georgia" pitchFamily="18" charset="0"/>
                <a:cs typeface="+mn-cs"/>
              </a:rPr>
              <a:t>Mass</a:t>
            </a:r>
            <a:r>
              <a:rPr lang="en-US" sz="5400" dirty="0" err="1">
                <a:solidFill>
                  <a:srgbClr val="FFFF66"/>
                </a:solidFill>
                <a:effectLst>
                  <a:outerShdw blurRad="38100" dist="38100" dir="2700000" algn="tl">
                    <a:srgbClr val="000000"/>
                  </a:outerShdw>
                </a:effectLst>
                <a:latin typeface="Georgia" pitchFamily="18" charset="0"/>
                <a:cs typeface="+mn-cs"/>
                <a:sym typeface="Wingdings" pitchFamily="2" charset="2"/>
              </a:rPr>
              <a:t></a:t>
            </a:r>
            <a:r>
              <a:rPr lang="en-US" sz="5400" dirty="0" err="1">
                <a:solidFill>
                  <a:srgbClr val="F5E9E9"/>
                </a:solidFill>
                <a:effectLst>
                  <a:outerShdw blurRad="38100" dist="38100" dir="2700000" algn="tl">
                    <a:srgbClr val="000000"/>
                  </a:outerShdw>
                </a:effectLst>
                <a:latin typeface="Georgia" pitchFamily="18" charset="0"/>
                <a:cs typeface="+mn-cs"/>
              </a:rPr>
              <a:t>s</a:t>
            </a:r>
            <a:endParaRPr lang="en-US" sz="5400" dirty="0">
              <a:solidFill>
                <a:srgbClr val="F5E9E9"/>
              </a:solidFill>
              <a:effectLst>
                <a:outerShdw blurRad="38100" dist="38100" dir="2700000" algn="tl">
                  <a:srgbClr val="000000"/>
                </a:outerShdw>
              </a:effectLst>
              <a:latin typeface="Georgia" pitchFamily="18" charset="0"/>
              <a:cs typeface="+mn-cs"/>
            </a:endParaRPr>
          </a:p>
        </p:txBody>
      </p:sp>
      <p:sp>
        <p:nvSpPr>
          <p:cNvPr id="454662" name="Oval 6"/>
          <p:cNvSpPr>
            <a:spLocks noChangeArrowheads="1"/>
          </p:cNvSpPr>
          <p:nvPr/>
        </p:nvSpPr>
        <p:spPr bwMode="auto">
          <a:xfrm>
            <a:off x="3352800" y="1371600"/>
            <a:ext cx="2286000" cy="1143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ctr" eaLnBrk="0" hangingPunct="0">
              <a:defRPr sz="2400">
                <a:solidFill>
                  <a:schemeClr val="tx1"/>
                </a:solidFill>
                <a:latin typeface="EmbossedBlackWide"/>
              </a:defRPr>
            </a:lvl1pPr>
            <a:lvl2pPr marL="742950" indent="-285750" algn="ctr" eaLnBrk="0" hangingPunct="0">
              <a:defRPr sz="2400">
                <a:solidFill>
                  <a:schemeClr val="tx1"/>
                </a:solidFill>
                <a:latin typeface="EmbossedBlackWide"/>
              </a:defRPr>
            </a:lvl2pPr>
            <a:lvl3pPr marL="1143000" indent="-228600" algn="ctr" eaLnBrk="0" hangingPunct="0">
              <a:defRPr sz="2400">
                <a:solidFill>
                  <a:schemeClr val="tx1"/>
                </a:solidFill>
                <a:latin typeface="EmbossedBlackWide"/>
              </a:defRPr>
            </a:lvl3pPr>
            <a:lvl4pPr marL="1600200" indent="-228600" algn="ctr" eaLnBrk="0" hangingPunct="0">
              <a:defRPr sz="2400">
                <a:solidFill>
                  <a:schemeClr val="tx1"/>
                </a:solidFill>
                <a:latin typeface="EmbossedBlackWide"/>
              </a:defRPr>
            </a:lvl4pPr>
            <a:lvl5pPr marL="2057400" indent="-228600" algn="ctr" eaLnBrk="0" hangingPunct="0">
              <a:defRPr sz="2400">
                <a:solidFill>
                  <a:schemeClr val="tx1"/>
                </a:solidFill>
                <a:latin typeface="EmbossedBlackWide"/>
              </a:defRPr>
            </a:lvl5pPr>
            <a:lvl6pPr marL="2514600" indent="-228600" algn="ctr" eaLnBrk="0" fontAlgn="base" hangingPunct="0">
              <a:spcBef>
                <a:spcPct val="0"/>
              </a:spcBef>
              <a:spcAft>
                <a:spcPct val="0"/>
              </a:spcAft>
              <a:defRPr sz="2400">
                <a:solidFill>
                  <a:schemeClr val="tx1"/>
                </a:solidFill>
                <a:latin typeface="EmbossedBlackWide"/>
              </a:defRPr>
            </a:lvl6pPr>
            <a:lvl7pPr marL="2971800" indent="-228600" algn="ctr" eaLnBrk="0" fontAlgn="base" hangingPunct="0">
              <a:spcBef>
                <a:spcPct val="0"/>
              </a:spcBef>
              <a:spcAft>
                <a:spcPct val="0"/>
              </a:spcAft>
              <a:defRPr sz="2400">
                <a:solidFill>
                  <a:schemeClr val="tx1"/>
                </a:solidFill>
                <a:latin typeface="EmbossedBlackWide"/>
              </a:defRPr>
            </a:lvl7pPr>
            <a:lvl8pPr marL="3429000" indent="-228600" algn="ctr" eaLnBrk="0" fontAlgn="base" hangingPunct="0">
              <a:spcBef>
                <a:spcPct val="0"/>
              </a:spcBef>
              <a:spcAft>
                <a:spcPct val="0"/>
              </a:spcAft>
              <a:defRPr sz="2400">
                <a:solidFill>
                  <a:schemeClr val="tx1"/>
                </a:solidFill>
                <a:latin typeface="EmbossedBlackWide"/>
              </a:defRPr>
            </a:lvl8pPr>
            <a:lvl9pPr marL="3886200" indent="-228600" algn="ctr" eaLnBrk="0" fontAlgn="base" hangingPunct="0">
              <a:spcBef>
                <a:spcPct val="0"/>
              </a:spcBef>
              <a:spcAft>
                <a:spcPct val="0"/>
              </a:spcAft>
              <a:defRPr sz="2400">
                <a:solidFill>
                  <a:schemeClr val="tx1"/>
                </a:solidFill>
                <a:latin typeface="EmbossedBlackWide"/>
              </a:defRPr>
            </a:lvl9pPr>
          </a:lstStyle>
          <a:p>
            <a:endParaRPr lang="en-US"/>
          </a:p>
        </p:txBody>
      </p:sp>
      <p:pic>
        <p:nvPicPr>
          <p:cNvPr id="31748" name="Picture 3" descr="helixnebul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61722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Low Mass Evolution</a:t>
            </a:r>
          </a:p>
        </p:txBody>
      </p:sp>
      <p:grpSp>
        <p:nvGrpSpPr>
          <p:cNvPr id="2" name="Group 1"/>
          <p:cNvGrpSpPr/>
          <p:nvPr/>
        </p:nvGrpSpPr>
        <p:grpSpPr>
          <a:xfrm>
            <a:off x="1981200" y="990600"/>
            <a:ext cx="5410200" cy="5791200"/>
            <a:chOff x="1981200" y="990600"/>
            <a:chExt cx="5410200" cy="5791200"/>
          </a:xfrm>
        </p:grpSpPr>
        <p:sp>
          <p:nvSpPr>
            <p:cNvPr id="4" name="Rectangle 5"/>
            <p:cNvSpPr>
              <a:spLocks noChangeArrowheads="1"/>
            </p:cNvSpPr>
            <p:nvPr/>
          </p:nvSpPr>
          <p:spPr bwMode="auto">
            <a:xfrm>
              <a:off x="1981200" y="990600"/>
              <a:ext cx="5410200" cy="57912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algn="ctr" eaLnBrk="0" fontAlgn="base" hangingPunct="0">
                <a:spcBef>
                  <a:spcPct val="0"/>
                </a:spcBef>
                <a:spcAft>
                  <a:spcPct val="0"/>
                </a:spcAft>
                <a:defRPr sz="2400">
                  <a:solidFill>
                    <a:schemeClr val="tx1"/>
                  </a:solidFill>
                  <a:latin typeface="Georgia" panose="02040502050405020303" pitchFamily="18" charset="0"/>
                </a:defRPr>
              </a:lvl6pPr>
              <a:lvl7pPr marL="2971800" indent="-228600" algn="ctr" eaLnBrk="0" fontAlgn="base" hangingPunct="0">
                <a:spcBef>
                  <a:spcPct val="0"/>
                </a:spcBef>
                <a:spcAft>
                  <a:spcPct val="0"/>
                </a:spcAft>
                <a:defRPr sz="2400">
                  <a:solidFill>
                    <a:schemeClr val="tx1"/>
                  </a:solidFill>
                  <a:latin typeface="Georgia" panose="02040502050405020303" pitchFamily="18" charset="0"/>
                </a:defRPr>
              </a:lvl7pPr>
              <a:lvl8pPr marL="3429000" indent="-228600" algn="ctr" eaLnBrk="0" fontAlgn="base" hangingPunct="0">
                <a:spcBef>
                  <a:spcPct val="0"/>
                </a:spcBef>
                <a:spcAft>
                  <a:spcPct val="0"/>
                </a:spcAft>
                <a:defRPr sz="2400">
                  <a:solidFill>
                    <a:schemeClr val="tx1"/>
                  </a:solidFill>
                  <a:latin typeface="Georgia" panose="02040502050405020303" pitchFamily="18" charset="0"/>
                </a:defRPr>
              </a:lvl8pPr>
              <a:lvl9pPr marL="3886200" indent="-228600" algn="ctr" eaLnBrk="0" fontAlgn="base" hangingPunct="0">
                <a:spcBef>
                  <a:spcPct val="0"/>
                </a:spcBef>
                <a:spcAft>
                  <a:spcPct val="0"/>
                </a:spcAft>
                <a:defRPr sz="2400">
                  <a:solidFill>
                    <a:schemeClr val="tx1"/>
                  </a:solidFill>
                  <a:latin typeface="Georgia" panose="02040502050405020303" pitchFamily="18" charset="0"/>
                </a:defRPr>
              </a:lvl9pPr>
            </a:lstStyle>
            <a:p>
              <a:endParaRPr lang="en-US"/>
            </a:p>
          </p:txBody>
        </p:sp>
        <p:pic>
          <p:nvPicPr>
            <p:cNvPr id="5" name="Picture 3" descr="Stellar Evolu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219200"/>
              <a:ext cx="45021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7160463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fontScheme name="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EmbossedBlackWide"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EmbossedBlackWide"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F8E2E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fontScheme name="1_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99CC00"/>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F8E2E2"/>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9792</TotalTime>
  <Words>2381</Words>
  <Application>Microsoft Office PowerPoint</Application>
  <PresentationFormat>On-screen Show (4:3)</PresentationFormat>
  <Paragraphs>295</Paragraphs>
  <Slides>30</Slides>
  <Notes>30</Notes>
  <HiddenSlides>1</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37" baseType="lpstr">
      <vt:lpstr>Georgia</vt:lpstr>
      <vt:lpstr>EmbossedBlackWide</vt:lpstr>
      <vt:lpstr>Wingdings</vt:lpstr>
      <vt:lpstr>Arial</vt:lpstr>
      <vt:lpstr>Default Design</vt:lpstr>
      <vt:lpstr>1_Default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Delain, Kisha M.</dc:creator>
  <cp:lastModifiedBy>Delain, Kisha M.</cp:lastModifiedBy>
  <cp:revision>244</cp:revision>
  <cp:lastPrinted>1601-01-01T00:00:00Z</cp:lastPrinted>
  <dcterms:created xsi:type="dcterms:W3CDTF">1601-01-01T00:00:00Z</dcterms:created>
  <dcterms:modified xsi:type="dcterms:W3CDTF">2016-08-09T23:29:53Z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