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3" r:id="rId2"/>
  </p:sldMasterIdLst>
  <p:notesMasterIdLst>
    <p:notesMasterId r:id="rId26"/>
  </p:notesMasterIdLst>
  <p:sldIdLst>
    <p:sldId id="418" r:id="rId3"/>
    <p:sldId id="350" r:id="rId4"/>
    <p:sldId id="442" r:id="rId5"/>
    <p:sldId id="391" r:id="rId6"/>
    <p:sldId id="433" r:id="rId7"/>
    <p:sldId id="435" r:id="rId8"/>
    <p:sldId id="432" r:id="rId9"/>
    <p:sldId id="436" r:id="rId10"/>
    <p:sldId id="437" r:id="rId11"/>
    <p:sldId id="438" r:id="rId12"/>
    <p:sldId id="395" r:id="rId13"/>
    <p:sldId id="396" r:id="rId14"/>
    <p:sldId id="351" r:id="rId15"/>
    <p:sldId id="439" r:id="rId16"/>
    <p:sldId id="355" r:id="rId17"/>
    <p:sldId id="443" r:id="rId18"/>
    <p:sldId id="444" r:id="rId19"/>
    <p:sldId id="445" r:id="rId20"/>
    <p:sldId id="319" r:id="rId21"/>
    <p:sldId id="343" r:id="rId22"/>
    <p:sldId id="345" r:id="rId23"/>
    <p:sldId id="440" r:id="rId24"/>
    <p:sldId id="441" r:id="rId25"/>
  </p:sldIdLst>
  <p:sldSz cx="9144000" cy="6858000" type="screen4x3"/>
  <p:notesSz cx="7315200" cy="9601200"/>
  <p:embeddedFontLst>
    <p:embeddedFont>
      <p:font typeface="Garamond" panose="02020404030301010803" pitchFamily="18" charset="0"/>
      <p:regular r:id="rId27"/>
      <p:bold r:id="rId28"/>
      <p: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EmbossedBlackWide" panose="020B0604020202020204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EmbossedBlackWide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3EF"/>
    <a:srgbClr val="F5E9E9"/>
    <a:srgbClr val="EFDBDB"/>
    <a:srgbClr val="E6C6C6"/>
    <a:srgbClr val="EDD7D7"/>
    <a:srgbClr val="F0C0C0"/>
    <a:srgbClr val="F4D0D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1" autoAdjust="0"/>
    <p:restoredTop sz="74038" autoAdjust="0"/>
  </p:normalViewPr>
  <p:slideViewPr>
    <p:cSldViewPr>
      <p:cViewPr varScale="1">
        <p:scale>
          <a:sx n="68" d="100"/>
          <a:sy n="68" d="100"/>
        </p:scale>
        <p:origin x="19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anose="020B0604020202020204" pitchFamily="34" charset="0"/>
              </a:defRPr>
            </a:lvl1pPr>
          </a:lstStyle>
          <a:p>
            <a:fld id="{1C4D1E4F-4C98-411E-9D2B-38BA7B42E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622E4BA1-E13A-4AA7-96B6-43B75E74FF65}" type="slidenum">
              <a:rPr lang="en-US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We are going to talk about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-</a:t>
            </a:r>
            <a:r>
              <a:rPr lang="en-US" baseline="0" dirty="0" smtClean="0">
                <a:latin typeface="Arial" panose="020B0604020202020204" pitchFamily="34" charset="0"/>
              </a:rPr>
              <a:t> how stars form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- how stars live and die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- how their mass relates to their temperature and their luminosity (intrinsic brightness).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- fusion of elements (we already covered H -&gt; He)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- creation of elements greater (larger) than iron (Fe)</a:t>
            </a:r>
          </a:p>
        </p:txBody>
      </p:sp>
    </p:spTree>
    <p:extLst>
      <p:ext uri="{BB962C8B-B14F-4D97-AF65-F5344CB8AC3E}">
        <p14:creationId xmlns:p14="http://schemas.microsoft.com/office/powerpoint/2010/main" val="90918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3765FF12-06DE-4E54-923D-C22BB6CAC9FF}" type="slidenum">
              <a:rPr 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We bounce radar signals off of Venus to measure our precise distance from it.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Remember </a:t>
            </a:r>
            <a:r>
              <a:rPr lang="en-US" dirty="0" err="1" smtClean="0">
                <a:latin typeface="Arial" panose="020B0604020202020204" pitchFamily="34" charset="0"/>
              </a:rPr>
              <a:t>Kepler’s</a:t>
            </a:r>
            <a:r>
              <a:rPr lang="en-US" dirty="0" smtClean="0">
                <a:latin typeface="Arial" panose="020B0604020202020204" pitchFamily="34" charset="0"/>
              </a:rPr>
              <a:t> Laws?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The third law relates orbital period to distance.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So, we have distances in terms of the AU, or the average Earth/Sun distance.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Once we know the distance between us and one other planet, we can calculate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the exact value of the AU and get the distance to the Sun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9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4F84C093-2726-48B8-BF0E-846CF11B947F}" type="slidenum">
              <a:rPr lang="en-US" sz="1300">
                <a:latin typeface="Arial" panose="020B0604020202020204" pitchFamily="34" charset="0"/>
              </a:rPr>
              <a:pPr algn="r" eaLnBrk="1" hangingPunct="1"/>
              <a:t>11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Parallax is something the Greeks expected to see, but couldn’t.  That’s why (one of the reasons) they decided that the Earth isn’t moving.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But stars are crazy far away, so their parallax is hard to measure.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We are able to detect the parallax of the nearest stars, within a few hundred light years.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Remember that the Milky Way galaxy is 100,000 light years across.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Parallax</a:t>
            </a:r>
            <a:r>
              <a:rPr lang="en-US" baseline="0" dirty="0" smtClean="0">
                <a:latin typeface="Arial" panose="020B0604020202020204" pitchFamily="34" charset="0"/>
              </a:rPr>
              <a:t> is a geometric measurement!  Accurate to within detection limits (how well we can resolve the motion).  In the late 90’s </a:t>
            </a:r>
            <a:r>
              <a:rPr lang="en-US" baseline="0" dirty="0" err="1" smtClean="0">
                <a:latin typeface="Arial" panose="020B0604020202020204" pitchFamily="34" charset="0"/>
              </a:rPr>
              <a:t>Hipparcos</a:t>
            </a:r>
            <a:r>
              <a:rPr lang="en-US" baseline="0" dirty="0" smtClean="0">
                <a:latin typeface="Arial" panose="020B0604020202020204" pitchFamily="34" charset="0"/>
              </a:rPr>
              <a:t> satellite recalibrated all our distance measurements.</a:t>
            </a:r>
          </a:p>
          <a:p>
            <a:pPr eaLnBrk="1" hangingPunct="1"/>
            <a:endParaRPr lang="en-US" baseline="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aseline="0" dirty="0" smtClean="0">
                <a:latin typeface="Arial" panose="020B0604020202020204" pitchFamily="34" charset="0"/>
              </a:rPr>
              <a:t>Note:  This depends on having an accurate measurement of the A.U. – which we got from radar measurements!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1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B620AACB-099F-469B-8706-3701812168FF}" type="slidenum">
              <a:rPr lang="en-US" sz="13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 Tutorial:  Parsec p 37  </a:t>
            </a:r>
            <a:r>
              <a:rPr lang="en-US" dirty="0" smtClean="0">
                <a:latin typeface="Arial" panose="020B0604020202020204" pitchFamily="34" charset="0"/>
              </a:rPr>
              <a:t>(after talking about below)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4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582ECDFB-37AE-482A-8F48-22320BE4414D}" type="slidenum">
              <a:rPr lang="en-US" sz="1300">
                <a:latin typeface="Arial" panose="020B0604020202020204" pitchFamily="34" charset="0"/>
              </a:rPr>
              <a:pPr algn="r" eaLnBrk="1" hangingPunct="1"/>
              <a:t>13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6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3B7B856C-9C48-45BE-8703-82B7CFB398C5}" type="slidenum">
              <a:rPr lang="en-US" sz="1300">
                <a:latin typeface="Arial" panose="020B0604020202020204" pitchFamily="34" charset="0"/>
              </a:rPr>
              <a:pPr algn="r" eaLnBrk="1" hangingPunct="1"/>
              <a:t>14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magnitude system dates back to Hipparchus.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brightest stars were called ‘Stars of the First Magnitude’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Next came stars of the second magnitude and so on.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Our eyes respond logarithmically… So the magnitude system is logarithmic.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It’s also backwards.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It’s also ‘</a:t>
            </a:r>
            <a:r>
              <a:rPr lang="en-US" dirty="0" err="1" smtClean="0">
                <a:latin typeface="Arial" panose="020B0604020202020204" pitchFamily="34" charset="0"/>
              </a:rPr>
              <a:t>unitless</a:t>
            </a:r>
            <a:r>
              <a:rPr lang="en-US" dirty="0" smtClean="0">
                <a:latin typeface="Arial" panose="020B0604020202020204" pitchFamily="34" charset="0"/>
              </a:rPr>
              <a:t>’, It’s based on the log of the ratio of fluxes.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flux in the bottom is called the ‘zero point’, as it defines where zero is on the scale.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Vega is the zero magnitude star.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Absolute magnitude is the magnitude that a star WOULD have if it were 10 parsecs away.  It is a measure of </a:t>
            </a:r>
            <a:r>
              <a:rPr lang="en-US" i="1" dirty="0" smtClean="0">
                <a:latin typeface="Arial" panose="020B0604020202020204" pitchFamily="34" charset="0"/>
              </a:rPr>
              <a:t>intrinsic</a:t>
            </a:r>
            <a:r>
              <a:rPr lang="en-US" dirty="0" smtClean="0">
                <a:latin typeface="Arial" panose="020B0604020202020204" pitchFamily="34" charset="0"/>
              </a:rPr>
              <a:t> brightness.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4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1028B318-604D-4365-A97B-D4E1CBD913B3}" type="slidenum">
              <a:rPr lang="en-US" sz="1300">
                <a:latin typeface="Arial" panose="020B0604020202020204" pitchFamily="34" charset="0"/>
              </a:rPr>
              <a:pPr algn="r" eaLnBrk="1" hangingPunct="1"/>
              <a:t>15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 Tutorial:  p45 </a:t>
            </a:r>
            <a:r>
              <a:rPr lang="en-US" dirty="0" smtClean="0">
                <a:latin typeface="Arial" panose="020B0604020202020204" pitchFamily="34" charset="0"/>
              </a:rPr>
              <a:t>(questions 1-5 of apparent &amp; abs magnitude of stars)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Absolute is a way to measure how intrinsically bright something is.  Why 10 parsecs?  Because that’s pretty easy to calculate, since the magnitude scale is a logarithmic scale (base 10). It’s a convenient choice, just as Vega is our convenient choice for an apparent magnitude of zero.</a:t>
            </a:r>
          </a:p>
        </p:txBody>
      </p:sp>
    </p:spTree>
    <p:extLst>
      <p:ext uri="{BB962C8B-B14F-4D97-AF65-F5344CB8AC3E}">
        <p14:creationId xmlns:p14="http://schemas.microsoft.com/office/powerpoint/2010/main" val="141092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1028B318-604D-4365-A97B-D4E1CBD913B3}" type="slidenum">
              <a:rPr lang="en-US" sz="13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 Tutorial:  p45 </a:t>
            </a:r>
            <a:r>
              <a:rPr lang="en-US" dirty="0" smtClean="0">
                <a:latin typeface="Arial" panose="020B0604020202020204" pitchFamily="34" charset="0"/>
              </a:rPr>
              <a:t>(questions 1-5 of apparent &amp; abs magnitude of stars)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Absolute is a way to measure how intrinsically bright something is.  Why 10 parsecs?  Because that’s pretty easy to calculate, since the magnitude scale is a logarithmic scale (base 10). It’s a convenient choice, just as Vega is our convenient choice for an apparent magnitude of zero.</a:t>
            </a:r>
          </a:p>
        </p:txBody>
      </p:sp>
    </p:spTree>
    <p:extLst>
      <p:ext uri="{BB962C8B-B14F-4D97-AF65-F5344CB8AC3E}">
        <p14:creationId xmlns:p14="http://schemas.microsoft.com/office/powerpoint/2010/main" val="334216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1028B318-604D-4365-A97B-D4E1CBD913B3}" type="slidenum">
              <a:rPr lang="en-US" sz="13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 Tutorial:  p45 </a:t>
            </a:r>
            <a:r>
              <a:rPr lang="en-US" dirty="0" smtClean="0">
                <a:latin typeface="Arial" panose="020B0604020202020204" pitchFamily="34" charset="0"/>
              </a:rPr>
              <a:t>(questions 1-5 of apparent &amp; abs magnitude of stars)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Absolute is a way to measure how intrinsically bright something is.  Why 10 parsecs?  Because that’s pretty easy to calculate, since the magnitude scale is a logarithmic scale (base 10). It’s a convenient choice, just as Vega is our convenient choice for an apparent magnitude of zero.</a:t>
            </a:r>
          </a:p>
        </p:txBody>
      </p:sp>
    </p:spTree>
    <p:extLst>
      <p:ext uri="{BB962C8B-B14F-4D97-AF65-F5344CB8AC3E}">
        <p14:creationId xmlns:p14="http://schemas.microsoft.com/office/powerpoint/2010/main" val="2116860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1028B318-604D-4365-A97B-D4E1CBD913B3}" type="slidenum">
              <a:rPr lang="en-US" sz="1300">
                <a:latin typeface="Arial" panose="020B0604020202020204" pitchFamily="34" charset="0"/>
              </a:rPr>
              <a:pPr algn="r" eaLnBrk="1" hangingPunct="1"/>
              <a:t>18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 Tutorial:  p45 </a:t>
            </a:r>
            <a:r>
              <a:rPr lang="en-US" dirty="0" smtClean="0">
                <a:latin typeface="Arial" panose="020B0604020202020204" pitchFamily="34" charset="0"/>
              </a:rPr>
              <a:t>(questions 1-5 of apparent &amp; abs magnitude of stars)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Absolute is a way to measure how intrinsically bright something is.  Why 10 parsecs?  Because that’s pretty easy to calculate, since the magnitude scale is a logarithmic scale (base 10). It’s a convenient choice, just as Vega is our convenient choice for an apparent magnitude of zero.</a:t>
            </a:r>
          </a:p>
        </p:txBody>
      </p:sp>
    </p:spTree>
    <p:extLst>
      <p:ext uri="{BB962C8B-B14F-4D97-AF65-F5344CB8AC3E}">
        <p14:creationId xmlns:p14="http://schemas.microsoft.com/office/powerpoint/2010/main" val="1965407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01AB90AA-C33F-4476-9632-D1895CBD39C7}" type="slidenum">
              <a:rPr lang="en-US" sz="1300">
                <a:latin typeface="Arial" panose="020B0604020202020204" pitchFamily="34" charset="0"/>
              </a:rPr>
              <a:pPr algn="r" eaLnBrk="1" hangingPunct="1"/>
              <a:t>19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how do we figure out how bright something really is,</a:t>
            </a:r>
            <a:r>
              <a:rPr lang="en-US" baseline="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 we can’t get actual distances through parallax? </a:t>
            </a: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57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B271180D-690A-4198-ABB1-7423DAD8EBD8}" type="slidenum">
              <a:rPr lang="en-US" sz="1300">
                <a:latin typeface="Arial" panose="020B0604020202020204" pitchFamily="34" charset="0"/>
              </a:rPr>
              <a:pPr algn="r" eaLnBrk="1" hangingPunct="1"/>
              <a:t>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smtClean="0">
                <a:latin typeface="Arial" panose="020B0604020202020204" pitchFamily="34" charset="0"/>
              </a:rPr>
              <a:t>I </a:t>
            </a:r>
            <a:r>
              <a:rPr lang="en-US" baseline="0" dirty="0" smtClean="0">
                <a:latin typeface="Arial" panose="020B0604020202020204" pitchFamily="34" charset="0"/>
              </a:rPr>
              <a:t>did mention we were going to use these extensively in this unit.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9F3D71AB-9217-465B-AED1-F09E42DA9DBD}" type="slidenum">
              <a:rPr lang="en-US" sz="1300">
                <a:latin typeface="Arial" panose="020B0604020202020204" pitchFamily="34" charset="0"/>
              </a:rPr>
              <a:pPr algn="r" eaLnBrk="1" hangingPunct="1"/>
              <a:t>20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With the orbital period and the orbital velocity, we can apply Newton’s version of </a:t>
            </a:r>
            <a:r>
              <a:rPr lang="en-US" dirty="0" err="1" smtClean="0">
                <a:latin typeface="Arial" panose="020B0604020202020204" pitchFamily="34" charset="0"/>
              </a:rPr>
              <a:t>Kepler’s</a:t>
            </a:r>
            <a:r>
              <a:rPr lang="en-US" dirty="0" smtClean="0">
                <a:latin typeface="Arial" panose="020B0604020202020204" pitchFamily="34" charset="0"/>
              </a:rPr>
              <a:t> third law.  This is the same thing that we do for the sun, or for determining Jupiter’s mass using its moons.  But we have a slight added complication because you can’t ignore one of the star’s masses.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We can get velocity through </a:t>
            </a:r>
            <a:r>
              <a:rPr lang="en-US" dirty="0" err="1" smtClean="0">
                <a:latin typeface="Arial" panose="020B0604020202020204" pitchFamily="34" charset="0"/>
              </a:rPr>
              <a:t>doppler</a:t>
            </a:r>
            <a:r>
              <a:rPr lang="en-US" dirty="0" smtClean="0">
                <a:latin typeface="Arial" panose="020B0604020202020204" pitchFamily="34" charset="0"/>
              </a:rPr>
              <a:t> shift… but that only gets one component of the velocity.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If the orbital plane is parallel to our line of sight, then we have the entire velocity.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Only a few systems are arranged like this.  We can use them to </a:t>
            </a:r>
            <a:r>
              <a:rPr lang="en-US" i="1" dirty="0" smtClean="0">
                <a:latin typeface="Arial" panose="020B0604020202020204" pitchFamily="34" charset="0"/>
              </a:rPr>
              <a:t>calibrate</a:t>
            </a:r>
            <a:r>
              <a:rPr lang="en-US" dirty="0" smtClean="0">
                <a:latin typeface="Arial" panose="020B0604020202020204" pitchFamily="34" charset="0"/>
              </a:rPr>
              <a:t> the other</a:t>
            </a:r>
            <a:r>
              <a:rPr lang="en-US" baseline="0" dirty="0" smtClean="0">
                <a:latin typeface="Arial" panose="020B0604020202020204" pitchFamily="34" charset="0"/>
              </a:rPr>
              <a:t> stars.  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6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980981BF-FB63-4964-9E58-C99D8EB4E0CF}" type="slidenum">
              <a:rPr lang="en-US" sz="1300">
                <a:latin typeface="Arial" panose="020B0604020202020204" pitchFamily="34" charset="0"/>
              </a:rPr>
              <a:pPr algn="r" eaLnBrk="1" hangingPunct="1"/>
              <a:t>21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spectroscopic classification is a temperature sequence.  O stars are HOT.  M stars are cool.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Why… Bit of history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Edward Pickering was working on stellar</a:t>
            </a:r>
            <a:r>
              <a:rPr lang="en-US" baseline="0" dirty="0" smtClean="0">
                <a:latin typeface="Arial" panose="020B0604020202020204" pitchFamily="34" charset="0"/>
              </a:rPr>
              <a:t> spectra.  He had an assistant… who didn’t do good work.  So, he hired his housekeeper, </a:t>
            </a:r>
            <a:r>
              <a:rPr lang="en-US" baseline="0" dirty="0" err="1" smtClean="0">
                <a:latin typeface="Arial" panose="020B0604020202020204" pitchFamily="34" charset="0"/>
              </a:rPr>
              <a:t>Williamina</a:t>
            </a:r>
            <a:r>
              <a:rPr lang="en-US" baseline="0" dirty="0" smtClean="0">
                <a:latin typeface="Arial" panose="020B0604020202020204" pitchFamily="34" charset="0"/>
              </a:rPr>
              <a:t> Fleming.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</a:rPr>
              <a:t>Williamina</a:t>
            </a:r>
            <a:r>
              <a:rPr lang="en-US" dirty="0" smtClean="0">
                <a:latin typeface="Arial" panose="020B0604020202020204" pitchFamily="34" charset="0"/>
              </a:rPr>
              <a:t> Fleming classified the spectra based on the strength of their hydrogen lines.  A being the strongest to O for the weakest.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hydrogen line classification was inadequate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Annie Jump Cannon realized, by looking at other lines, that the classification scheme actually should be in the order OBAFGKM order, eliminating some classifications.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Many astronomers thought that the different sets of lines were dependent on the composition of the star.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Cecilia </a:t>
            </a:r>
            <a:r>
              <a:rPr lang="en-US" dirty="0" err="1" smtClean="0">
                <a:latin typeface="Arial" panose="020B0604020202020204" pitchFamily="34" charset="0"/>
              </a:rPr>
              <a:t>Payn-Gaposchkin</a:t>
            </a:r>
            <a:r>
              <a:rPr lang="en-US" dirty="0" smtClean="0">
                <a:latin typeface="Arial" panose="020B0604020202020204" pitchFamily="34" charset="0"/>
              </a:rPr>
              <a:t> realized that it’s a temperature sequence.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Hydrogen reaches a maximum  and then goes away due to ionization in the hottest stars.  This later led to the realization</a:t>
            </a:r>
            <a:r>
              <a:rPr lang="en-US" baseline="0" dirty="0" smtClean="0">
                <a:latin typeface="Arial" panose="020B0604020202020204" pitchFamily="34" charset="0"/>
              </a:rPr>
              <a:t> of the meaning of the underlying blackbody curve.  Now we have an easy way to determine temperature.</a:t>
            </a:r>
          </a:p>
          <a:p>
            <a:pPr eaLnBrk="1" hangingPunct="1"/>
            <a:endParaRPr 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7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980981BF-FB63-4964-9E58-C99D8EB4E0CF}" type="slidenum">
              <a:rPr lang="en-US" sz="1300">
                <a:latin typeface="Arial" panose="020B0604020202020204" pitchFamily="34" charset="0"/>
              </a:rPr>
              <a:pPr algn="r" eaLnBrk="1" hangingPunct="1"/>
              <a:t>22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Cepheid variables have helped</a:t>
            </a:r>
            <a:r>
              <a:rPr lang="en-US" baseline="0" dirty="0" smtClean="0">
                <a:latin typeface="Arial" panose="020B0604020202020204" pitchFamily="34" charset="0"/>
              </a:rPr>
              <a:t> us calibrate star luminosities as well.  These stars pulse with a very specific period-luminosity relationship.  (This is different from the </a:t>
            </a:r>
            <a:r>
              <a:rPr lang="en-US" i="1" baseline="0" dirty="0" smtClean="0">
                <a:latin typeface="Arial" panose="020B0604020202020204" pitchFamily="34" charset="0"/>
              </a:rPr>
              <a:t>small</a:t>
            </a:r>
            <a:r>
              <a:rPr lang="en-US" baseline="0" dirty="0" smtClean="0">
                <a:latin typeface="Arial" panose="020B0604020202020204" pitchFamily="34" charset="0"/>
              </a:rPr>
              <a:t> pulsations that most stars undergo)</a:t>
            </a:r>
          </a:p>
          <a:p>
            <a:pPr eaLnBrk="1" hangingPunct="1"/>
            <a:endParaRPr lang="en-US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02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D085A-D502-46EC-936A-8E23CEF47E6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</a:rPr>
              <a:t>Lecture</a:t>
            </a:r>
            <a:r>
              <a:rPr lang="en-US" b="1" baseline="0" dirty="0" smtClean="0">
                <a:latin typeface="Arial" panose="020B0604020202020204" pitchFamily="34" charset="0"/>
              </a:rPr>
              <a:t> Tutorial:  Spectroscopic Parallax, p 45</a:t>
            </a:r>
          </a:p>
          <a:p>
            <a:pPr eaLnBrk="1" hangingPunct="1"/>
            <a:endParaRPr lang="en-US" b="1" baseline="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technique of using spectroscopic sequence to determine actual luminosity</a:t>
            </a:r>
            <a:r>
              <a:rPr lang="en-US" baseline="0" dirty="0" smtClean="0">
                <a:latin typeface="Arial" panose="020B0604020202020204" pitchFamily="34" charset="0"/>
              </a:rPr>
              <a:t> is</a:t>
            </a:r>
            <a:r>
              <a:rPr lang="en-US" dirty="0" smtClean="0">
                <a:latin typeface="Arial" panose="020B0604020202020204" pitchFamily="34" charset="0"/>
              </a:rPr>
              <a:t> based on understanding the HR diagram.  You get the spectral type of the star in question (take its temperature) and look up what its luminosity should be.</a:t>
            </a:r>
            <a:r>
              <a:rPr lang="en-US" baseline="0" dirty="0" smtClean="0">
                <a:latin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</a:rPr>
              <a:t>Note that the main sequence on the HR diagram has some thickness. (recall that main sequence stars get more luminous as they age)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This causes the distance measurement using a single star to be somewhat inaccurate.  </a:t>
            </a:r>
            <a:r>
              <a:rPr lang="en-US" i="1" dirty="0" smtClean="0">
                <a:latin typeface="Arial" panose="020B0604020202020204" pitchFamily="34" charset="0"/>
              </a:rPr>
              <a:t>This has nothing to do with geometric</a:t>
            </a:r>
            <a:r>
              <a:rPr lang="en-US" i="1" baseline="0" dirty="0" smtClean="0">
                <a:latin typeface="Arial" panose="020B0604020202020204" pitchFamily="34" charset="0"/>
              </a:rPr>
              <a:t> parallax.</a:t>
            </a:r>
            <a:r>
              <a:rPr lang="en-US" baseline="0" dirty="0" smtClean="0">
                <a:latin typeface="Arial" panose="020B0604020202020204" pitchFamily="34" charset="0"/>
              </a:rPr>
              <a:t>  It’s just another stupid name astronomers use.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2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1pPr>
            <a:lvl2pPr marL="742950" indent="-28575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2pPr>
            <a:lvl3pPr marL="11430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3pPr>
            <a:lvl4pPr marL="16002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4pPr>
            <a:lvl5pPr marL="2057400" indent="-228600" algn="ctr" defTabSz="966788" eaLnBrk="0" hangingPunct="0">
              <a:defRPr sz="2400">
                <a:solidFill>
                  <a:schemeClr val="tx1"/>
                </a:solidFill>
                <a:latin typeface="EmbossedBlackWide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mbossedBlackWide"/>
              </a:defRPr>
            </a:lvl9pPr>
          </a:lstStyle>
          <a:p>
            <a:pPr algn="r" eaLnBrk="1" hangingPunct="1"/>
            <a:fld id="{B271180D-690A-4198-ABB1-7423DAD8EBD8}" type="slidenum">
              <a:rPr lang="en-US" sz="1300">
                <a:latin typeface="Arial" panose="020B0604020202020204" pitchFamily="34" charset="0"/>
              </a:rPr>
              <a:pPr algn="r" eaLnBrk="1" hangingPunct="1"/>
              <a:t>3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Now wait one minute.  We need to talk about this.</a:t>
            </a:r>
            <a:r>
              <a:rPr lang="en-US" baseline="0" dirty="0" smtClean="0">
                <a:latin typeface="Arial" panose="020B0604020202020204" pitchFamily="34" charset="0"/>
              </a:rPr>
              <a:t>  We’ve been plotting luminosity and temperature.  What do we really </a:t>
            </a:r>
            <a:r>
              <a:rPr lang="en-US" i="1" baseline="0" dirty="0" smtClean="0">
                <a:latin typeface="Arial" panose="020B0604020202020204" pitchFamily="34" charset="0"/>
              </a:rPr>
              <a:t>measure</a:t>
            </a:r>
            <a:r>
              <a:rPr lang="en-US" baseline="0" dirty="0" smtClean="0">
                <a:latin typeface="Arial" panose="020B0604020202020204" pitchFamily="34" charset="0"/>
              </a:rPr>
              <a:t>?  Here are all the things we can measure about stars.  Some of these we don’t need right now but it’s important to keep in mind.</a:t>
            </a:r>
          </a:p>
          <a:p>
            <a:pPr eaLnBrk="1" hangingPunct="1"/>
            <a:endParaRPr lang="en-US" baseline="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aseline="0" dirty="0" smtClean="0">
                <a:latin typeface="Arial" panose="020B0604020202020204" pitchFamily="34" charset="0"/>
              </a:rPr>
              <a:t>We’ll cover some of how we do this in future slides.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4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get these we take the </a:t>
            </a:r>
            <a:r>
              <a:rPr lang="en-US" b="1" dirty="0" smtClean="0"/>
              <a:t>apparent</a:t>
            </a:r>
            <a:r>
              <a:rPr lang="en-US" dirty="0" smtClean="0"/>
              <a:t> brightness and correct for </a:t>
            </a:r>
            <a:r>
              <a:rPr lang="en-US" b="1" dirty="0" smtClean="0"/>
              <a:t>distance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1E4F-4C98-411E-9D2B-38BA7B42E6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BAC360C-619D-47FE-B6CF-39575D5BAB13}" type="slidenum">
              <a:rPr lang="en-US" sz="1300">
                <a:latin typeface="Arial" panose="020B0604020202020204" pitchFamily="34" charset="0"/>
              </a:rPr>
              <a:pPr/>
              <a:t>5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</a:rPr>
              <a:t>We’ve been</a:t>
            </a:r>
            <a:r>
              <a:rPr lang="en-US" baseline="0" dirty="0" smtClean="0">
                <a:latin typeface="Arial" panose="020B0604020202020204" pitchFamily="34" charset="0"/>
              </a:rPr>
              <a:t> talking about intensity so far!  Intensity and flux have the </a:t>
            </a:r>
            <a:r>
              <a:rPr lang="en-US" i="1" baseline="0" dirty="0" smtClean="0">
                <a:latin typeface="Arial" panose="020B0604020202020204" pitchFamily="34" charset="0"/>
              </a:rPr>
              <a:t>same units </a:t>
            </a:r>
            <a:r>
              <a:rPr lang="en-US" baseline="0" dirty="0" smtClean="0">
                <a:latin typeface="Arial" panose="020B0604020202020204" pitchFamily="34" charset="0"/>
              </a:rPr>
              <a:t>(energy per area).  In fact, they are essentially the same thing – so be careful </a:t>
            </a:r>
            <a:r>
              <a:rPr lang="en-US" i="1" baseline="0" dirty="0" smtClean="0">
                <a:latin typeface="Arial" panose="020B0604020202020204" pitchFamily="34" charset="0"/>
              </a:rPr>
              <a:t>where</a:t>
            </a:r>
            <a:r>
              <a:rPr lang="en-US" baseline="0" dirty="0" smtClean="0">
                <a:latin typeface="Arial" panose="020B0604020202020204" pitchFamily="34" charset="0"/>
              </a:rPr>
              <a:t> you are talking about the flux matters.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This is the flux </a:t>
            </a:r>
            <a:r>
              <a:rPr lang="en-US" i="1" dirty="0" smtClean="0">
                <a:latin typeface="Arial" panose="020B0604020202020204" pitchFamily="34" charset="0"/>
              </a:rPr>
              <a:t>at the surface</a:t>
            </a:r>
            <a:r>
              <a:rPr lang="en-US" i="1" baseline="0" dirty="0" smtClean="0">
                <a:latin typeface="Arial" panose="020B0604020202020204" pitchFamily="34" charset="0"/>
              </a:rPr>
              <a:t> of the star.</a:t>
            </a:r>
            <a:endParaRPr lang="en-US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1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446B609E-913A-4665-992D-7E8EF0C812B6}" type="slidenum">
              <a:rPr lang="en-US" sz="1300">
                <a:latin typeface="Arial" panose="020B0604020202020204" pitchFamily="34" charset="0"/>
              </a:rPr>
              <a:pPr/>
              <a:t>6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Luminosity from a star depends on temperature- Hotter objects are brighter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Luminosity from a star depends on surface area- Bigger objects are brighter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Luminosity is INTRINSIC to the star… independent of distance.</a:t>
            </a:r>
          </a:p>
        </p:txBody>
      </p:sp>
    </p:spTree>
    <p:extLst>
      <p:ext uri="{BB962C8B-B14F-4D97-AF65-F5344CB8AC3E}">
        <p14:creationId xmlns:p14="http://schemas.microsoft.com/office/powerpoint/2010/main" val="194635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8C62BA8-FAC6-4564-8CED-7AECF97D1165}" type="slidenum">
              <a:rPr lang="en-US" sz="1300">
                <a:latin typeface="Arial" panose="020B0604020202020204" pitchFamily="34" charset="0"/>
              </a:rPr>
              <a:pPr/>
              <a:t>7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Imagine the light particles are little ping pong balls called “photons.”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Sun spits photons in all directions.  If you are standing very close, you will intercept many photons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If you are far away, you will intercept fewer photons.</a:t>
            </a:r>
          </a:p>
        </p:txBody>
      </p:sp>
    </p:spTree>
    <p:extLst>
      <p:ext uri="{BB962C8B-B14F-4D97-AF65-F5344CB8AC3E}">
        <p14:creationId xmlns:p14="http://schemas.microsoft.com/office/powerpoint/2010/main" val="146955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6C228AF9-44D3-457A-B840-3947E2AAE04C}" type="slidenum">
              <a:rPr 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Luminosity is the total number of photons leaving a star every second.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Luminosity is an intrinsic property of a star and is INDEPENDENT of its distance from us.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Flux is the number of photons crossing a square meter patch.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From our unit on light, we know that the flux from the surface of a hot object depends on its temperature.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Therefore, the Luminosity of a star depends on its Temperature and its surface area.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A hot bowling ball emits more energy per second than a hot bb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Small hot plates emit less energy per second than a large hotplate.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flux received by the Earth from a star is the total number of photons per meter at the distance that the Earth is from the star.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 LARGE solar collector collects more energy than a tiny one.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9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DB3B5CC8-73DB-4D8C-80FA-E23685A6522D}" type="slidenum">
              <a:rPr 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</a:rPr>
              <a:t>apparent</a:t>
            </a:r>
            <a:r>
              <a:rPr lang="en-US" dirty="0" smtClean="0">
                <a:latin typeface="Arial" panose="020B0604020202020204" pitchFamily="34" charset="0"/>
              </a:rPr>
              <a:t> brightness of a star depends on its luminosity and its DISTANCE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So if I know the apparent brightness and the luminosity, I can get the distance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For luminosity, we need to know the stellar temperature AND the stellar radius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The temperature I can measure directly.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	The radius is near impossible to measure directly.</a:t>
            </a: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OR, we </a:t>
            </a:r>
            <a:r>
              <a:rPr lang="en-US" baseline="0" dirty="0" smtClean="0">
                <a:latin typeface="Arial" panose="020B0604020202020204" pitchFamily="34" charset="0"/>
              </a:rPr>
              <a:t>can try to find the true luminosity of a star by knowing its distance and measuring its apparent brightness.  </a:t>
            </a:r>
            <a:r>
              <a:rPr lang="en-US" dirty="0" smtClean="0">
                <a:latin typeface="Arial" panose="020B0604020202020204" pitchFamily="34" charset="0"/>
              </a:rPr>
              <a:t>Unfortunately, distances are hard to figure out.  However if we can find distances to some stars, we can figure out characteristics and then make generalizations to stars</a:t>
            </a:r>
            <a:r>
              <a:rPr lang="en-US" baseline="0" dirty="0" smtClean="0">
                <a:latin typeface="Arial" panose="020B0604020202020204" pitchFamily="34" charset="0"/>
              </a:rPr>
              <a:t> that are similar*</a:t>
            </a:r>
          </a:p>
          <a:p>
            <a:pPr eaLnBrk="1" hangingPunct="1"/>
            <a:endParaRPr lang="en-US" baseline="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aseline="0" dirty="0" smtClean="0">
                <a:latin typeface="Arial" panose="020B0604020202020204" pitchFamily="34" charset="0"/>
              </a:rPr>
              <a:t>*we’ll talk about what this means later.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9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38100"/>
            <a:ext cx="2286000" cy="616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38100"/>
            <a:ext cx="6705600" cy="6164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75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3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82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0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53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466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38100"/>
            <a:ext cx="2286000" cy="616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38100"/>
            <a:ext cx="6705600" cy="6164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86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6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A0A3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3810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AAA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A0A3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3810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AAA</a:t>
            </a:r>
          </a:p>
        </p:txBody>
      </p:sp>
    </p:spTree>
    <p:extLst>
      <p:ext uri="{BB962C8B-B14F-4D97-AF65-F5344CB8AC3E}">
        <p14:creationId xmlns:p14="http://schemas.microsoft.com/office/powerpoint/2010/main" val="426453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5E9E9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cture%20Resources/GRUCH/intro_to_paralla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parallax_angle_vs_distance.htm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Stars</a:t>
            </a:r>
          </a:p>
        </p:txBody>
      </p:sp>
      <p:pic>
        <p:nvPicPr>
          <p:cNvPr id="133122" name="Picture 2" descr="http://upload.wikimedia.org/wikipedia/commons/b/b2/Eagle_nebula_pi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" y="1142999"/>
            <a:ext cx="2767457" cy="27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1800" y="1163767"/>
            <a:ext cx="15240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Birth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67300" y="5867400"/>
            <a:ext cx="17526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Death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946641" y="4006850"/>
            <a:ext cx="1511559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Life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133124" name="Picture 4" descr="http://photojournal.jpl.nasa.gov/jpeg/PIA03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6341"/>
            <a:ext cx="3562350" cy="26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 descr="Photo: Stars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r="16942" b="12870"/>
          <a:stretch/>
        </p:blipFill>
        <p:spPr bwMode="auto">
          <a:xfrm>
            <a:off x="4933950" y="1326528"/>
            <a:ext cx="3813489" cy="25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Distances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916363"/>
            <a:ext cx="256698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477963"/>
            <a:ext cx="22558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6" name="Freeform 10"/>
          <p:cNvSpPr>
            <a:spLocks/>
          </p:cNvSpPr>
          <p:nvPr/>
        </p:nvSpPr>
        <p:spPr bwMode="auto">
          <a:xfrm>
            <a:off x="3230563" y="36877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77867" name="Freeform 11"/>
          <p:cNvSpPr>
            <a:spLocks/>
          </p:cNvSpPr>
          <p:nvPr/>
        </p:nvSpPr>
        <p:spPr bwMode="auto">
          <a:xfrm>
            <a:off x="3916363" y="32305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77868" name="Freeform 12"/>
          <p:cNvSpPr>
            <a:spLocks/>
          </p:cNvSpPr>
          <p:nvPr/>
        </p:nvSpPr>
        <p:spPr bwMode="auto">
          <a:xfrm>
            <a:off x="4602163" y="28495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77869" name="Freeform 13"/>
          <p:cNvSpPr>
            <a:spLocks/>
          </p:cNvSpPr>
          <p:nvPr/>
        </p:nvSpPr>
        <p:spPr bwMode="auto">
          <a:xfrm>
            <a:off x="5211763" y="24685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54563" y="5059363"/>
            <a:ext cx="4038600" cy="1570037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algn="ctr" defTabSz="508000" eaLnBrk="0" hangingPunct="0"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9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</a:t>
            </a:r>
            <a:r>
              <a:rPr lang="en-US" sz="9600" b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 </a:t>
            </a:r>
            <a:r>
              <a:rPr lang="en-US" sz="9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= a</a:t>
            </a:r>
            <a:r>
              <a:rPr lang="en-US" sz="9600" b="1" baseline="30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3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147763"/>
            <a:ext cx="3276600" cy="2309812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Radar measurements are DIRCECT measurement.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rot="11493579">
            <a:off x="3382963" y="38401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 rot="11493579">
            <a:off x="4068763" y="33829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rot="11493579">
            <a:off x="4754563" y="30019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 rot="11493579">
            <a:off x="5364163" y="2620963"/>
            <a:ext cx="1311275" cy="1095375"/>
          </a:xfrm>
          <a:custGeom>
            <a:avLst/>
            <a:gdLst>
              <a:gd name="T0" fmla="*/ 0 w 920"/>
              <a:gd name="T1" fmla="*/ 0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0"/>
              <a:gd name="T22" fmla="*/ 0 h 816"/>
              <a:gd name="T23" fmla="*/ 920 w 920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0" h="816">
                <a:moveTo>
                  <a:pt x="0" y="0"/>
                </a:moveTo>
                <a:cubicBezTo>
                  <a:pt x="80" y="12"/>
                  <a:pt x="160" y="24"/>
                  <a:pt x="240" y="48"/>
                </a:cubicBezTo>
                <a:cubicBezTo>
                  <a:pt x="320" y="72"/>
                  <a:pt x="400" y="96"/>
                  <a:pt x="480" y="144"/>
                </a:cubicBezTo>
                <a:cubicBezTo>
                  <a:pt x="560" y="192"/>
                  <a:pt x="656" y="256"/>
                  <a:pt x="720" y="336"/>
                </a:cubicBezTo>
                <a:cubicBezTo>
                  <a:pt x="784" y="416"/>
                  <a:pt x="832" y="552"/>
                  <a:pt x="864" y="624"/>
                </a:cubicBezTo>
                <a:cubicBezTo>
                  <a:pt x="896" y="696"/>
                  <a:pt x="904" y="736"/>
                  <a:pt x="912" y="768"/>
                </a:cubicBezTo>
                <a:cubicBezTo>
                  <a:pt x="920" y="800"/>
                  <a:pt x="920" y="808"/>
                  <a:pt x="912" y="816"/>
                </a:cubicBezTo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6" grpId="0" animBg="1"/>
      <p:bldP spid="377866" grpId="1" animBg="1"/>
      <p:bldP spid="377867" grpId="0" animBg="1"/>
      <p:bldP spid="377867" grpId="1" animBg="1"/>
      <p:bldP spid="377868" grpId="0" animBg="1"/>
      <p:bldP spid="377868" grpId="1" animBg="1"/>
      <p:bldP spid="377869" grpId="0" animBg="1"/>
      <p:bldP spid="377869" grpId="1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Distances</a:t>
            </a:r>
          </a:p>
        </p:txBody>
      </p:sp>
      <p:pic>
        <p:nvPicPr>
          <p:cNvPr id="22531" name="Picture 3" descr="intro_to_parallax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125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1295400" y="1095375"/>
            <a:ext cx="65532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We use parallax to get distances to nearby stars.</a:t>
            </a:r>
          </a:p>
        </p:txBody>
      </p:sp>
      <p:pic>
        <p:nvPicPr>
          <p:cNvPr id="5" name="Picture 4" descr="parallax_angle_vs_distance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95550"/>
            <a:ext cx="39465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The Parsec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371600" y="1155700"/>
            <a:ext cx="7239000" cy="17399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</a:t>
            </a: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AU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object subtends an angle of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</a:t>
            </a: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arcsecond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at a distance of </a:t>
            </a:r>
          </a:p>
          <a:p>
            <a:pPr algn="ctr" eaLnBrk="0" hangingPunct="0">
              <a:defRPr/>
            </a:pP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</a:t>
            </a:r>
            <a:r>
              <a:rPr lang="en-US" sz="3600" b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parsec</a:t>
            </a: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4648200" y="4419600"/>
            <a:ext cx="42672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1 parsec = 3.26 lyr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36900"/>
            <a:ext cx="3880624" cy="344572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10200" y="5656664"/>
            <a:ext cx="3760304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Lecture Tutorial p. 37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Stars</a:t>
            </a: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304800" y="1263650"/>
            <a:ext cx="86106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What do we want to know about stars?</a:t>
            </a: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1143000" y="2511425"/>
            <a:ext cx="6705600" cy="33877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Luminosity</a:t>
            </a:r>
          </a:p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Mass</a:t>
            </a:r>
          </a:p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Size 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(radius)</a:t>
            </a:r>
          </a:p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Temperature </a:t>
            </a:r>
            <a:r>
              <a:rPr lang="en-US" sz="32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(surface, interior)</a:t>
            </a:r>
          </a:p>
          <a:p>
            <a:pPr eaLnBrk="0" hangingPunct="0">
              <a:defRPr/>
            </a:pPr>
            <a:endParaRPr lang="en-US" sz="360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  <a:sym typeface="Wingdings" pitchFamily="2" charset="2"/>
              </a:rPr>
              <a:t>   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Fusion / physical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Magnitudes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65532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Here’s something stupid that astronomers did</a:t>
            </a:r>
          </a:p>
        </p:txBody>
      </p:sp>
      <p:pic>
        <p:nvPicPr>
          <p:cNvPr id="21508" name="Picture 4" descr="magnitude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62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0" y="6152211"/>
            <a:ext cx="6858000" cy="5842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(well ok, it made sense at the time…)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4786313"/>
            <a:ext cx="65532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Brighter stars have </a:t>
            </a:r>
            <a:r>
              <a:rPr lang="en-US" sz="3600" b="1" i="1" u="sng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smaller</a:t>
            </a:r>
            <a:r>
              <a:rPr lang="en-US" sz="3600" i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magnitudes</a:t>
            </a:r>
          </a:p>
        </p:txBody>
      </p:sp>
    </p:spTree>
    <p:extLst>
      <p:ext uri="{BB962C8B-B14F-4D97-AF65-F5344CB8AC3E}">
        <p14:creationId xmlns:p14="http://schemas.microsoft.com/office/powerpoint/2010/main" val="2256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Brightness:  Magnitudes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0" y="1030069"/>
            <a:ext cx="91440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Absolute vs. 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Apparent:  Tutorial p. 45 part I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26628" name="Picture 4" descr="magnitude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84582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i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Apparent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:  how bright something is from Earth</a:t>
            </a: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304800" y="5486400"/>
            <a:ext cx="86106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i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Absolute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: how bright something is if it were at a distance of 10 parsecs</a:t>
            </a:r>
            <a:endParaRPr lang="en-US" sz="3600" i="1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Brightness:  Magnitudes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Which </a:t>
            </a:r>
            <a:r>
              <a:rPr lang="en-US" sz="36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appears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brighter?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124200" y="2667000"/>
            <a:ext cx="26289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D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Neither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Brightness:  Magnitudes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0" y="1505272"/>
            <a:ext cx="91440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Which is </a:t>
            </a:r>
            <a:r>
              <a:rPr lang="en-US" sz="3600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actually</a:t>
            </a: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brighter 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(more luminous)?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124200" y="3124200"/>
            <a:ext cx="26289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D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Neither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5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Brightness:  Magnitudes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0" y="1505272"/>
            <a:ext cx="91440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Star B is: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2019300" y="2742475"/>
            <a:ext cx="51054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Closer than 10 pc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Farther than 10 pc</a:t>
            </a:r>
          </a:p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Exactly 10 pc away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Temperature &amp; Luminosity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3886200" cy="33877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Remember:  How bright a star </a:t>
            </a:r>
            <a:r>
              <a:rPr lang="en-US" sz="36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appears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depends on how bright it really is &amp; its distance.</a:t>
            </a:r>
          </a:p>
        </p:txBody>
      </p:sp>
      <p:pic>
        <p:nvPicPr>
          <p:cNvPr id="27652" name="Picture 32" descr="NGC63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8974" r="3839" b="15384"/>
          <a:stretch>
            <a:fillRect/>
          </a:stretch>
        </p:blipFill>
        <p:spPr bwMode="auto">
          <a:xfrm>
            <a:off x="4267200" y="1371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Clicker Question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266700" y="1524000"/>
            <a:ext cx="8610600" cy="646331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I remembered my lecture tutorials today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1219200" y="3115159"/>
            <a:ext cx="67056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 eaLnBrk="0" hangingPunct="0">
              <a:buAutoNum type="alphaUcParenR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True</a:t>
            </a:r>
          </a:p>
          <a:p>
            <a:pPr marL="742950" indent="-742950" eaLnBrk="0" hangingPunct="0">
              <a:buAutoNum type="alphaUcParenR"/>
              <a:defRPr/>
            </a:pPr>
            <a:endParaRPr lang="en-US" sz="3600" i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  <a:p>
            <a:pPr marL="742950" indent="-742950" eaLnBrk="0" hangingPunct="0">
              <a:buAutoNum type="alphaUcParenR"/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False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Stellar Mass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65532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In principle this is simple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876800" y="2514600"/>
            <a:ext cx="4038600" cy="17399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We only need:</a:t>
            </a:r>
          </a:p>
          <a:p>
            <a:pPr lvl="1" eaLnBrk="0" hangingPunct="0">
              <a:buFontTx/>
              <a:buChar char="•"/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Orbital Period</a:t>
            </a:r>
          </a:p>
          <a:p>
            <a:pPr lvl="1" eaLnBrk="0" hangingPunct="0">
              <a:buFontTx/>
              <a:buChar char="•"/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Orbital velocity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876800" y="4905375"/>
            <a:ext cx="40386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Orbital velocity is difficult</a:t>
            </a:r>
          </a:p>
        </p:txBody>
      </p:sp>
      <p:pic>
        <p:nvPicPr>
          <p:cNvPr id="29702" name="Picture 7" descr="spec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1" b="6250"/>
          <a:stretch>
            <a:fillRect/>
          </a:stretch>
        </p:blipFill>
        <p:spPr bwMode="auto">
          <a:xfrm>
            <a:off x="228600" y="1981200"/>
            <a:ext cx="4572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Spectroscopic Sequence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14400" y="2590800"/>
          <a:ext cx="74485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4" imgW="9930159" imgH="5295238" progId="">
                  <p:embed/>
                </p:oleObj>
              </mc:Choice>
              <mc:Fallback>
                <p:oleObj name="Image" r:id="rId4" imgW="9930159" imgH="52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48550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152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The spectroscopic sequence is a </a:t>
            </a:r>
            <a:r>
              <a:rPr lang="en-US" sz="36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temperature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Spectroscopic </a:t>
            </a: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“Parallax”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3124200" cy="1754326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Mass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Temperature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Theory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05400" y="1419998"/>
            <a:ext cx="3352800" cy="1200329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Understanding Luminosity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877647" y="1581580"/>
            <a:ext cx="1447800" cy="877164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mbossedBlackWide" pitchFamily="18" charset="0"/>
            </a:endParaRPr>
          </a:p>
        </p:txBody>
      </p:sp>
      <p:pic>
        <p:nvPicPr>
          <p:cNvPr id="7" name="Picture 4" descr="hydrostaticequ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47" y="3058907"/>
            <a:ext cx="4191000" cy="35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2514600" cy="2308324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Special pulsating stars help too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Spectroscopic Parallax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97396"/>
              </p:ext>
            </p:extLst>
          </p:nvPr>
        </p:nvGraphicFramePr>
        <p:xfrm>
          <a:off x="1066800" y="947057"/>
          <a:ext cx="5508625" cy="574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0" name="Image" r:id="rId4" imgW="6374603" imgH="6653968" progId="">
                  <p:embed/>
                </p:oleObj>
              </mc:Choice>
              <mc:Fallback>
                <p:oleObj name="Image" r:id="rId4" imgW="6374603" imgH="66539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47057"/>
                        <a:ext cx="5508625" cy="5749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05600" y="1459755"/>
            <a:ext cx="2209800" cy="2308324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Lecture Tutorial p. 45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Part II</a:t>
            </a: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Stars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304800" y="1263650"/>
            <a:ext cx="86106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What can we </a:t>
            </a:r>
            <a:r>
              <a:rPr lang="en-US" sz="3600" u="sng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measure</a:t>
            </a:r>
            <a:r>
              <a:rPr lang="en-US" sz="36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 about stars?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990600" y="2133600"/>
            <a:ext cx="6705600" cy="452431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Brightness (apparent)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Spectrum: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	color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	absorption/emission lines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	blackbody curve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Distance</a:t>
            </a:r>
          </a:p>
          <a:p>
            <a:pPr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Motion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: apparent and actual</a:t>
            </a:r>
          </a:p>
          <a:p>
            <a:pPr eaLnBrk="0" hangingPunct="0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Doppler </a:t>
            </a: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shift</a:t>
            </a:r>
            <a:endParaRPr lang="en-US" sz="3600" i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Some Definitions</a:t>
            </a: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60141" y="1600200"/>
            <a:ext cx="7848600" cy="19208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Luminosity:  </a:t>
            </a:r>
          </a:p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	Total </a:t>
            </a:r>
            <a:r>
              <a:rPr lang="en-US" sz="4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energy radiated </a:t>
            </a: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into space by a </a:t>
            </a:r>
            <a:r>
              <a:rPr lang="en-US" sz="4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star per second.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7700" y="4038600"/>
            <a:ext cx="7848600" cy="19208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Flux:  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	Total </a:t>
            </a:r>
            <a:r>
              <a:rPr lang="en-US" sz="4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energy radiated per second per square meter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Some Definitions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193833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97025" indent="-1597025" algn="l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Flux Emitted:  </a:t>
            </a:r>
          </a:p>
          <a:p>
            <a:pPr marL="738188" indent="-738188" algn="l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Total energy radiated per second per square meter.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124" name="AutoShape 47"/>
          <p:cNvSpPr>
            <a:spLocks noChangeAspect="1" noChangeArrowheads="1" noTextEdit="1"/>
          </p:cNvSpPr>
          <p:nvPr/>
        </p:nvSpPr>
        <p:spPr bwMode="auto">
          <a:xfrm>
            <a:off x="2741613" y="3581400"/>
            <a:ext cx="3949700" cy="1600200"/>
          </a:xfrm>
          <a:prstGeom prst="rect">
            <a:avLst/>
          </a:prstGeom>
          <a:solidFill>
            <a:schemeClr val="bg2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5967413" y="3783013"/>
            <a:ext cx="320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en-US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281613" y="3859213"/>
            <a:ext cx="6731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72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endParaRPr lang="en-US" sz="72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3427413" y="3927475"/>
            <a:ext cx="641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72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  <a:endParaRPr lang="en-US" sz="72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4519613" y="3859213"/>
            <a:ext cx="21145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US" sz="7200" b="1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s</a:t>
            </a:r>
            <a:endParaRPr lang="en-US" sz="72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4037013" y="3886200"/>
            <a:ext cx="603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</a:t>
            </a:r>
            <a:endParaRPr lang="en-US" sz="72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7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Luminosity of a Star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4897437" y="1143000"/>
            <a:ext cx="31242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Depends on </a:t>
            </a:r>
            <a:r>
              <a:rPr lang="en-US" sz="32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Temperature</a:t>
            </a:r>
            <a:endParaRPr lang="en-US" sz="32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235450" y="5416874"/>
            <a:ext cx="4219575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</a:t>
            </a: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on </a:t>
            </a:r>
          </a:p>
          <a:p>
            <a:pPr>
              <a:defRPr/>
            </a:pPr>
            <a:r>
              <a:rPr lang="en-US" sz="32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surface area</a:t>
            </a:r>
          </a:p>
        </p:txBody>
      </p:sp>
      <p:pic>
        <p:nvPicPr>
          <p:cNvPr id="31338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49" name="Picture 5" descr="http://www.learn.londonmet.ac.uk/packages/clear/visual/people/ambience/colour/images/blackbod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3528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99477"/>
              </p:ext>
            </p:extLst>
          </p:nvPr>
        </p:nvGraphicFramePr>
        <p:xfrm>
          <a:off x="4092969" y="2889647"/>
          <a:ext cx="4733136" cy="82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6" name="Equation" r:id="rId6" imgW="1015559" imgH="177723" progId="Equation.3">
                  <p:embed/>
                </p:oleObj>
              </mc:Choice>
              <mc:Fallback>
                <p:oleObj name="Equation" r:id="rId6" imgW="101555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969" y="2889647"/>
                        <a:ext cx="4733136" cy="827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05586"/>
              </p:ext>
            </p:extLst>
          </p:nvPr>
        </p:nvGraphicFramePr>
        <p:xfrm>
          <a:off x="3960813" y="3898900"/>
          <a:ext cx="46799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7" name="Equation" r:id="rId8" imgW="965160" imgH="203040" progId="Equation.3">
                  <p:embed/>
                </p:oleObj>
              </mc:Choice>
              <mc:Fallback>
                <p:oleObj name="Equation" r:id="rId8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3898900"/>
                        <a:ext cx="46799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6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19400"/>
            <a:ext cx="1219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lu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0"/>
            <a:ext cx="3605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Luminosity versus </a:t>
            </a:r>
          </a:p>
          <a:p>
            <a:pPr algn="ctr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Apparent Brightness</a:t>
            </a:r>
          </a:p>
        </p:txBody>
      </p:sp>
      <p:pic>
        <p:nvPicPr>
          <p:cNvPr id="10246" name="Picture 6" descr="flux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09788"/>
            <a:ext cx="23368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ux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438150"/>
            <a:ext cx="12017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Some Definitions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32397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Apparent Brightness:  </a:t>
            </a:r>
          </a:p>
          <a:p>
            <a:pPr marL="746125" indent="-746125" eaLnBrk="0" hangingPunct="0">
              <a:tabLst>
                <a:tab pos="746125" algn="l"/>
              </a:tabLst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	Amount of light at a distance?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0" y="2667000"/>
          <a:ext cx="47688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0" name="Equation" r:id="rId4" imgW="1231366" imgH="393529" progId="Equation.3">
                  <p:embed/>
                </p:oleObj>
              </mc:Choice>
              <mc:Fallback>
                <p:oleObj name="Equation" r:id="rId4" imgW="123136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47688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82483"/>
              </p:ext>
            </p:extLst>
          </p:nvPr>
        </p:nvGraphicFramePr>
        <p:xfrm>
          <a:off x="4889500" y="2667000"/>
          <a:ext cx="42545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1" name="Equation" r:id="rId6" imgW="1218960" imgH="419040" progId="Equation.3">
                  <p:embed/>
                </p:oleObj>
              </mc:Choice>
              <mc:Fallback>
                <p:oleObj name="Equation" r:id="rId6" imgW="121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667000"/>
                        <a:ext cx="42545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5997575"/>
            <a:ext cx="7848600" cy="7080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97025" indent="-1597025" algn="ctr" eaLnBrk="0" hangingPunct="0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Hotter = Brighter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5289550"/>
            <a:ext cx="7848600" cy="7080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97025" indent="-1597025" algn="ctr" eaLnBrk="0" hangingPunct="0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Bigger = Brighter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4581525"/>
            <a:ext cx="7848600" cy="708025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597025" indent="-1597025" algn="ctr" eaLnBrk="0" hangingPunct="0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Closer = Brighter</a:t>
            </a:r>
          </a:p>
        </p:txBody>
      </p:sp>
    </p:spTree>
    <p:extLst>
      <p:ext uri="{BB962C8B-B14F-4D97-AF65-F5344CB8AC3E}">
        <p14:creationId xmlns:p14="http://schemas.microsoft.com/office/powerpoint/2010/main" val="38472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Apparent Brightness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982913" y="3200400"/>
          <a:ext cx="317817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0" name="Image" r:id="rId4" imgW="6298413" imgH="6831746" progId="Photoshop.Image.6">
                  <p:embed/>
                </p:oleObj>
              </mc:Choice>
              <mc:Fallback>
                <p:oleObj name="Image" r:id="rId4" imgW="6298413" imgH="683174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200400"/>
                        <a:ext cx="3178175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534400" cy="1938338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Apparent Brightness </a:t>
            </a:r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depends on </a:t>
            </a:r>
          </a:p>
          <a:p>
            <a:pPr algn="ctr" eaLnBrk="0" hangingPunct="0"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LUMINOSITY and DISTANCE</a:t>
            </a:r>
            <a:endParaRPr lang="en-US" sz="4000" b="1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mbossedBlackWid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mbossedBlackWid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  <a:txDef>
      <a:spPr bwMode="auto">
        <a:solidFill>
          <a:schemeClr val="bg2">
            <a:alpha val="41000"/>
          </a:schemeClr>
        </a:soli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sz="5400">
            <a:solidFill>
              <a:srgbClr val="F5E9E9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9941</TotalTime>
  <Words>1685</Words>
  <Application>Microsoft Office PowerPoint</Application>
  <PresentationFormat>On-screen Show (4:3)</PresentationFormat>
  <Paragraphs>238</Paragraphs>
  <Slides>23</Slides>
  <Notes>23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Wingdings</vt:lpstr>
      <vt:lpstr>Symbol</vt:lpstr>
      <vt:lpstr>Garamond</vt:lpstr>
      <vt:lpstr>Times New Roman</vt:lpstr>
      <vt:lpstr>Georgia</vt:lpstr>
      <vt:lpstr>EmbossedBlackWide</vt:lpstr>
      <vt:lpstr>Default Design</vt:lpstr>
      <vt:lpstr>2_Default Design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Delain, Kisha M.</dc:creator>
  <cp:lastModifiedBy>Delain, Kisha M.</cp:lastModifiedBy>
  <cp:revision>246</cp:revision>
  <cp:lastPrinted>1601-01-01T00:00:00Z</cp:lastPrinted>
  <dcterms:created xsi:type="dcterms:W3CDTF">1601-01-01T00:00:00Z</dcterms:created>
  <dcterms:modified xsi:type="dcterms:W3CDTF">2016-08-05T01:36:04Z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