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56" r:id="rId2"/>
    <p:sldId id="418" r:id="rId3"/>
    <p:sldId id="419" r:id="rId4"/>
    <p:sldId id="397" r:id="rId5"/>
    <p:sldId id="399" r:id="rId6"/>
    <p:sldId id="403" r:id="rId7"/>
    <p:sldId id="404" r:id="rId8"/>
    <p:sldId id="420" r:id="rId9"/>
    <p:sldId id="400" r:id="rId10"/>
    <p:sldId id="406" r:id="rId11"/>
    <p:sldId id="407" r:id="rId12"/>
    <p:sldId id="408" r:id="rId13"/>
    <p:sldId id="409" r:id="rId14"/>
    <p:sldId id="410" r:id="rId15"/>
    <p:sldId id="411" r:id="rId16"/>
    <p:sldId id="423" r:id="rId17"/>
    <p:sldId id="414" r:id="rId18"/>
    <p:sldId id="415" r:id="rId19"/>
    <p:sldId id="425" r:id="rId20"/>
    <p:sldId id="416" r:id="rId21"/>
    <p:sldId id="417" r:id="rId22"/>
    <p:sldId id="426" r:id="rId23"/>
  </p:sldIdLst>
  <p:sldSz cx="9144000" cy="6858000" type="screen4x3"/>
  <p:notesSz cx="7315200" cy="9601200"/>
  <p:embeddedFontLst>
    <p:embeddedFont>
      <p:font typeface="ＭＳ Ｐゴシック" panose="020B0600070205080204" pitchFamily="34" charset="-128"/>
      <p:regular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EmbossedBlackWide" panose="020B0604020202020204"/>
      <p:regular r:id="rId3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EmbossedBlackWide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3EF"/>
    <a:srgbClr val="F5E9E9"/>
    <a:srgbClr val="EFDBDB"/>
    <a:srgbClr val="E6C6C6"/>
    <a:srgbClr val="EDD7D7"/>
    <a:srgbClr val="F0C0C0"/>
    <a:srgbClr val="F4D0D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1" autoAdjust="0"/>
    <p:restoredTop sz="65256" autoAdjust="0"/>
  </p:normalViewPr>
  <p:slideViewPr>
    <p:cSldViewPr>
      <p:cViewPr varScale="1">
        <p:scale>
          <a:sx n="60" d="100"/>
          <a:sy n="60" d="100"/>
        </p:scale>
        <p:origin x="84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anose="020B0604020202020204" pitchFamily="34" charset="0"/>
              </a:defRPr>
            </a:lvl1pPr>
          </a:lstStyle>
          <a:p>
            <a:fld id="{1C4D1E4F-4C98-411E-9D2B-38BA7B42E6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45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622E4BA1-E13A-4AA7-96B6-43B75E74FF65}" type="slidenum">
              <a:rPr lang="en-US" sz="1300">
                <a:latin typeface="Arial" panose="020B0604020202020204" pitchFamily="34" charset="0"/>
              </a:rPr>
              <a:pPr algn="r" eaLnBrk="1" hangingPunct="1"/>
              <a:t>1</a:t>
            </a:fld>
            <a:endParaRPr lang="en-US" sz="1300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anose="020B0604020202020204" pitchFamily="34" charset="0"/>
              </a:rPr>
              <a:t>We are going to talk about 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	-how stars live and die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	-how their mass relates to their temperature and their luminosity (intrinsic brightness).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	-fusion of elements (we already covered H -&gt; He)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	-creation of elements greater (larger) than iron (Fe)</a:t>
            </a:r>
          </a:p>
        </p:txBody>
      </p:sp>
    </p:spTree>
    <p:extLst>
      <p:ext uri="{BB962C8B-B14F-4D97-AF65-F5344CB8AC3E}">
        <p14:creationId xmlns:p14="http://schemas.microsoft.com/office/powerpoint/2010/main" val="2738619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579F1084-A8AA-4564-ABCA-19ECCA1F1ACA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10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</a:rPr>
              <a:t>The </a:t>
            </a:r>
            <a:r>
              <a:rPr lang="en-US" dirty="0" err="1" smtClean="0">
                <a:latin typeface="Arial" panose="020B0604020202020204" pitchFamily="34" charset="0"/>
              </a:rPr>
              <a:t>orion</a:t>
            </a:r>
            <a:r>
              <a:rPr lang="en-US" dirty="0" smtClean="0">
                <a:latin typeface="Arial" panose="020B0604020202020204" pitchFamily="34" charset="0"/>
              </a:rPr>
              <a:t> nebula is</a:t>
            </a:r>
            <a:r>
              <a:rPr lang="en-US" baseline="0" dirty="0" smtClean="0">
                <a:latin typeface="Arial" panose="020B0604020202020204" pitchFamily="34" charset="0"/>
              </a:rPr>
              <a:t> a stellar nursery.  Many stars are forming here; it is lit mostly by four very hot stars in the center (putting out most of the light)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latin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</a:rPr>
              <a:t>A cloud of gas and dust doesn’t just start to collapse for no reason: something has to trigger it.  But what?</a:t>
            </a:r>
          </a:p>
        </p:txBody>
      </p:sp>
    </p:spTree>
    <p:extLst>
      <p:ext uri="{BB962C8B-B14F-4D97-AF65-F5344CB8AC3E}">
        <p14:creationId xmlns:p14="http://schemas.microsoft.com/office/powerpoint/2010/main" val="2019412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FB97BD20-E526-461B-B972-62422954100E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11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anose="020B0604020202020204" pitchFamily="34" charset="0"/>
              </a:rPr>
              <a:t>Star formation happens in the spiral arms.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Gas and dust piles up just in the wave.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The density wave compresses the ISM triggering star formation.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Hot young stars dominate the area just behind the density wave making the arms blue and bright.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The spiral arms appear much bluer than the bulge, which contains an older population of stars.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The big O and B stars cause ionized nebula to glow in the region of the arms.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The big stars die quickly, long before another wave comes by.  </a:t>
            </a:r>
          </a:p>
          <a:p>
            <a:pPr eaLnBrk="1" hangingPunct="1"/>
            <a:r>
              <a:rPr lang="en-US" smtClean="0">
                <a:latin typeface="Arial" panose="020B0604020202020204" pitchFamily="34" charset="0"/>
              </a:rPr>
              <a:t>Lower mass stars (the Sun) pass through several density waves in their lifetimes.</a:t>
            </a:r>
          </a:p>
        </p:txBody>
      </p:sp>
    </p:spTree>
    <p:extLst>
      <p:ext uri="{BB962C8B-B14F-4D97-AF65-F5344CB8AC3E}">
        <p14:creationId xmlns:p14="http://schemas.microsoft.com/office/powerpoint/2010/main" val="19253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E4333E75-1E77-4913-A7CD-2EC533ECD98B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12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Emission nebula compresses at the edges, or even in the inside.</a:t>
            </a:r>
            <a:r>
              <a:rPr lang="en-US" baseline="0" dirty="0" smtClean="0">
                <a:latin typeface="Arial" panose="020B0604020202020204" pitchFamily="34" charset="0"/>
              </a:rPr>
              <a:t>  This compression can lead to formation of new stars.</a:t>
            </a:r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9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2924417E-FC8F-4CD2-9D69-FFFDC08B4889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13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Shockwaves from an exploding (dying)</a:t>
            </a:r>
            <a:r>
              <a:rPr lang="en-US" baseline="0" dirty="0" smtClean="0">
                <a:latin typeface="Arial" panose="020B0604020202020204" pitchFamily="34" charset="0"/>
              </a:rPr>
              <a:t> star nearby going through a nearby cloud of gas can trigger star formation</a:t>
            </a:r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50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6C13E064-889D-4233-9BD3-FE1F109056F3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14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Cold… can’t hold up against gravity.</a:t>
            </a:r>
          </a:p>
        </p:txBody>
      </p:sp>
    </p:spTree>
    <p:extLst>
      <p:ext uri="{BB962C8B-B14F-4D97-AF65-F5344CB8AC3E}">
        <p14:creationId xmlns:p14="http://schemas.microsoft.com/office/powerpoint/2010/main" val="2126139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878A9A57-3057-4641-9F15-5A0B2F329AB5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15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In a molecular cloud, it’s a battle between thermal pressure and gravity.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</a:rPr>
              <a:t>When gravity wins, stars are born. </a:t>
            </a:r>
            <a:r>
              <a:rPr lang="en-US" b="1" dirty="0" smtClean="0">
                <a:latin typeface="Arial" panose="020B0604020202020204" pitchFamily="34" charset="0"/>
              </a:rPr>
              <a:t>Show cluster formation animation</a:t>
            </a: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Clouds tend to fragment in such a</a:t>
            </a:r>
            <a:r>
              <a:rPr lang="en-US" baseline="0" dirty="0" smtClean="0">
                <a:latin typeface="Arial" panose="020B0604020202020204" pitchFamily="34" charset="0"/>
              </a:rPr>
              <a:t> way</a:t>
            </a:r>
            <a:r>
              <a:rPr lang="en-US" dirty="0" smtClean="0">
                <a:latin typeface="Arial" panose="020B0604020202020204" pitchFamily="34" charset="0"/>
              </a:rPr>
              <a:t> that they make more low mass stars than high mass stars.</a:t>
            </a:r>
            <a:r>
              <a:rPr lang="en-US" baseline="0" dirty="0" smtClean="0">
                <a:latin typeface="Arial" panose="020B0604020202020204" pitchFamily="34" charset="0"/>
              </a:rPr>
              <a:t>  </a:t>
            </a:r>
            <a:r>
              <a:rPr lang="en-US" dirty="0" smtClean="0">
                <a:ea typeface="ＭＳ Ｐゴシック" panose="020B0600070205080204" pitchFamily="34" charset="-128"/>
              </a:rPr>
              <a:t>It’s easier for gravity to</a:t>
            </a:r>
            <a:r>
              <a:rPr lang="en-US" baseline="0" dirty="0" smtClean="0">
                <a:ea typeface="ＭＳ Ｐゴシック" panose="020B0600070205080204" pitchFamily="34" charset="-128"/>
              </a:rPr>
              <a:t> </a:t>
            </a:r>
            <a:r>
              <a:rPr lang="en-US" dirty="0" smtClean="0">
                <a:ea typeface="ＭＳ Ｐゴシック" panose="020B0600070205080204" pitchFamily="34" charset="-128"/>
              </a:rPr>
              <a:t>overcome pressure in smaller pieces of the cloud, causing it to break apart into multiple fragments, each of which may go on to form a star.</a:t>
            </a:r>
          </a:p>
          <a:p>
            <a:pPr eaLnBrk="1" hangingPunct="1"/>
            <a:endParaRPr lang="en-US" baseline="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ea typeface="ＭＳ Ｐゴシック" panose="020B0600070205080204" pitchFamily="34" charset="-128"/>
              </a:rPr>
              <a:t>Emission lines from molecules in a cloud can prevent a pressure buildup by converting thermal energy into infrared and radio photons.  This radiation cools the cloud, making collapse easier.</a:t>
            </a:r>
            <a:br>
              <a:rPr lang="en-US" sz="1200" dirty="0" smtClean="0">
                <a:ea typeface="ＭＳ Ｐゴシック" panose="020B0600070205080204" pitchFamily="34" charset="-128"/>
              </a:rPr>
            </a:br>
            <a:endParaRPr lang="en-US" sz="1200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ea typeface="ＭＳ Ｐゴシック" panose="020B0600070205080204" pitchFamily="34" charset="-128"/>
              </a:rPr>
              <a:t>A typical molecular cloud (</a:t>
            </a:r>
            <a:r>
              <a:rPr lang="en-US" sz="1200" i="1" dirty="0" smtClean="0">
                <a:ea typeface="ＭＳ Ｐゴシック" panose="020B0600070205080204" pitchFamily="34" charset="-128"/>
              </a:rPr>
              <a:t>T</a:t>
            </a:r>
            <a:r>
              <a:rPr lang="en-US" sz="1200" dirty="0" smtClean="0">
                <a:ea typeface="ＭＳ Ｐゴシック" panose="020B0600070205080204" pitchFamily="34" charset="-128"/>
              </a:rPr>
              <a:t>~ 30 K, </a:t>
            </a:r>
            <a:r>
              <a:rPr lang="en-US" sz="1200" i="1" dirty="0" smtClean="0">
                <a:ea typeface="ＭＳ Ｐゴシック" panose="020B0600070205080204" pitchFamily="34" charset="-128"/>
              </a:rPr>
              <a:t>n</a:t>
            </a:r>
            <a:r>
              <a:rPr lang="en-US" sz="1200" dirty="0" smtClean="0">
                <a:ea typeface="ＭＳ Ｐゴシック" panose="020B0600070205080204" pitchFamily="34" charset="-128"/>
              </a:rPr>
              <a:t> ~ 300 particles/cm</a:t>
            </a:r>
            <a:r>
              <a:rPr lang="en-US" sz="1200" baseline="30000" dirty="0" smtClean="0">
                <a:ea typeface="ＭＳ Ｐゴシック" panose="020B0600070205080204" pitchFamily="34" charset="-128"/>
              </a:rPr>
              <a:t>3</a:t>
            </a:r>
            <a:r>
              <a:rPr lang="en-US" sz="1200" dirty="0" smtClean="0">
                <a:ea typeface="ＭＳ Ｐゴシック" panose="020B0600070205080204" pitchFamily="34" charset="-128"/>
              </a:rPr>
              <a:t>) must contain at least a few hundred solar masses for gravity to overcome pressure,</a:t>
            </a:r>
            <a:r>
              <a:rPr lang="en-US" sz="1200" baseline="0" dirty="0" smtClean="0">
                <a:ea typeface="ＭＳ Ｐゴシック" panose="020B0600070205080204" pitchFamily="34" charset="-128"/>
              </a:rPr>
              <a:t> if there are no other forces resisting collapse (such as magnetic fields or turbulence in the gas, both of which are usually present as well).</a:t>
            </a:r>
            <a:endParaRPr lang="en-US" sz="1200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For every 10 to 100 solar mass star, there 10 stars between 2 and 10 solar masses and 50 between 0.5 and 2 solar masses.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So… there are lots of small stars born.</a:t>
            </a: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86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B9EC9030-EA27-4860-8177-205DDD56DEB8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16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01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582C610F-1771-43C9-ABEB-2446FF951172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17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8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55431CA0-B553-43DE-9099-E54F31BD10E6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18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When convection dominates, the star moves almost vertically on the HR diagram.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Once radiative transfer starts, the star moves more horizontally.</a:t>
            </a: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Fusion starts, but the star continues to contract until the equilibrium condition is reached.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Then it settles onto the </a:t>
            </a:r>
            <a:r>
              <a:rPr lang="en-US" u="sng" dirty="0" smtClean="0">
                <a:latin typeface="Arial" panose="020B0604020202020204" pitchFamily="34" charset="0"/>
              </a:rPr>
              <a:t>main sequence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b="1" dirty="0" smtClean="0">
                <a:latin typeface="Arial" panose="020B0604020202020204" pitchFamily="34" charset="0"/>
              </a:rPr>
              <a:t>*see interactive figure from masteringastronomy.com*</a:t>
            </a:r>
          </a:p>
        </p:txBody>
      </p:sp>
    </p:spTree>
    <p:extLst>
      <p:ext uri="{BB962C8B-B14F-4D97-AF65-F5344CB8AC3E}">
        <p14:creationId xmlns:p14="http://schemas.microsoft.com/office/powerpoint/2010/main" val="1632399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55431CA0-B553-43DE-9099-E54F31BD10E6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19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Remember</a:t>
            </a:r>
            <a:r>
              <a:rPr lang="en-US" sz="1200" u="none" baseline="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Jupiter is 0.001 </a:t>
            </a:r>
            <a:r>
              <a:rPr lang="en-US" sz="1200" u="none" baseline="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</a:t>
            </a:r>
            <a:r>
              <a:rPr lang="en-US" sz="1200" u="none" baseline="-25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sun</a:t>
            </a:r>
            <a:r>
              <a:rPr lang="en-US" sz="1200" u="none" baseline="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!</a:t>
            </a:r>
            <a:endParaRPr lang="en-US" sz="1200" u="sng" dirty="0" smtClean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A large solitary failed star is called a brown dwarf.  Some more</a:t>
            </a:r>
            <a:r>
              <a:rPr lang="en-US" baseline="0" dirty="0" smtClean="0">
                <a:latin typeface="Arial" panose="020B0604020202020204" pitchFamily="34" charset="0"/>
              </a:rPr>
              <a:t> massive ones can fuse deuterium (hydrogen with one neutron in the nucleus in addition to its proton) but it doesn’t last long.</a:t>
            </a:r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8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622E4BA1-E13A-4AA7-96B6-43B75E74FF65}" type="slidenum">
              <a:rPr lang="en-US" sz="1300">
                <a:latin typeface="Arial" panose="020B0604020202020204" pitchFamily="34" charset="0"/>
              </a:rPr>
              <a:pPr algn="r" eaLnBrk="1" hangingPunct="1"/>
              <a:t>2</a:t>
            </a:fld>
            <a:endParaRPr lang="en-US" sz="1300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We are going to talk about 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	-</a:t>
            </a:r>
            <a:r>
              <a:rPr lang="en-US" baseline="0" dirty="0" smtClean="0">
                <a:latin typeface="Arial" panose="020B0604020202020204" pitchFamily="34" charset="0"/>
              </a:rPr>
              <a:t> how stars form</a:t>
            </a:r>
            <a:endParaRPr 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	- how stars live and die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	- how their mass relates to their temperature and their luminosity (intrinsic brightness).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	- fusion of elements (we already covered H -&gt; He)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	- creation of elements greater (larger) than iron (Fe)</a:t>
            </a: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We will also need to talk a little bit more about what</a:t>
            </a:r>
            <a:r>
              <a:rPr lang="en-US" baseline="0" dirty="0" smtClean="0">
                <a:latin typeface="Arial" panose="020B0604020202020204" pitchFamily="34" charset="0"/>
              </a:rPr>
              <a:t> (and how) we directly measure when </a:t>
            </a:r>
            <a:r>
              <a:rPr lang="en-US" baseline="0" smtClean="0">
                <a:latin typeface="Arial" panose="020B0604020202020204" pitchFamily="34" charset="0"/>
              </a:rPr>
              <a:t>observing stars.</a:t>
            </a:r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83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222CCA3B-844E-429C-83CF-FB17A3BE7B4A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20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anose="020B0604020202020204" pitchFamily="34" charset="0"/>
              </a:rPr>
              <a:t>Jets form… they are pretty ubiquitous in astronomy, any time you have a spinning disk of material you’re likely to get jets.  The disk is hot, so has a wind of its own, and the magnetic field from the central object can pick up material from that wind and toss it outwards.</a:t>
            </a:r>
          </a:p>
        </p:txBody>
      </p:sp>
    </p:spTree>
    <p:extLst>
      <p:ext uri="{BB962C8B-B14F-4D97-AF65-F5344CB8AC3E}">
        <p14:creationId xmlns:p14="http://schemas.microsoft.com/office/powerpoint/2010/main" val="1037047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B9EC9030-EA27-4860-8177-205DDD56DEB8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21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34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B9EC9030-EA27-4860-8177-205DDD56DEB8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22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dirty="0" smtClean="0">
                <a:latin typeface="Arial" panose="020B0604020202020204" pitchFamily="34" charset="0"/>
              </a:rPr>
              <a:t>Lecture tutorial P 119</a:t>
            </a:r>
          </a:p>
        </p:txBody>
      </p:sp>
    </p:spTree>
    <p:extLst>
      <p:ext uri="{BB962C8B-B14F-4D97-AF65-F5344CB8AC3E}">
        <p14:creationId xmlns:p14="http://schemas.microsoft.com/office/powerpoint/2010/main" val="70028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622E4BA1-E13A-4AA7-96B6-43B75E74FF65}" type="slidenum">
              <a:rPr lang="en-US" sz="1300">
                <a:latin typeface="Arial" panose="020B0604020202020204" pitchFamily="34" charset="0"/>
              </a:rPr>
              <a:pPr algn="r" eaLnBrk="1" hangingPunct="1"/>
              <a:t>3</a:t>
            </a:fld>
            <a:endParaRPr lang="en-US" sz="1300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6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24E85AC6-568E-49D8-9178-15A9677022B7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4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a typeface="ＭＳ Ｐゴシック" panose="020B0600070205080204" pitchFamily="34" charset="-128"/>
              </a:rPr>
              <a:t>Stars form in dark clouds of dusty gas in interstellar space. The gas between the stars is called the </a:t>
            </a:r>
            <a:r>
              <a:rPr lang="en-US" sz="1200" b="1" dirty="0" smtClean="0">
                <a:ea typeface="ＭＳ Ｐゴシック" panose="020B0600070205080204" pitchFamily="34" charset="-128"/>
              </a:rPr>
              <a:t>interstellar medium</a:t>
            </a:r>
            <a:endParaRPr lang="en-US" sz="1200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The ISM is the stuff between the stars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Composed of gas and dust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</a:rPr>
              <a:t>90% gas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</a:rPr>
              <a:t>10% dust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Very low density of 1 atom/cm</a:t>
            </a:r>
            <a:r>
              <a:rPr lang="en-US" baseline="30000" dirty="0" smtClean="0">
                <a:latin typeface="Arial" panose="020B0604020202020204" pitchFamily="34" charset="0"/>
              </a:rPr>
              <a:t>-3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</a:rPr>
              <a:t>Yet enough to block light from far away parts of the Galaxy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</a:rPr>
              <a:t>The ISM effectively absorbs or scatters visible light. (dust, particularly)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</a:rPr>
              <a:t>it masks most of the Milky Way Galaxy from us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</a:rPr>
              <a:t>Radio &amp; infrared light does pass through the ISM.</a:t>
            </a:r>
            <a:r>
              <a:rPr lang="en-US" baseline="0" dirty="0" smtClean="0">
                <a:latin typeface="Arial" panose="020B0604020202020204" pitchFamily="34" charset="0"/>
              </a:rPr>
              <a:t>  We</a:t>
            </a:r>
            <a:r>
              <a:rPr lang="en-US" dirty="0" smtClean="0">
                <a:latin typeface="Arial" panose="020B0604020202020204" pitchFamily="34" charset="0"/>
              </a:rPr>
              <a:t> can study and map the Milk Way Galaxy by making observations at these wavelengths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</a:rPr>
              <a:t>Hot gas and dust is ionized.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</a:rPr>
              <a:t>Cooler gas is atomic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</a:rPr>
              <a:t>Cold gas can form molecules,</a:t>
            </a:r>
            <a:r>
              <a:rPr lang="en-US" baseline="0" dirty="0" smtClean="0">
                <a:latin typeface="Arial" panose="020B0604020202020204" pitchFamily="34" charset="0"/>
              </a:rPr>
              <a:t> and it’s in cold molecular clouds that star formation is easiest to do.</a:t>
            </a:r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0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8447035F-32CB-4774-B85C-BE0996AEB7E2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5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ea typeface="ＭＳ Ｐゴシック" panose="020B0600070205080204" pitchFamily="34" charset="-128"/>
              </a:rPr>
              <a:t>Tiny solid particles of </a:t>
            </a:r>
            <a:r>
              <a:rPr lang="en-US" sz="1200" i="1" dirty="0" smtClean="0">
                <a:ea typeface="ＭＳ Ｐゴシック" panose="020B0600070205080204" pitchFamily="34" charset="-128"/>
              </a:rPr>
              <a:t>interstellar dust</a:t>
            </a:r>
            <a:r>
              <a:rPr lang="en-US" sz="1200" dirty="0" smtClean="0">
                <a:ea typeface="ＭＳ Ｐゴシック" panose="020B0600070205080204" pitchFamily="34" charset="-128"/>
              </a:rPr>
              <a:t> block our view of stars on the other side of a cloud.</a:t>
            </a:r>
          </a:p>
          <a:p>
            <a:pPr eaLnBrk="1" hangingPunct="1">
              <a:lnSpc>
                <a:spcPct val="90000"/>
              </a:lnSpc>
            </a:pPr>
            <a:endParaRPr lang="en-US" sz="1200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ea typeface="ＭＳ Ｐゴシック" panose="020B0600070205080204" pitchFamily="34" charset="-128"/>
              </a:rPr>
              <a:t>Particles are &lt; 1 micrometer in size and made of elements like C, O, Si, and Fe.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a typeface="ＭＳ Ｐゴシック" panose="020B0600070205080204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a typeface="ＭＳ Ｐゴシック" panose="020B0600070205080204" pitchFamily="34" charset="-128"/>
              </a:rPr>
              <a:t>Observing the infrared light from a cloud can reveal the newborn star embedded inside it.</a:t>
            </a: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3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85526151-B184-44BC-B5C8-69EEA8298AC5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6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40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8A7E5F46-BB89-4DFA-BF57-C53D8775622A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7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anose="020B0604020202020204" pitchFamily="34" charset="0"/>
              </a:rPr>
              <a:t>Visible on the left; Infrared on the right</a:t>
            </a:r>
          </a:p>
        </p:txBody>
      </p:sp>
    </p:spTree>
    <p:extLst>
      <p:ext uri="{BB962C8B-B14F-4D97-AF65-F5344CB8AC3E}">
        <p14:creationId xmlns:p14="http://schemas.microsoft.com/office/powerpoint/2010/main" val="3705515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3A502ABD-DAC0-4364-BC2E-59BA4A0371C4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8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We can tell the elements in a nebula by looking at its spectrum.  Not too surprisingly we see similar stuff as our solar system is made of…</a:t>
            </a:r>
            <a:r>
              <a:rPr lang="en-US" baseline="0" dirty="0" smtClean="0">
                <a:latin typeface="Arial" panose="020B0604020202020204" pitchFamily="34" charset="0"/>
              </a:rPr>
              <a:t>  </a:t>
            </a:r>
            <a:r>
              <a:rPr lang="en-US" sz="1200" dirty="0" smtClean="0">
                <a:ea typeface="ＭＳ Ｐゴシック" panose="020B0600070205080204" pitchFamily="34" charset="-128"/>
              </a:rPr>
              <a:t>70% H, 28% He, 2% heavier elements in our region of Milky Way</a:t>
            </a:r>
          </a:p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50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1pPr>
            <a:lvl2pPr marL="742950" indent="-28575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2pPr>
            <a:lvl3pPr marL="11430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3pPr>
            <a:lvl4pPr marL="16002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4pPr>
            <a:lvl5pPr marL="2057400" indent="-228600" algn="ctr" defTabSz="966788" eaLnBrk="0" hangingPunct="0">
              <a:defRPr sz="2400">
                <a:solidFill>
                  <a:schemeClr val="tx1"/>
                </a:solidFill>
                <a:latin typeface="EmbossedBlackWide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/>
            <a:fld id="{BE3EE407-1CAB-440C-A924-989D65DC2714}" type="slidenum">
              <a:rPr 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9</a:t>
            </a:fld>
            <a:endParaRPr 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7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6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38100"/>
            <a:ext cx="2286000" cy="6164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38100"/>
            <a:ext cx="6705600" cy="6164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4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5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35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6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49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5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86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6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33FF"/>
            </a:gs>
            <a:gs pos="100000">
              <a:srgbClr val="0A0A3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3810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AAA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5E9E9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44958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Stars</a:t>
            </a:r>
          </a:p>
        </p:txBody>
      </p:sp>
      <p:pic>
        <p:nvPicPr>
          <p:cNvPr id="17412" name="Picture 30" descr="hh49_spitzer_c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551238"/>
            <a:ext cx="372745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1" descr="catseye2_h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147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9" descr="e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486400" y="2438400"/>
            <a:ext cx="3505200" cy="286226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So… how do we go about making stars out of all this stuff?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 Making of Stars</a:t>
            </a:r>
          </a:p>
        </p:txBody>
      </p:sp>
      <p:pic>
        <p:nvPicPr>
          <p:cNvPr id="41988" name="Picture 5" descr="OrionH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3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Spiral Arms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57300" y="1143000"/>
            <a:ext cx="6629400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Spiral arms are density waves</a:t>
            </a:r>
          </a:p>
        </p:txBody>
      </p:sp>
      <p:pic>
        <p:nvPicPr>
          <p:cNvPr id="43012" name="Picture 4" descr="f18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3281" r="4198" b="6560"/>
          <a:stretch>
            <a:fillRect/>
          </a:stretch>
        </p:blipFill>
        <p:spPr bwMode="auto">
          <a:xfrm>
            <a:off x="609600" y="1981200"/>
            <a:ext cx="26606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f18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>
            <a:fillRect/>
          </a:stretch>
        </p:blipFill>
        <p:spPr bwMode="auto">
          <a:xfrm>
            <a:off x="4191000" y="1946275"/>
            <a:ext cx="43434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257300" y="5486400"/>
            <a:ext cx="6629400" cy="12001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 density waves compress the gas clouds…</a:t>
            </a:r>
          </a:p>
        </p:txBody>
      </p:sp>
    </p:spTree>
    <p:extLst>
      <p:ext uri="{BB962C8B-B14F-4D97-AF65-F5344CB8AC3E}">
        <p14:creationId xmlns:p14="http://schemas.microsoft.com/office/powerpoint/2010/main" val="7586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Emission from Near Stars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763000" cy="12001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Once you get some star formation it can trigger other stars to form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019800" y="4038600"/>
            <a:ext cx="3124200" cy="12001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Hot emission nebulae</a:t>
            </a:r>
          </a:p>
        </p:txBody>
      </p:sp>
      <p:pic>
        <p:nvPicPr>
          <p:cNvPr id="44037" name="Picture 6" descr="emissionnebu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1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Explosions in Space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763000" cy="646331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Dying stars – especially big ones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04800" y="4343400"/>
            <a:ext cx="2857500" cy="64611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Supernovae</a:t>
            </a:r>
          </a:p>
        </p:txBody>
      </p:sp>
      <p:pic>
        <p:nvPicPr>
          <p:cNvPr id="45061" name="Picture 7" descr="crab_hub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3125"/>
          <a:stretch>
            <a:fillRect/>
          </a:stretch>
        </p:blipFill>
        <p:spPr bwMode="auto">
          <a:xfrm>
            <a:off x="3352800" y="2362200"/>
            <a:ext cx="487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2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Low Temperatures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763000" cy="64611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Or maybe the cloud just gets too cold...</a:t>
            </a:r>
          </a:p>
        </p:txBody>
      </p:sp>
      <p:pic>
        <p:nvPicPr>
          <p:cNvPr id="46084" name="Picture 5" descr="eaglenebu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 r="5821"/>
          <a:stretch>
            <a:fillRect/>
          </a:stretch>
        </p:blipFill>
        <p:spPr bwMode="auto">
          <a:xfrm>
            <a:off x="762000" y="1828800"/>
            <a:ext cx="51816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943600" y="3048000"/>
            <a:ext cx="2857500" cy="1754188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Cold molecular cloud</a:t>
            </a:r>
          </a:p>
        </p:txBody>
      </p:sp>
    </p:spTree>
    <p:extLst>
      <p:ext uri="{BB962C8B-B14F-4D97-AF65-F5344CB8AC3E}">
        <p14:creationId xmlns:p14="http://schemas.microsoft.com/office/powerpoint/2010/main" val="36958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Birth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266700" y="2362200"/>
          <a:ext cx="8610600" cy="281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4" name="Image" r:id="rId4" imgW="9701587" imgH="3174603" progId="">
                  <p:embed/>
                </p:oleObj>
              </mc:Choice>
              <mc:Fallback>
                <p:oleObj name="Image" r:id="rId4" imgW="9701587" imgH="317460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362200"/>
                        <a:ext cx="8610600" cy="281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6553200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Stars are born in clusters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90600" y="5486400"/>
            <a:ext cx="7162800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Clouds fragment as they collapse</a:t>
            </a:r>
          </a:p>
        </p:txBody>
      </p:sp>
    </p:spTree>
    <p:extLst>
      <p:ext uri="{BB962C8B-B14F-4D97-AF65-F5344CB8AC3E}">
        <p14:creationId xmlns:p14="http://schemas.microsoft.com/office/powerpoint/2010/main" val="17618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Star Types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" name="Picture 5" descr="16_21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"/>
          <a:stretch>
            <a:fillRect/>
          </a:stretch>
        </p:blipFill>
        <p:spPr bwMode="auto">
          <a:xfrm>
            <a:off x="1401763" y="1181100"/>
            <a:ext cx="63404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9600" y="5854700"/>
            <a:ext cx="7924800" cy="646331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LOTS more small stars than big ones!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err="1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Protostars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7107" name="Picture 5" descr="proplids.bmp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9"/>
          <a:stretch>
            <a:fillRect/>
          </a:stretch>
        </p:blipFill>
        <p:spPr bwMode="auto">
          <a:xfrm>
            <a:off x="589547" y="1828800"/>
            <a:ext cx="802105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85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err="1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Protostars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8132" name="Picture 5" descr="protostar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900" r="2580" b="1579"/>
          <a:stretch>
            <a:fillRect/>
          </a:stretch>
        </p:blipFill>
        <p:spPr bwMode="auto">
          <a:xfrm>
            <a:off x="4324451" y="3048000"/>
            <a:ext cx="479777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47902"/>
              </p:ext>
            </p:extLst>
          </p:nvPr>
        </p:nvGraphicFramePr>
        <p:xfrm>
          <a:off x="0" y="914400"/>
          <a:ext cx="436403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8" name="Image" r:id="rId5" imgW="6374603" imgH="6679365" progId="">
                  <p:embed/>
                </p:oleObj>
              </mc:Choice>
              <mc:Fallback>
                <p:oleObj name="Image" r:id="rId5" imgW="6374603" imgH="66793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4364037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4618" y="5638800"/>
            <a:ext cx="4114800" cy="10668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Not fusing hydrogen </a:t>
            </a:r>
            <a:r>
              <a:rPr lang="en-US" sz="32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yet!</a:t>
            </a:r>
            <a:endParaRPr lang="en-US" sz="32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9985" y="1323082"/>
            <a:ext cx="4417835" cy="1077218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Energy is from gravitational potential</a:t>
            </a:r>
          </a:p>
        </p:txBody>
      </p:sp>
    </p:spTree>
    <p:extLst>
      <p:ext uri="{BB962C8B-B14F-4D97-AF65-F5344CB8AC3E}">
        <p14:creationId xmlns:p14="http://schemas.microsoft.com/office/powerpoint/2010/main" val="39362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err="1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Protostars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696415"/>
              </p:ext>
            </p:extLst>
          </p:nvPr>
        </p:nvGraphicFramePr>
        <p:xfrm>
          <a:off x="228601" y="1219200"/>
          <a:ext cx="4766318" cy="499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8" name="Image" r:id="rId4" imgW="6374603" imgH="6679365" progId="">
                  <p:embed/>
                </p:oleObj>
              </mc:Choice>
              <mc:Fallback>
                <p:oleObj name="Image" r:id="rId4" imgW="6374603" imgH="66793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1" y="1219200"/>
                        <a:ext cx="4766318" cy="4993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143000" y="1371600"/>
            <a:ext cx="4343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4821237" y="4724400"/>
            <a:ext cx="665163" cy="65629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86400" y="1219200"/>
            <a:ext cx="3637384" cy="206210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Stars more massive than 150 </a:t>
            </a:r>
            <a:r>
              <a:rPr lang="en-US" sz="32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</a:t>
            </a:r>
            <a:r>
              <a:rPr lang="en-US" sz="3200" baseline="-25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sun</a:t>
            </a:r>
            <a:r>
              <a:rPr lang="en-US" sz="32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would blow apart</a:t>
            </a:r>
            <a:endParaRPr lang="en-US" sz="32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07037" y="4150548"/>
            <a:ext cx="3637384" cy="206210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Stars less massive than 0.08 </a:t>
            </a:r>
            <a:r>
              <a:rPr lang="en-US" sz="32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</a:t>
            </a:r>
            <a:r>
              <a:rPr lang="en-US" sz="3200" baseline="-25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sun</a:t>
            </a:r>
            <a:r>
              <a:rPr lang="en-US" sz="32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can’t sustain fusion</a:t>
            </a:r>
            <a:endParaRPr lang="en-US" sz="32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 rot="18922637">
            <a:off x="2252747" y="856683"/>
            <a:ext cx="590940" cy="5637790"/>
          </a:xfrm>
          <a:prstGeom prst="lef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effectLst/>
              <a:latin typeface="EmbossedBlackWid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722927">
            <a:off x="687885" y="3678555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Main Sequence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99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Stars</a:t>
            </a:r>
          </a:p>
        </p:txBody>
      </p:sp>
      <p:pic>
        <p:nvPicPr>
          <p:cNvPr id="133122" name="Picture 2" descr="http://upload.wikimedia.org/wikipedia/commons/b/b2/Eagle_nebula_pilla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" y="1142999"/>
            <a:ext cx="2767457" cy="27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971800" y="1163767"/>
            <a:ext cx="1524000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Birth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067300" y="5867400"/>
            <a:ext cx="1752600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Death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946641" y="4006850"/>
            <a:ext cx="1511559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Life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133124" name="Picture 4" descr="http://photojournal.jpl.nasa.gov/jpeg/PIA03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96341"/>
            <a:ext cx="3562350" cy="261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6" name="Picture 6" descr="Photo: Stars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r="16942" b="12870"/>
          <a:stretch/>
        </p:blipFill>
        <p:spPr bwMode="auto">
          <a:xfrm>
            <a:off x="4933950" y="1326528"/>
            <a:ext cx="3813489" cy="25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err="1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Protostars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9155" name="Picture 4" descr="protost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9" r="7849"/>
          <a:stretch>
            <a:fillRect/>
          </a:stretch>
        </p:blipFill>
        <p:spPr bwMode="auto">
          <a:xfrm>
            <a:off x="0" y="914400"/>
            <a:ext cx="4876800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h4647_sst_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5333" r="9808" b="16000"/>
          <a:stretch>
            <a:fillRect/>
          </a:stretch>
        </p:blipFill>
        <p:spPr bwMode="auto">
          <a:xfrm>
            <a:off x="4800600" y="914400"/>
            <a:ext cx="434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1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err="1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Protostars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50179" name="Picture 4" descr="JetDisk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Star formation &amp; Lifetimes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" name="Picture 32" descr="NGC639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8974" r="19276" b="15384"/>
          <a:stretch/>
        </p:blipFill>
        <p:spPr bwMode="auto">
          <a:xfrm rot="16200000">
            <a:off x="2019299" y="-38100"/>
            <a:ext cx="510540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12435" y="1868269"/>
            <a:ext cx="4969565" cy="646331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Lecture Tutorial p. 119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9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 Birth of Stars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133122" name="Picture 2" descr="http://upload.wikimedia.org/wikipedia/commons/b/b2/Eagle_nebula_pilla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71" y="1045564"/>
            <a:ext cx="5739257" cy="56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Interstellar Medium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343400" y="1524000"/>
            <a:ext cx="4343400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Stuff between stars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1813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43400" y="2743200"/>
            <a:ext cx="4343400" cy="119062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90% gas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10% dust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343400" y="4495800"/>
            <a:ext cx="4343400" cy="17399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Dust obscures </a:t>
            </a: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much of the galaxy from our view</a:t>
            </a:r>
          </a:p>
        </p:txBody>
      </p:sp>
    </p:spTree>
    <p:extLst>
      <p:ext uri="{BB962C8B-B14F-4D97-AF65-F5344CB8AC3E}">
        <p14:creationId xmlns:p14="http://schemas.microsoft.com/office/powerpoint/2010/main" val="19132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Interstellar Medium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362200" y="5791200"/>
            <a:ext cx="3886200" cy="6413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Optical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362200" y="5791200"/>
            <a:ext cx="3886200" cy="64611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Infrared</a:t>
            </a:r>
          </a:p>
        </p:txBody>
      </p:sp>
      <p:pic>
        <p:nvPicPr>
          <p:cNvPr id="7" name="Picture 6" descr="ismscattering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1" t="1601" r="1863" b="56799"/>
          <a:stretch>
            <a:fillRect/>
          </a:stretch>
        </p:blipFill>
        <p:spPr bwMode="auto">
          <a:xfrm>
            <a:off x="2209800" y="1066800"/>
            <a:ext cx="43434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smscattering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1" t="52800" r="1863" b="6371"/>
          <a:stretch>
            <a:fillRect/>
          </a:stretch>
        </p:blipFill>
        <p:spPr bwMode="auto">
          <a:xfrm>
            <a:off x="228600" y="1219200"/>
            <a:ext cx="41148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rnard6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19200"/>
            <a:ext cx="41989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8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  <p:bldP spid="174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Nebulae: “fuzzy things”</a:t>
            </a:r>
          </a:p>
        </p:txBody>
      </p:sp>
      <p:pic>
        <p:nvPicPr>
          <p:cNvPr id="38915" name="Picture 3" descr="nebulaediagram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2083" r="1282" b="2083"/>
          <a:stretch>
            <a:fillRect/>
          </a:stretch>
        </p:blipFill>
        <p:spPr bwMode="auto">
          <a:xfrm>
            <a:off x="304800" y="1143000"/>
            <a:ext cx="845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971800" y="5943600"/>
            <a:ext cx="6019800" cy="64611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Hot H gas: emits mostly red</a:t>
            </a:r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4800" y="4764088"/>
            <a:ext cx="4953000" cy="646112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Dust: scatters blue best</a:t>
            </a:r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Nebulae: “fuzzy things”</a:t>
            </a:r>
          </a:p>
        </p:txBody>
      </p:sp>
      <p:pic>
        <p:nvPicPr>
          <p:cNvPr id="39939" name="Picture 6" descr="nebulaepic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888" r="1125" b="7954"/>
          <a:stretch>
            <a:fillRect/>
          </a:stretch>
        </p:blipFill>
        <p:spPr bwMode="auto">
          <a:xfrm>
            <a:off x="838200" y="990600"/>
            <a:ext cx="73914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2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Composition of Nebulae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0963" name="Picture 3" descr="nebulaespectra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90600"/>
            <a:ext cx="720566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Different Views</a:t>
            </a:r>
          </a:p>
        </p:txBody>
      </p:sp>
      <p:pic>
        <p:nvPicPr>
          <p:cNvPr id="35843" name="Picture 3" descr="f1813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>
            <a:fillRect/>
          </a:stretch>
        </p:blipFill>
        <p:spPr bwMode="auto">
          <a:xfrm>
            <a:off x="457200" y="1425575"/>
            <a:ext cx="84582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4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5E9E9"/>
      </a:hlink>
      <a:folHlink>
        <a:srgbClr val="F5E9E9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mbossedBlackWid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mbossedBlackWide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8F8F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8F8F8"/>
        </a:hlink>
        <a:folHlink>
          <a:srgbClr val="F8E2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5E9E9"/>
        </a:hlink>
        <a:folHlink>
          <a:srgbClr val="F5E9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9638</TotalTime>
  <Words>984</Words>
  <Application>Microsoft Office PowerPoint</Application>
  <PresentationFormat>On-screen Show (4:3)</PresentationFormat>
  <Paragraphs>142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ＭＳ Ｐゴシック</vt:lpstr>
      <vt:lpstr>Georgia</vt:lpstr>
      <vt:lpstr>EmbossedBlackWide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Delain, Kisha M.</dc:creator>
  <cp:lastModifiedBy>Delain, Kisha M.</cp:lastModifiedBy>
  <cp:revision>232</cp:revision>
  <cp:lastPrinted>1601-01-01T00:00:00Z</cp:lastPrinted>
  <dcterms:created xsi:type="dcterms:W3CDTF">1601-01-01T00:00:00Z</dcterms:created>
  <dcterms:modified xsi:type="dcterms:W3CDTF">2016-08-05T02:38:34Z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