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2"/>
  </p:notesMasterIdLst>
  <p:sldIdLst>
    <p:sldId id="395" r:id="rId2"/>
    <p:sldId id="426" r:id="rId3"/>
    <p:sldId id="396" r:id="rId4"/>
    <p:sldId id="427" r:id="rId5"/>
    <p:sldId id="450" r:id="rId6"/>
    <p:sldId id="449" r:id="rId7"/>
    <p:sldId id="428" r:id="rId8"/>
    <p:sldId id="452" r:id="rId9"/>
    <p:sldId id="430" r:id="rId10"/>
    <p:sldId id="460" r:id="rId11"/>
    <p:sldId id="432" r:id="rId12"/>
    <p:sldId id="433" r:id="rId13"/>
    <p:sldId id="459" r:id="rId14"/>
    <p:sldId id="434" r:id="rId15"/>
    <p:sldId id="435" r:id="rId16"/>
    <p:sldId id="436" r:id="rId17"/>
    <p:sldId id="437" r:id="rId18"/>
    <p:sldId id="438" r:id="rId19"/>
    <p:sldId id="461" r:id="rId20"/>
    <p:sldId id="440" r:id="rId21"/>
    <p:sldId id="441" r:id="rId22"/>
    <p:sldId id="398" r:id="rId23"/>
    <p:sldId id="408" r:id="rId24"/>
    <p:sldId id="451" r:id="rId25"/>
    <p:sldId id="443" r:id="rId26"/>
    <p:sldId id="442" r:id="rId27"/>
    <p:sldId id="444" r:id="rId28"/>
    <p:sldId id="445" r:id="rId29"/>
    <p:sldId id="399" r:id="rId30"/>
    <p:sldId id="462" r:id="rId31"/>
  </p:sldIdLst>
  <p:sldSz cx="9144000" cy="6858000" type="screen4x3"/>
  <p:notesSz cx="6858000" cy="9144000"/>
  <p:defaultTextStyle>
    <a:defPPr>
      <a:defRPr lang="en-US"/>
    </a:defPPr>
    <a:lvl1pPr algn="l" rtl="0" fontAlgn="base">
      <a:spcBef>
        <a:spcPct val="0"/>
      </a:spcBef>
      <a:spcAft>
        <a:spcPct val="0"/>
      </a:spcAft>
      <a:defRPr sz="2400" kern="1200">
        <a:solidFill>
          <a:schemeClr val="bg1"/>
        </a:solidFill>
        <a:latin typeface="Arial" charset="0"/>
        <a:ea typeface="+mn-ea"/>
        <a:cs typeface="Arial" charset="0"/>
      </a:defRPr>
    </a:lvl1pPr>
    <a:lvl2pPr marL="457200" algn="l" rtl="0" fontAlgn="base">
      <a:spcBef>
        <a:spcPct val="0"/>
      </a:spcBef>
      <a:spcAft>
        <a:spcPct val="0"/>
      </a:spcAft>
      <a:defRPr sz="2400" kern="1200">
        <a:solidFill>
          <a:schemeClr val="bg1"/>
        </a:solidFill>
        <a:latin typeface="Arial" charset="0"/>
        <a:ea typeface="+mn-ea"/>
        <a:cs typeface="Arial" charset="0"/>
      </a:defRPr>
    </a:lvl2pPr>
    <a:lvl3pPr marL="914400" algn="l" rtl="0" fontAlgn="base">
      <a:spcBef>
        <a:spcPct val="0"/>
      </a:spcBef>
      <a:spcAft>
        <a:spcPct val="0"/>
      </a:spcAft>
      <a:defRPr sz="2400" kern="1200">
        <a:solidFill>
          <a:schemeClr val="bg1"/>
        </a:solidFill>
        <a:latin typeface="Arial" charset="0"/>
        <a:ea typeface="+mn-ea"/>
        <a:cs typeface="Arial" charset="0"/>
      </a:defRPr>
    </a:lvl3pPr>
    <a:lvl4pPr marL="1371600" algn="l" rtl="0" fontAlgn="base">
      <a:spcBef>
        <a:spcPct val="0"/>
      </a:spcBef>
      <a:spcAft>
        <a:spcPct val="0"/>
      </a:spcAft>
      <a:defRPr sz="2400" kern="1200">
        <a:solidFill>
          <a:schemeClr val="bg1"/>
        </a:solidFill>
        <a:latin typeface="Arial" charset="0"/>
        <a:ea typeface="+mn-ea"/>
        <a:cs typeface="Arial" charset="0"/>
      </a:defRPr>
    </a:lvl4pPr>
    <a:lvl5pPr marL="1828800" algn="l" rtl="0" fontAlgn="base">
      <a:spcBef>
        <a:spcPct val="0"/>
      </a:spcBef>
      <a:spcAft>
        <a:spcPct val="0"/>
      </a:spcAft>
      <a:defRPr sz="2400" kern="1200">
        <a:solidFill>
          <a:schemeClr val="bg1"/>
        </a:solidFill>
        <a:latin typeface="Arial" charset="0"/>
        <a:ea typeface="+mn-ea"/>
        <a:cs typeface="Arial" charset="0"/>
      </a:defRPr>
    </a:lvl5pPr>
    <a:lvl6pPr marL="2286000" algn="l" defTabSz="914400" rtl="0" eaLnBrk="1" latinLnBrk="0" hangingPunct="1">
      <a:defRPr sz="2400" kern="1200">
        <a:solidFill>
          <a:schemeClr val="bg1"/>
        </a:solidFill>
        <a:latin typeface="Arial" charset="0"/>
        <a:ea typeface="+mn-ea"/>
        <a:cs typeface="Arial" charset="0"/>
      </a:defRPr>
    </a:lvl6pPr>
    <a:lvl7pPr marL="2743200" algn="l" defTabSz="914400" rtl="0" eaLnBrk="1" latinLnBrk="0" hangingPunct="1">
      <a:defRPr sz="2400" kern="1200">
        <a:solidFill>
          <a:schemeClr val="bg1"/>
        </a:solidFill>
        <a:latin typeface="Arial" charset="0"/>
        <a:ea typeface="+mn-ea"/>
        <a:cs typeface="Arial" charset="0"/>
      </a:defRPr>
    </a:lvl7pPr>
    <a:lvl8pPr marL="3200400" algn="l" defTabSz="914400" rtl="0" eaLnBrk="1" latinLnBrk="0" hangingPunct="1">
      <a:defRPr sz="2400" kern="1200">
        <a:solidFill>
          <a:schemeClr val="bg1"/>
        </a:solidFill>
        <a:latin typeface="Arial" charset="0"/>
        <a:ea typeface="+mn-ea"/>
        <a:cs typeface="Arial" charset="0"/>
      </a:defRPr>
    </a:lvl8pPr>
    <a:lvl9pPr marL="3657600" algn="l" defTabSz="914400" rtl="0" eaLnBrk="1" latinLnBrk="0" hangingPunct="1">
      <a:defRPr sz="2400" kern="1200">
        <a:solidFill>
          <a:schemeClr val="bg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78" autoAdjust="0"/>
    <p:restoredTop sz="85922" autoAdjust="0"/>
  </p:normalViewPr>
  <p:slideViewPr>
    <p:cSldViewPr>
      <p:cViewPr varScale="1">
        <p:scale>
          <a:sx n="51" d="100"/>
          <a:sy n="51" d="100"/>
        </p:scale>
        <p:origin x="151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a:solidFill>
                  <a:schemeClr val="tx1"/>
                </a:solidFill>
                <a:cs typeface="+mn-cs"/>
              </a:defRPr>
            </a:lvl1pPr>
          </a:lstStyle>
          <a:p>
            <a:pPr>
              <a:defRPr/>
            </a:pPr>
            <a:endParaRPr lang="en-US"/>
          </a:p>
        </p:txBody>
      </p:sp>
      <p:sp>
        <p:nvSpPr>
          <p:cNvPr id="921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solidFill>
                  <a:schemeClr val="tx1"/>
                </a:solidFill>
                <a:cs typeface="+mn-cs"/>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a:solidFill>
                  <a:schemeClr val="tx1"/>
                </a:solidFill>
                <a:cs typeface="+mn-cs"/>
              </a:defRPr>
            </a:lvl1pPr>
          </a:lstStyle>
          <a:p>
            <a:pPr>
              <a:defRPr/>
            </a:pPr>
            <a:endParaRPr lang="en-US"/>
          </a:p>
        </p:txBody>
      </p:sp>
      <p:sp>
        <p:nvSpPr>
          <p:cNvPr id="922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solidFill>
                  <a:schemeClr val="tx1"/>
                </a:solidFill>
                <a:cs typeface="+mn-cs"/>
              </a:defRPr>
            </a:lvl1pPr>
          </a:lstStyle>
          <a:p>
            <a:pPr>
              <a:defRPr/>
            </a:pPr>
            <a:fld id="{E6F24190-447C-4F4A-934C-08FE69A67827}" type="slidenum">
              <a:rPr lang="en-US"/>
              <a:pPr>
                <a:defRPr/>
              </a:pPr>
              <a:t>‹#›</a:t>
            </a:fld>
            <a:endParaRPr lang="en-US"/>
          </a:p>
        </p:txBody>
      </p:sp>
    </p:spTree>
    <p:extLst>
      <p:ext uri="{BB962C8B-B14F-4D97-AF65-F5344CB8AC3E}">
        <p14:creationId xmlns:p14="http://schemas.microsoft.com/office/powerpoint/2010/main" val="8213216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dx.doi.org/10.1016/j.newar.2010.08.001"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4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400">
                <a:solidFill>
                  <a:schemeClr val="bg1"/>
                </a:solidFill>
                <a:latin typeface="Arial" charset="0"/>
              </a:defRPr>
            </a:lvl3pPr>
            <a:lvl4pPr marL="1600200" indent="-228600" eaLnBrk="0" hangingPunct="0">
              <a:spcBef>
                <a:spcPct val="20000"/>
              </a:spcBef>
              <a:defRPr sz="2400">
                <a:solidFill>
                  <a:schemeClr val="bg1"/>
                </a:solidFill>
                <a:latin typeface="Arial" charset="0"/>
              </a:defRPr>
            </a:lvl4pPr>
            <a:lvl5pPr marL="2057400" indent="-228600" eaLnBrk="0" hangingPunct="0">
              <a:spcBef>
                <a:spcPct val="20000"/>
              </a:spcBef>
              <a:defRPr sz="2400">
                <a:solidFill>
                  <a:schemeClr val="bg1"/>
                </a:solidFill>
                <a:latin typeface="Arial" charset="0"/>
              </a:defRPr>
            </a:lvl5pPr>
            <a:lvl6pPr marL="2514600" indent="-228600" eaLnBrk="0" fontAlgn="base" hangingPunct="0">
              <a:spcBef>
                <a:spcPct val="20000"/>
              </a:spcBef>
              <a:spcAft>
                <a:spcPct val="0"/>
              </a:spcAft>
              <a:defRPr sz="2400">
                <a:solidFill>
                  <a:schemeClr val="bg1"/>
                </a:solidFill>
                <a:latin typeface="Arial" charset="0"/>
              </a:defRPr>
            </a:lvl6pPr>
            <a:lvl7pPr marL="2971800" indent="-228600" eaLnBrk="0" fontAlgn="base" hangingPunct="0">
              <a:spcBef>
                <a:spcPct val="20000"/>
              </a:spcBef>
              <a:spcAft>
                <a:spcPct val="0"/>
              </a:spcAft>
              <a:defRPr sz="2400">
                <a:solidFill>
                  <a:schemeClr val="bg1"/>
                </a:solidFill>
                <a:latin typeface="Arial" charset="0"/>
              </a:defRPr>
            </a:lvl7pPr>
            <a:lvl8pPr marL="3429000" indent="-228600" eaLnBrk="0" fontAlgn="base" hangingPunct="0">
              <a:spcBef>
                <a:spcPct val="20000"/>
              </a:spcBef>
              <a:spcAft>
                <a:spcPct val="0"/>
              </a:spcAft>
              <a:defRPr sz="2400">
                <a:solidFill>
                  <a:schemeClr val="bg1"/>
                </a:solidFill>
                <a:latin typeface="Arial" charset="0"/>
              </a:defRPr>
            </a:lvl8pPr>
            <a:lvl9pPr marL="3886200" indent="-228600" eaLnBrk="0" fontAlgn="base" hangingPunct="0">
              <a:spcBef>
                <a:spcPct val="20000"/>
              </a:spcBef>
              <a:spcAft>
                <a:spcPct val="0"/>
              </a:spcAft>
              <a:defRPr sz="2400">
                <a:solidFill>
                  <a:schemeClr val="bg1"/>
                </a:solidFill>
                <a:latin typeface="Arial" charset="0"/>
              </a:defRPr>
            </a:lvl9pPr>
          </a:lstStyle>
          <a:p>
            <a:pPr eaLnBrk="1" hangingPunct="1">
              <a:spcBef>
                <a:spcPct val="0"/>
              </a:spcBef>
              <a:defRPr/>
            </a:pPr>
            <a:fld id="{1A03F4D0-0C82-4F44-9901-D409DFF6E067}" type="slidenum">
              <a:rPr lang="en-US" sz="1200" smtClean="0">
                <a:solidFill>
                  <a:schemeClr val="tx1"/>
                </a:solidFill>
              </a:rPr>
              <a:pPr eaLnBrk="1" hangingPunct="1">
                <a:spcBef>
                  <a:spcPct val="0"/>
                </a:spcBef>
                <a:defRPr/>
              </a:pPr>
              <a:t>1</a:t>
            </a:fld>
            <a:endParaRPr lang="en-US" sz="1200" smtClean="0">
              <a:solidFill>
                <a:schemeClr val="tx1"/>
              </a:solidFill>
            </a:endParaRPr>
          </a:p>
        </p:txBody>
      </p:sp>
      <p:sp>
        <p:nvSpPr>
          <p:cNvPr id="25603" name="Rectangle 2"/>
          <p:cNvSpPr>
            <a:spLocks noGrp="1" noRot="1" noChangeAspect="1" noChangeArrowheads="1" noTextEdit="1"/>
          </p:cNvSpPr>
          <p:nvPr>
            <p:ph type="sldImg"/>
          </p:nvPr>
        </p:nvSpPr>
        <p:spPr>
          <a:xfrm>
            <a:off x="1144588" y="685800"/>
            <a:ext cx="4572000" cy="3429000"/>
          </a:xfrm>
          <a:ln/>
        </p:spPr>
      </p:sp>
      <p:sp>
        <p:nvSpPr>
          <p:cNvPr id="25604"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210933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FF81E1BD-AFE2-47DF-ACDA-8BBF37D27317}" type="slidenum">
              <a:rPr lang="en-US" sz="1300">
                <a:latin typeface="Arial" panose="020B0604020202020204" pitchFamily="34" charset="0"/>
              </a:rPr>
              <a:pPr/>
              <a:t>10</a:t>
            </a:fld>
            <a:endParaRPr lang="en-US" sz="1300">
              <a:latin typeface="Arial" panose="020B0604020202020204" pitchFamily="34"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“burning” is usually a way of saying “oxidation”</a:t>
            </a:r>
          </a:p>
          <a:p>
            <a:pPr eaLnBrk="1" hangingPunct="1"/>
            <a:r>
              <a:rPr lang="en-US" dirty="0" smtClean="0">
                <a:latin typeface="Arial" panose="020B0604020202020204" pitchFamily="34" charset="0"/>
              </a:rPr>
              <a:t>Hydrogen Oxide is H2O, or water.</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We know how much energy the Sun is throwing off.</a:t>
            </a:r>
          </a:p>
          <a:p>
            <a:pPr eaLnBrk="1" hangingPunct="1"/>
            <a:r>
              <a:rPr lang="en-US" dirty="0" smtClean="0">
                <a:latin typeface="Arial" panose="020B0604020202020204" pitchFamily="34" charset="0"/>
              </a:rPr>
              <a:t>We know how much energy a typical chemical reaction gives off.</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Based on it’s mass, </a:t>
            </a:r>
          </a:p>
          <a:p>
            <a:pPr eaLnBrk="1" hangingPunct="1"/>
            <a:r>
              <a:rPr lang="en-US" dirty="0" smtClean="0">
                <a:latin typeface="Arial" panose="020B0604020202020204" pitchFamily="34" charset="0"/>
              </a:rPr>
              <a:t>If the sun were combusting (or having some other chemical reaction) it would only burn for a few thousand years.</a:t>
            </a:r>
          </a:p>
          <a:p>
            <a:pPr eaLnBrk="1" hangingPunct="1"/>
            <a:r>
              <a:rPr lang="en-US" dirty="0" smtClean="0">
                <a:latin typeface="Arial" panose="020B0604020202020204" pitchFamily="34" charset="0"/>
              </a:rPr>
              <a:t>We have good reason to believe that the Sun has been around longer than a few thousand years.  (like</a:t>
            </a:r>
            <a:r>
              <a:rPr lang="en-US" baseline="0" dirty="0" smtClean="0">
                <a:latin typeface="Arial" panose="020B0604020202020204" pitchFamily="34" charset="0"/>
              </a:rPr>
              <a:t> historical records)</a:t>
            </a:r>
            <a:endParaRPr lang="en-US" dirty="0" smtClean="0">
              <a:latin typeface="Arial" panose="020B0604020202020204" pitchFamily="34" charset="0"/>
            </a:endParaRP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2270585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41FCF283-E099-4761-884B-5C5611313CB1}" type="slidenum">
              <a:rPr lang="en-US" sz="1300">
                <a:latin typeface="Arial" panose="020B0604020202020204" pitchFamily="34" charset="0"/>
              </a:rPr>
              <a:pPr/>
              <a:t>11</a:t>
            </a:fld>
            <a:endParaRPr lang="en-US" sz="1300">
              <a:latin typeface="Arial" panose="020B0604020202020204" pitchFamily="34"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Discuss with your group and then as</a:t>
            </a:r>
            <a:r>
              <a:rPr lang="en-US" baseline="0" dirty="0" smtClean="0">
                <a:latin typeface="Arial" panose="020B0604020202020204" pitchFamily="34" charset="0"/>
              </a:rPr>
              <a:t> a class.</a:t>
            </a:r>
            <a:endParaRPr lang="en-US" dirty="0" smtClean="0">
              <a:latin typeface="Arial" panose="020B0604020202020204" pitchFamily="34" charset="0"/>
            </a:endParaRPr>
          </a:p>
        </p:txBody>
      </p:sp>
    </p:spTree>
    <p:extLst>
      <p:ext uri="{BB962C8B-B14F-4D97-AF65-F5344CB8AC3E}">
        <p14:creationId xmlns:p14="http://schemas.microsoft.com/office/powerpoint/2010/main" val="3037350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C923DF72-0616-4205-90F3-143E1A6B7FC7}" type="slidenum">
              <a:rPr lang="en-US" sz="1300">
                <a:latin typeface="Arial" panose="020B0604020202020204" pitchFamily="34" charset="0"/>
              </a:rPr>
              <a:pPr/>
              <a:t>12</a:t>
            </a:fld>
            <a:endParaRPr lang="en-US" sz="1300">
              <a:latin typeface="Arial" panose="020B0604020202020204"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As the cloud collapses, the potential energy is transferred into kinetic energy.  </a:t>
            </a:r>
          </a:p>
          <a:p>
            <a:pPr eaLnBrk="1" hangingPunct="1"/>
            <a:r>
              <a:rPr lang="en-US" dirty="0" smtClean="0">
                <a:latin typeface="Arial" panose="020B0604020202020204" pitchFamily="34" charset="0"/>
              </a:rPr>
              <a:t>The Sun is very dense, and since it has a temperature (from the kinetic energy gained from the collapse), it radiates like a black body.</a:t>
            </a:r>
          </a:p>
          <a:p>
            <a:pPr eaLnBrk="1" hangingPunct="1"/>
            <a:r>
              <a:rPr lang="en-US" dirty="0" smtClean="0">
                <a:latin typeface="Arial" panose="020B0604020202020204" pitchFamily="34" charset="0"/>
              </a:rPr>
              <a:t>But!  Only the surface can radiate… It takes the energy a </a:t>
            </a:r>
            <a:r>
              <a:rPr lang="en-US" dirty="0" err="1" smtClean="0">
                <a:latin typeface="Arial" panose="020B0604020202020204" pitchFamily="34" charset="0"/>
              </a:rPr>
              <a:t>loooooong</a:t>
            </a:r>
            <a:r>
              <a:rPr lang="en-US" dirty="0" smtClean="0">
                <a:latin typeface="Arial" panose="020B0604020202020204" pitchFamily="34" charset="0"/>
              </a:rPr>
              <a:t> time to get out.  </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So… the Sun should be </a:t>
            </a:r>
            <a:r>
              <a:rPr lang="en-US" dirty="0" err="1" smtClean="0">
                <a:latin typeface="Arial" panose="020B0604020202020204" pitchFamily="34" charset="0"/>
              </a:rPr>
              <a:t>sloooowly</a:t>
            </a:r>
            <a:r>
              <a:rPr lang="en-US" dirty="0" smtClean="0">
                <a:latin typeface="Arial" panose="020B0604020202020204" pitchFamily="34" charset="0"/>
              </a:rPr>
              <a:t> shrinking.  We don’t observe the Sun shrinking.</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Additionally If the sun were releasing gravitational potential energy as heat, it would last a few tens of millions of years.</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Geological evidence suggests that the Earth (and rocks from space) are several billion years old</a:t>
            </a:r>
          </a:p>
          <a:p>
            <a:pPr eaLnBrk="1" hangingPunct="1"/>
            <a:r>
              <a:rPr lang="en-US" dirty="0" smtClean="0">
                <a:latin typeface="Arial" panose="020B0604020202020204" pitchFamily="34" charset="0"/>
              </a:rPr>
              <a:t>So it’s not likely powered by </a:t>
            </a:r>
            <a:r>
              <a:rPr lang="en-US" dirty="0" err="1" smtClean="0">
                <a:latin typeface="Arial" panose="020B0604020202020204" pitchFamily="34" charset="0"/>
              </a:rPr>
              <a:t>grav</a:t>
            </a:r>
            <a:r>
              <a:rPr lang="en-US" dirty="0" smtClean="0">
                <a:latin typeface="Arial" panose="020B0604020202020204" pitchFamily="34" charset="0"/>
              </a:rPr>
              <a:t>. Potential</a:t>
            </a:r>
          </a:p>
        </p:txBody>
      </p:sp>
    </p:spTree>
    <p:extLst>
      <p:ext uri="{BB962C8B-B14F-4D97-AF65-F5344CB8AC3E}">
        <p14:creationId xmlns:p14="http://schemas.microsoft.com/office/powerpoint/2010/main" val="2119589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C4F4E002-453C-4B9F-8DD2-C748543041B9}" type="slidenum">
              <a:rPr lang="en-US" sz="1300">
                <a:latin typeface="Arial" panose="020B0604020202020204" pitchFamily="34" charset="0"/>
              </a:rPr>
              <a:pPr/>
              <a:t>13</a:t>
            </a:fld>
            <a:endParaRPr lang="en-US" sz="1300">
              <a:latin typeface="Arial" panose="020B0604020202020204" pitchFamily="34"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3421703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pPr algn="r" eaLnBrk="1" hangingPunct="1"/>
            <a:fld id="{F9548A1A-9333-4DFB-B490-1E4D2BB4C6F7}" type="slidenum">
              <a:rPr lang="en-US" sz="1300">
                <a:latin typeface="Arial" panose="020B0604020202020204" pitchFamily="34" charset="0"/>
              </a:rPr>
              <a:pPr algn="r" eaLnBrk="1" hangingPunct="1"/>
              <a:t>14</a:t>
            </a:fld>
            <a:endParaRPr lang="en-US" sz="1300">
              <a:latin typeface="Arial" panose="020B0604020202020204"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The Sun is fusing hydrogen nuclei into helium nuclei in its core.</a:t>
            </a:r>
          </a:p>
          <a:p>
            <a:pPr eaLnBrk="1" hangingPunct="1"/>
            <a:r>
              <a:rPr lang="en-US" dirty="0" smtClean="0">
                <a:latin typeface="Arial" panose="020B0604020202020204" pitchFamily="34" charset="0"/>
              </a:rPr>
              <a:t>A Hydrogen nucleus is composed of a single proton.  </a:t>
            </a:r>
          </a:p>
          <a:p>
            <a:pPr eaLnBrk="1" hangingPunct="1"/>
            <a:r>
              <a:rPr lang="en-US" dirty="0" smtClean="0">
                <a:latin typeface="Arial" panose="020B0604020202020204" pitchFamily="34" charset="0"/>
              </a:rPr>
              <a:t>A Helium nucleus is composed of two protons and two neutrons.</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In order to fuse protons, the electrostatic force must be overcome, which requires very high pressures and temperatures.</a:t>
            </a:r>
          </a:p>
          <a:p>
            <a:pPr eaLnBrk="1" hangingPunct="1"/>
            <a:r>
              <a:rPr lang="en-US" dirty="0" smtClean="0">
                <a:latin typeface="Arial" panose="020B0604020202020204" pitchFamily="34" charset="0"/>
              </a:rPr>
              <a:t>Like those found in the center of the Sun</a:t>
            </a:r>
          </a:p>
          <a:p>
            <a:pPr eaLnBrk="1" hangingPunct="1"/>
            <a:r>
              <a:rPr lang="en-US" dirty="0" smtClean="0">
                <a:latin typeface="Arial" panose="020B0604020202020204" pitchFamily="34" charset="0"/>
              </a:rPr>
              <a:t>	The temperature at the center of the Sun is 12 million degrees Kelvin</a:t>
            </a:r>
          </a:p>
          <a:p>
            <a:pPr eaLnBrk="1" hangingPunct="1"/>
            <a:r>
              <a:rPr lang="en-US" dirty="0" smtClean="0">
                <a:latin typeface="Arial" panose="020B0604020202020204" pitchFamily="34" charset="0"/>
              </a:rPr>
              <a:t>	The central pressure is 270 billion atmospheres.</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Once the protons get close enough together, the strong nuclear force takes over.</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We get energy from this reaction via Einstein’s equation: E=mc</a:t>
            </a:r>
            <a:r>
              <a:rPr lang="en-US" baseline="30000" dirty="0" smtClean="0">
                <a:latin typeface="Arial" panose="020B0604020202020204" pitchFamily="34" charset="0"/>
              </a:rPr>
              <a:t>2</a:t>
            </a:r>
          </a:p>
          <a:p>
            <a:pPr eaLnBrk="1" hangingPunct="1"/>
            <a:r>
              <a:rPr lang="en-US" dirty="0" smtClean="0">
                <a:latin typeface="Arial" panose="020B0604020202020204" pitchFamily="34" charset="0"/>
              </a:rPr>
              <a:t>	1 helium nucleus is slightly lighter than 4 hydrogen nuclei.  </a:t>
            </a:r>
          </a:p>
          <a:p>
            <a:pPr eaLnBrk="1" hangingPunct="1"/>
            <a:r>
              <a:rPr lang="en-US" dirty="0" smtClean="0">
                <a:latin typeface="Arial" panose="020B0604020202020204" pitchFamily="34" charset="0"/>
              </a:rPr>
              <a:t>	The extra mass was converted into energy</a:t>
            </a:r>
          </a:p>
        </p:txBody>
      </p:sp>
    </p:spTree>
    <p:extLst>
      <p:ext uri="{BB962C8B-B14F-4D97-AF65-F5344CB8AC3E}">
        <p14:creationId xmlns:p14="http://schemas.microsoft.com/office/powerpoint/2010/main" val="2100040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532A4D97-173B-4B72-810D-E800F52FD231}" type="slidenum">
              <a:rPr lang="en-US" sz="1300">
                <a:latin typeface="Arial" panose="020B0604020202020204" pitchFamily="34" charset="0"/>
              </a:rPr>
              <a:pPr/>
              <a:t>15</a:t>
            </a:fld>
            <a:endParaRPr lang="en-US" sz="1300">
              <a:latin typeface="Arial" panose="020B0604020202020204"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Group discussion</a:t>
            </a:r>
          </a:p>
        </p:txBody>
      </p:sp>
    </p:spTree>
    <p:extLst>
      <p:ext uri="{BB962C8B-B14F-4D97-AF65-F5344CB8AC3E}">
        <p14:creationId xmlns:p14="http://schemas.microsoft.com/office/powerpoint/2010/main" val="2379659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C89136EF-907F-4B52-8B61-5D45734EB5C0}" type="slidenum">
              <a:rPr lang="en-US" sz="1300">
                <a:latin typeface="Arial" panose="020B0604020202020204" pitchFamily="34" charset="0"/>
              </a:rPr>
              <a:pPr/>
              <a:t>16</a:t>
            </a:fld>
            <a:endParaRPr lang="en-US" sz="1300">
              <a:latin typeface="Arial" panose="020B0604020202020204" pitchFamily="34"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Class discussion</a:t>
            </a:r>
          </a:p>
        </p:txBody>
      </p:sp>
    </p:spTree>
    <p:extLst>
      <p:ext uri="{BB962C8B-B14F-4D97-AF65-F5344CB8AC3E}">
        <p14:creationId xmlns:p14="http://schemas.microsoft.com/office/powerpoint/2010/main" val="115519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pPr algn="r" eaLnBrk="1" hangingPunct="1"/>
            <a:fld id="{FD291D53-E65A-4B21-8BC1-DE5426640D24}" type="slidenum">
              <a:rPr lang="en-US" sz="1300">
                <a:latin typeface="Arial" panose="020B0604020202020204" pitchFamily="34" charset="0"/>
              </a:rPr>
              <a:pPr algn="r" eaLnBrk="1" hangingPunct="1"/>
              <a:t>17</a:t>
            </a:fld>
            <a:endParaRPr lang="en-US" sz="1300">
              <a:latin typeface="Arial" panose="020B0604020202020204"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As Helium contaminates the core of the star, the hydrogen reaction rate slows.</a:t>
            </a:r>
          </a:p>
          <a:p>
            <a:pPr eaLnBrk="1" hangingPunct="1"/>
            <a:r>
              <a:rPr lang="en-US" dirty="0" smtClean="0">
                <a:latin typeface="Arial" panose="020B0604020202020204" pitchFamily="34" charset="0"/>
              </a:rPr>
              <a:t>This causes the Sun to cool, which causes the pressure to drop.</a:t>
            </a:r>
          </a:p>
          <a:p>
            <a:pPr eaLnBrk="1" hangingPunct="1"/>
            <a:r>
              <a:rPr lang="en-US" dirty="0" smtClean="0">
                <a:latin typeface="Arial" panose="020B0604020202020204" pitchFamily="34" charset="0"/>
              </a:rPr>
              <a:t>When the pressure drops, gravity causes the star to collapse slightly.</a:t>
            </a:r>
          </a:p>
          <a:p>
            <a:pPr eaLnBrk="1" hangingPunct="1"/>
            <a:r>
              <a:rPr lang="en-US" dirty="0" smtClean="0">
                <a:latin typeface="Arial" panose="020B0604020202020204" pitchFamily="34" charset="0"/>
              </a:rPr>
              <a:t>This slight compression (release of </a:t>
            </a:r>
            <a:r>
              <a:rPr lang="en-US" dirty="0" err="1" smtClean="0">
                <a:latin typeface="Arial" panose="020B0604020202020204" pitchFamily="34" charset="0"/>
              </a:rPr>
              <a:t>grav</a:t>
            </a:r>
            <a:r>
              <a:rPr lang="en-US" dirty="0" smtClean="0">
                <a:latin typeface="Arial" panose="020B0604020202020204" pitchFamily="34" charset="0"/>
              </a:rPr>
              <a:t>. Potential energy) causes the temperature to increase slightly.</a:t>
            </a:r>
          </a:p>
          <a:p>
            <a:pPr eaLnBrk="1" hangingPunct="1"/>
            <a:r>
              <a:rPr lang="en-US" dirty="0" smtClean="0">
                <a:latin typeface="Arial" panose="020B0604020202020204" pitchFamily="34" charset="0"/>
              </a:rPr>
              <a:t>The increased temperature increases the reaction rate in the core.</a:t>
            </a:r>
          </a:p>
          <a:p>
            <a:pPr eaLnBrk="1" hangingPunct="1"/>
            <a:r>
              <a:rPr lang="en-US" dirty="0" smtClean="0">
                <a:latin typeface="Arial" panose="020B0604020202020204" pitchFamily="34" charset="0"/>
              </a:rPr>
              <a:t>The star returns to equilibrium.</a:t>
            </a:r>
          </a:p>
          <a:p>
            <a:pPr eaLnBrk="1" hangingPunct="1"/>
            <a:endParaRPr lang="en-US" dirty="0" smtClean="0">
              <a:latin typeface="Arial" panose="020B0604020202020204" pitchFamily="34" charset="0"/>
            </a:endParaRP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If the core cools down a little… the Sun contracts a little increasing the temp and the density in the core which speeds up the reaction.</a:t>
            </a:r>
          </a:p>
          <a:p>
            <a:pPr eaLnBrk="1" hangingPunct="1"/>
            <a:r>
              <a:rPr lang="en-US" dirty="0" smtClean="0">
                <a:latin typeface="Arial" panose="020B0604020202020204" pitchFamily="34" charset="0"/>
              </a:rPr>
              <a:t>If things get too hot, the Sun expands, lowering the temperature and density in the core, slowing the reactions. </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In both cases, things return to equilibrium</a:t>
            </a:r>
          </a:p>
          <a:p>
            <a:pPr eaLnBrk="1" hangingPunct="1"/>
            <a:endParaRPr lang="en-US" dirty="0" smtClean="0">
              <a:latin typeface="Arial" panose="020B0604020202020204" pitchFamily="34" charset="0"/>
            </a:endParaRP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2552065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E4161B44-19D6-49B7-9FD5-0879292CAF43}" type="slidenum">
              <a:rPr lang="en-US" sz="1300">
                <a:latin typeface="Arial" panose="020B0604020202020204" pitchFamily="34" charset="0"/>
              </a:rPr>
              <a:pPr/>
              <a:t>18</a:t>
            </a:fld>
            <a:endParaRPr lang="en-US" sz="1300">
              <a:latin typeface="Arial" panose="020B0604020202020204" pitchFamily="34"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Because the sun is fusing hydrogen to helium, the sun</a:t>
            </a:r>
            <a:r>
              <a:rPr lang="en-US" baseline="0" dirty="0" smtClean="0">
                <a:latin typeface="Arial" panose="020B0604020202020204" pitchFamily="34" charset="0"/>
              </a:rPr>
              <a:t> has more helium than before.  However all of that helium is locked up in the core, so not visible in the spectrum of the star.  It will never leave the core of the star.  So what we see is the original composition the sun had – and this is the composition of </a:t>
            </a:r>
            <a:r>
              <a:rPr lang="en-US" b="1" baseline="0" dirty="0" smtClean="0">
                <a:latin typeface="Arial" panose="020B0604020202020204" pitchFamily="34" charset="0"/>
              </a:rPr>
              <a:t>most</a:t>
            </a:r>
            <a:r>
              <a:rPr lang="en-US" baseline="0" dirty="0" smtClean="0">
                <a:latin typeface="Arial" panose="020B0604020202020204" pitchFamily="34" charset="0"/>
              </a:rPr>
              <a:t> of our star.</a:t>
            </a:r>
            <a:endParaRPr lang="en-US" dirty="0" smtClean="0">
              <a:latin typeface="Arial" panose="020B0604020202020204" pitchFamily="34" charset="0"/>
            </a:endParaRPr>
          </a:p>
        </p:txBody>
      </p:sp>
    </p:spTree>
    <p:extLst>
      <p:ext uri="{BB962C8B-B14F-4D97-AF65-F5344CB8AC3E}">
        <p14:creationId xmlns:p14="http://schemas.microsoft.com/office/powerpoint/2010/main" val="2368064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C4F4E002-453C-4B9F-8DD2-C748543041B9}" type="slidenum">
              <a:rPr lang="en-US" sz="1300">
                <a:latin typeface="Arial" panose="020B0604020202020204" pitchFamily="34" charset="0"/>
              </a:rPr>
              <a:pPr/>
              <a:t>19</a:t>
            </a:fld>
            <a:endParaRPr lang="en-US" sz="1300">
              <a:latin typeface="Arial" panose="020B0604020202020204" pitchFamily="34"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3421703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C4F4E002-453C-4B9F-8DD2-C748543041B9}" type="slidenum">
              <a:rPr lang="en-US" sz="1300">
                <a:latin typeface="Arial" panose="020B0604020202020204" pitchFamily="34" charset="0"/>
              </a:rPr>
              <a:pPr/>
              <a:t>2</a:t>
            </a:fld>
            <a:endParaRPr lang="en-US" sz="1300">
              <a:latin typeface="Arial" panose="020B0604020202020204" pitchFamily="34"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3421703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74E5E1B2-60DF-4C1F-AD7A-9036B46966A4}" type="slidenum">
              <a:rPr lang="en-US" sz="1300">
                <a:latin typeface="Arial" panose="020B0604020202020204" pitchFamily="34" charset="0"/>
              </a:rPr>
              <a:pPr/>
              <a:t>20</a:t>
            </a:fld>
            <a:endParaRPr lang="en-US" sz="1300">
              <a:latin typeface="Arial" panose="020B0604020202020204" pitchFamily="34"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Fusion is ONLY happening in the </a:t>
            </a:r>
            <a:r>
              <a:rPr lang="en-US" b="1" dirty="0" smtClean="0">
                <a:latin typeface="Arial" panose="020B0604020202020204" pitchFamily="34" charset="0"/>
              </a:rPr>
              <a:t>core</a:t>
            </a:r>
            <a:r>
              <a:rPr lang="en-US" dirty="0" smtClean="0">
                <a:latin typeface="Arial" panose="020B0604020202020204" pitchFamily="34" charset="0"/>
              </a:rPr>
              <a:t> of the Sun.  Only about </a:t>
            </a:r>
            <a:r>
              <a:rPr lang="en-US" u="sng" dirty="0" smtClean="0">
                <a:latin typeface="Arial" panose="020B0604020202020204" pitchFamily="34" charset="0"/>
              </a:rPr>
              <a:t>10 percent </a:t>
            </a:r>
            <a:r>
              <a:rPr lang="en-US" dirty="0" smtClean="0">
                <a:latin typeface="Arial" panose="020B0604020202020204" pitchFamily="34" charset="0"/>
              </a:rPr>
              <a:t>of the Sun’s mass will be converted to Helium.</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Surrounding the core is a RADIATIVE zone.  </a:t>
            </a:r>
          </a:p>
          <a:p>
            <a:pPr eaLnBrk="1" hangingPunct="1"/>
            <a:r>
              <a:rPr lang="en-US" dirty="0" smtClean="0">
                <a:latin typeface="Arial" panose="020B0604020202020204" pitchFamily="34" charset="0"/>
              </a:rPr>
              <a:t>The core and the radiative zones aren’t good at absorbing photons so the photons randomly bouncing around slowly working their way out.</a:t>
            </a:r>
          </a:p>
          <a:p>
            <a:pPr eaLnBrk="1" hangingPunct="1"/>
            <a:r>
              <a:rPr lang="en-US" dirty="0" smtClean="0">
                <a:latin typeface="Arial" panose="020B0604020202020204" pitchFamily="34" charset="0"/>
              </a:rPr>
              <a:t>It will take a photon about a million years to get all the way out.</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The convective zone very is good at absorbing photons.  </a:t>
            </a:r>
          </a:p>
          <a:p>
            <a:pPr eaLnBrk="1" hangingPunct="1"/>
            <a:r>
              <a:rPr lang="en-US" dirty="0" smtClean="0">
                <a:latin typeface="Arial" panose="020B0604020202020204" pitchFamily="34" charset="0"/>
              </a:rPr>
              <a:t>The photons created in the core are absorbed in the radiative zone and heat the gas in this region.</a:t>
            </a:r>
          </a:p>
          <a:p>
            <a:pPr eaLnBrk="1" hangingPunct="1"/>
            <a:r>
              <a:rPr lang="en-US" dirty="0" smtClean="0">
                <a:latin typeface="Arial" panose="020B0604020202020204" pitchFamily="34" charset="0"/>
              </a:rPr>
              <a:t>Convection carries the energy out in this region.</a:t>
            </a:r>
          </a:p>
          <a:p>
            <a:pPr eaLnBrk="1" hangingPunct="1"/>
            <a:endParaRPr lang="en-US" dirty="0" smtClean="0">
              <a:latin typeface="Arial" panose="020B0604020202020204" pitchFamily="34" charset="0"/>
            </a:endParaRP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1498894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7D9FDBA4-9B1A-4543-8678-33EDC6E86ED8}" type="slidenum">
              <a:rPr lang="en-US" sz="1300">
                <a:latin typeface="Arial" panose="020B0604020202020204" pitchFamily="34" charset="0"/>
              </a:rPr>
              <a:pPr/>
              <a:t>21</a:t>
            </a:fld>
            <a:endParaRPr lang="en-US" sz="1300">
              <a:latin typeface="Arial" panose="020B0604020202020204"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The photosphere is the ‘surface’ of the sun.  The radius of the photosphere is 696,000 km</a:t>
            </a:r>
          </a:p>
          <a:p>
            <a:pPr eaLnBrk="1" hangingPunct="1"/>
            <a:r>
              <a:rPr lang="en-US" dirty="0" smtClean="0">
                <a:latin typeface="Arial" panose="020B0604020202020204" pitchFamily="34" charset="0"/>
              </a:rPr>
              <a:t>It’s the place where photons finally ‘escape’ into space.</a:t>
            </a:r>
          </a:p>
          <a:p>
            <a:pPr eaLnBrk="1" hangingPunct="1"/>
            <a:r>
              <a:rPr lang="en-US" dirty="0" smtClean="0">
                <a:latin typeface="Arial" panose="020B0604020202020204" pitchFamily="34" charset="0"/>
              </a:rPr>
              <a:t>Temperature at the photosphere is 5,800 degrees Kelvin.</a:t>
            </a:r>
          </a:p>
          <a:p>
            <a:pPr eaLnBrk="1" hangingPunct="1"/>
            <a:r>
              <a:rPr lang="en-US" dirty="0" smtClean="0">
                <a:latin typeface="Arial" panose="020B0604020202020204" pitchFamily="34" charset="0"/>
              </a:rPr>
              <a:t>The black body peaks in the green.</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Just outside of this is the chromosphere.  This is a lower density,</a:t>
            </a:r>
            <a:r>
              <a:rPr lang="en-US" baseline="0" dirty="0" smtClean="0">
                <a:latin typeface="Arial" panose="020B0604020202020204" pitchFamily="34" charset="0"/>
              </a:rPr>
              <a:t> cooler gas, where the absorption comes from.</a:t>
            </a:r>
            <a:endParaRPr lang="en-US" dirty="0" smtClean="0">
              <a:latin typeface="Arial" panose="020B0604020202020204" pitchFamily="34" charset="0"/>
            </a:endParaRP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The Corona is a very low density, very hot gas, about 1 million degrees.</a:t>
            </a:r>
          </a:p>
          <a:p>
            <a:pPr eaLnBrk="1" hangingPunct="1"/>
            <a:r>
              <a:rPr lang="en-US" dirty="0" smtClean="0">
                <a:latin typeface="Arial" panose="020B0604020202020204" pitchFamily="34" charset="0"/>
              </a:rPr>
              <a:t>The heating mechanism is poorly understood.  Leading hypothesis is that energy is transported outward by magnetic fields.</a:t>
            </a:r>
          </a:p>
          <a:p>
            <a:pPr eaLnBrk="1" hangingPunct="1"/>
            <a:r>
              <a:rPr lang="en-US" dirty="0" smtClean="0">
                <a:latin typeface="Arial" panose="020B0604020202020204" pitchFamily="34" charset="0"/>
              </a:rPr>
              <a:t>It contains relatively little heat due to low densities.</a:t>
            </a:r>
          </a:p>
        </p:txBody>
      </p:sp>
    </p:spTree>
    <p:extLst>
      <p:ext uri="{BB962C8B-B14F-4D97-AF65-F5344CB8AC3E}">
        <p14:creationId xmlns:p14="http://schemas.microsoft.com/office/powerpoint/2010/main" val="1380217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4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400">
                <a:solidFill>
                  <a:schemeClr val="bg1"/>
                </a:solidFill>
                <a:latin typeface="Arial" charset="0"/>
              </a:defRPr>
            </a:lvl3pPr>
            <a:lvl4pPr marL="1600200" indent="-228600" eaLnBrk="0" hangingPunct="0">
              <a:spcBef>
                <a:spcPct val="20000"/>
              </a:spcBef>
              <a:defRPr sz="2400">
                <a:solidFill>
                  <a:schemeClr val="bg1"/>
                </a:solidFill>
                <a:latin typeface="Arial" charset="0"/>
              </a:defRPr>
            </a:lvl4pPr>
            <a:lvl5pPr marL="2057400" indent="-228600" eaLnBrk="0" hangingPunct="0">
              <a:spcBef>
                <a:spcPct val="20000"/>
              </a:spcBef>
              <a:defRPr sz="2400">
                <a:solidFill>
                  <a:schemeClr val="bg1"/>
                </a:solidFill>
                <a:latin typeface="Arial" charset="0"/>
              </a:defRPr>
            </a:lvl5pPr>
            <a:lvl6pPr marL="2514600" indent="-228600" eaLnBrk="0" fontAlgn="base" hangingPunct="0">
              <a:spcBef>
                <a:spcPct val="20000"/>
              </a:spcBef>
              <a:spcAft>
                <a:spcPct val="0"/>
              </a:spcAft>
              <a:defRPr sz="2400">
                <a:solidFill>
                  <a:schemeClr val="bg1"/>
                </a:solidFill>
                <a:latin typeface="Arial" charset="0"/>
              </a:defRPr>
            </a:lvl6pPr>
            <a:lvl7pPr marL="2971800" indent="-228600" eaLnBrk="0" fontAlgn="base" hangingPunct="0">
              <a:spcBef>
                <a:spcPct val="20000"/>
              </a:spcBef>
              <a:spcAft>
                <a:spcPct val="0"/>
              </a:spcAft>
              <a:defRPr sz="2400">
                <a:solidFill>
                  <a:schemeClr val="bg1"/>
                </a:solidFill>
                <a:latin typeface="Arial" charset="0"/>
              </a:defRPr>
            </a:lvl7pPr>
            <a:lvl8pPr marL="3429000" indent="-228600" eaLnBrk="0" fontAlgn="base" hangingPunct="0">
              <a:spcBef>
                <a:spcPct val="20000"/>
              </a:spcBef>
              <a:spcAft>
                <a:spcPct val="0"/>
              </a:spcAft>
              <a:defRPr sz="2400">
                <a:solidFill>
                  <a:schemeClr val="bg1"/>
                </a:solidFill>
                <a:latin typeface="Arial" charset="0"/>
              </a:defRPr>
            </a:lvl8pPr>
            <a:lvl9pPr marL="3886200" indent="-228600" eaLnBrk="0" fontAlgn="base" hangingPunct="0">
              <a:spcBef>
                <a:spcPct val="20000"/>
              </a:spcBef>
              <a:spcAft>
                <a:spcPct val="0"/>
              </a:spcAft>
              <a:defRPr sz="2400">
                <a:solidFill>
                  <a:schemeClr val="bg1"/>
                </a:solidFill>
                <a:latin typeface="Arial" charset="0"/>
              </a:defRPr>
            </a:lvl9pPr>
          </a:lstStyle>
          <a:p>
            <a:pPr eaLnBrk="1" hangingPunct="1">
              <a:spcBef>
                <a:spcPct val="0"/>
              </a:spcBef>
              <a:defRPr/>
            </a:pPr>
            <a:fld id="{A1882743-9794-4055-B6E4-A65723AA0D99}" type="slidenum">
              <a:rPr lang="en-US" sz="1200" smtClean="0">
                <a:solidFill>
                  <a:schemeClr val="tx1"/>
                </a:solidFill>
              </a:rPr>
              <a:pPr eaLnBrk="1" hangingPunct="1">
                <a:spcBef>
                  <a:spcPct val="0"/>
                </a:spcBef>
                <a:defRPr/>
              </a:pPr>
              <a:t>22</a:t>
            </a:fld>
            <a:endParaRPr lang="en-US" sz="1200" smtClean="0">
              <a:solidFill>
                <a:schemeClr val="tx1"/>
              </a:solidFill>
            </a:endParaRPr>
          </a:p>
        </p:txBody>
      </p:sp>
      <p:sp>
        <p:nvSpPr>
          <p:cNvPr id="27651" name="Rectangle 2"/>
          <p:cNvSpPr>
            <a:spLocks noGrp="1" noRot="1" noChangeAspect="1" noChangeArrowheads="1" noTextEdit="1"/>
          </p:cNvSpPr>
          <p:nvPr>
            <p:ph type="sldImg"/>
          </p:nvPr>
        </p:nvSpPr>
        <p:spPr>
          <a:xfrm>
            <a:off x="1144588" y="685800"/>
            <a:ext cx="4572000" cy="3429000"/>
          </a:xfrm>
          <a:ln/>
        </p:spPr>
      </p:sp>
      <p:sp>
        <p:nvSpPr>
          <p:cNvPr id="27652"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054846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4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400">
                <a:solidFill>
                  <a:schemeClr val="bg1"/>
                </a:solidFill>
                <a:latin typeface="Arial" charset="0"/>
              </a:defRPr>
            </a:lvl3pPr>
            <a:lvl4pPr marL="1600200" indent="-228600" eaLnBrk="0" hangingPunct="0">
              <a:spcBef>
                <a:spcPct val="20000"/>
              </a:spcBef>
              <a:defRPr sz="2400">
                <a:solidFill>
                  <a:schemeClr val="bg1"/>
                </a:solidFill>
                <a:latin typeface="Arial" charset="0"/>
              </a:defRPr>
            </a:lvl4pPr>
            <a:lvl5pPr marL="2057400" indent="-228600" eaLnBrk="0" hangingPunct="0">
              <a:spcBef>
                <a:spcPct val="20000"/>
              </a:spcBef>
              <a:defRPr sz="2400">
                <a:solidFill>
                  <a:schemeClr val="bg1"/>
                </a:solidFill>
                <a:latin typeface="Arial" charset="0"/>
              </a:defRPr>
            </a:lvl5pPr>
            <a:lvl6pPr marL="2514600" indent="-228600" eaLnBrk="0" fontAlgn="base" hangingPunct="0">
              <a:spcBef>
                <a:spcPct val="20000"/>
              </a:spcBef>
              <a:spcAft>
                <a:spcPct val="0"/>
              </a:spcAft>
              <a:defRPr sz="2400">
                <a:solidFill>
                  <a:schemeClr val="bg1"/>
                </a:solidFill>
                <a:latin typeface="Arial" charset="0"/>
              </a:defRPr>
            </a:lvl6pPr>
            <a:lvl7pPr marL="2971800" indent="-228600" eaLnBrk="0" fontAlgn="base" hangingPunct="0">
              <a:spcBef>
                <a:spcPct val="20000"/>
              </a:spcBef>
              <a:spcAft>
                <a:spcPct val="0"/>
              </a:spcAft>
              <a:defRPr sz="2400">
                <a:solidFill>
                  <a:schemeClr val="bg1"/>
                </a:solidFill>
                <a:latin typeface="Arial" charset="0"/>
              </a:defRPr>
            </a:lvl7pPr>
            <a:lvl8pPr marL="3429000" indent="-228600" eaLnBrk="0" fontAlgn="base" hangingPunct="0">
              <a:spcBef>
                <a:spcPct val="20000"/>
              </a:spcBef>
              <a:spcAft>
                <a:spcPct val="0"/>
              </a:spcAft>
              <a:defRPr sz="2400">
                <a:solidFill>
                  <a:schemeClr val="bg1"/>
                </a:solidFill>
                <a:latin typeface="Arial" charset="0"/>
              </a:defRPr>
            </a:lvl8pPr>
            <a:lvl9pPr marL="3886200" indent="-228600" eaLnBrk="0" fontAlgn="base" hangingPunct="0">
              <a:spcBef>
                <a:spcPct val="20000"/>
              </a:spcBef>
              <a:spcAft>
                <a:spcPct val="0"/>
              </a:spcAft>
              <a:defRPr sz="2400">
                <a:solidFill>
                  <a:schemeClr val="bg1"/>
                </a:solidFill>
                <a:latin typeface="Arial" charset="0"/>
              </a:defRPr>
            </a:lvl9pPr>
          </a:lstStyle>
          <a:p>
            <a:pPr eaLnBrk="1" hangingPunct="1">
              <a:spcBef>
                <a:spcPct val="0"/>
              </a:spcBef>
              <a:defRPr/>
            </a:pPr>
            <a:fld id="{6748CB83-8873-4061-AD17-652783596749}" type="slidenum">
              <a:rPr lang="en-US" sz="1200" smtClean="0">
                <a:solidFill>
                  <a:schemeClr val="tx1"/>
                </a:solidFill>
              </a:rPr>
              <a:pPr eaLnBrk="1" hangingPunct="1">
                <a:spcBef>
                  <a:spcPct val="0"/>
                </a:spcBef>
                <a:defRPr/>
              </a:pPr>
              <a:t>23</a:t>
            </a:fld>
            <a:endParaRPr lang="en-US" sz="1200" smtClean="0">
              <a:solidFill>
                <a:schemeClr val="tx1"/>
              </a:solidFill>
            </a:endParaRPr>
          </a:p>
        </p:txBody>
      </p:sp>
      <p:sp>
        <p:nvSpPr>
          <p:cNvPr id="37891" name="Rectangle 2"/>
          <p:cNvSpPr>
            <a:spLocks noGrp="1" noRot="1" noChangeAspect="1" noChangeArrowheads="1" noTextEdit="1"/>
          </p:cNvSpPr>
          <p:nvPr>
            <p:ph type="sldImg"/>
          </p:nvPr>
        </p:nvSpPr>
        <p:spPr>
          <a:xfrm>
            <a:off x="1144588" y="685800"/>
            <a:ext cx="4572000" cy="3429000"/>
          </a:xfrm>
          <a:ln/>
        </p:spPr>
      </p:sp>
      <p:sp>
        <p:nvSpPr>
          <p:cNvPr id="37892"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Remember, the photosphere is what we call the “surface” of the sun.  What type of spectrum do we see from the photosphere?  Because of the Chromosphere?  The Corona?  Looking through all at once?</a:t>
            </a:r>
          </a:p>
          <a:p>
            <a:pPr eaLnBrk="1" hangingPunct="1"/>
            <a:r>
              <a:rPr lang="en-US" dirty="0" smtClean="0"/>
              <a:t>Photosphere:  ~5800 K</a:t>
            </a:r>
          </a:p>
          <a:p>
            <a:pPr eaLnBrk="1" hangingPunct="1"/>
            <a:r>
              <a:rPr lang="en-US" dirty="0" smtClean="0"/>
              <a:t>Chromosphere ~6000-10,000</a:t>
            </a:r>
            <a:r>
              <a:rPr lang="en-US" baseline="0" dirty="0" smtClean="0"/>
              <a:t> K</a:t>
            </a:r>
          </a:p>
          <a:p>
            <a:pPr eaLnBrk="1" hangingPunct="1"/>
            <a:r>
              <a:rPr lang="en-US" baseline="0" dirty="0" smtClean="0"/>
              <a:t>Corona &gt; 1 million K</a:t>
            </a:r>
          </a:p>
          <a:p>
            <a:pPr eaLnBrk="1" hangingPunct="1"/>
            <a:endParaRPr lang="en-US" baseline="0" dirty="0" smtClean="0"/>
          </a:p>
          <a:p>
            <a:pPr eaLnBrk="1" hangingPunct="1"/>
            <a:r>
              <a:rPr lang="en-US" baseline="0" dirty="0" smtClean="0"/>
              <a:t>Image credit: </a:t>
            </a:r>
            <a:r>
              <a:rPr lang="en-US" dirty="0" smtClean="0">
                <a:solidFill>
                  <a:schemeClr val="tx1"/>
                </a:solidFill>
                <a:hlinkClick r:id="rId3"/>
              </a:rPr>
              <a:t>doi:10.1016/j.newar.2010.08.001</a:t>
            </a:r>
            <a:endParaRPr lang="en-US" dirty="0" smtClean="0">
              <a:solidFill>
                <a:schemeClr val="tx1"/>
              </a:solidFill>
            </a:endParaRPr>
          </a:p>
        </p:txBody>
      </p:sp>
    </p:spTree>
    <p:extLst>
      <p:ext uri="{BB962C8B-B14F-4D97-AF65-F5344CB8AC3E}">
        <p14:creationId xmlns:p14="http://schemas.microsoft.com/office/powerpoint/2010/main" val="3139785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4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400">
                <a:solidFill>
                  <a:schemeClr val="bg1"/>
                </a:solidFill>
                <a:latin typeface="Arial" charset="0"/>
              </a:defRPr>
            </a:lvl3pPr>
            <a:lvl4pPr marL="1600200" indent="-228600" eaLnBrk="0" hangingPunct="0">
              <a:spcBef>
                <a:spcPct val="20000"/>
              </a:spcBef>
              <a:defRPr sz="2400">
                <a:solidFill>
                  <a:schemeClr val="bg1"/>
                </a:solidFill>
                <a:latin typeface="Arial" charset="0"/>
              </a:defRPr>
            </a:lvl4pPr>
            <a:lvl5pPr marL="2057400" indent="-228600" eaLnBrk="0" hangingPunct="0">
              <a:spcBef>
                <a:spcPct val="20000"/>
              </a:spcBef>
              <a:defRPr sz="2400">
                <a:solidFill>
                  <a:schemeClr val="bg1"/>
                </a:solidFill>
                <a:latin typeface="Arial" charset="0"/>
              </a:defRPr>
            </a:lvl5pPr>
            <a:lvl6pPr marL="2514600" indent="-228600" eaLnBrk="0" fontAlgn="base" hangingPunct="0">
              <a:spcBef>
                <a:spcPct val="20000"/>
              </a:spcBef>
              <a:spcAft>
                <a:spcPct val="0"/>
              </a:spcAft>
              <a:defRPr sz="2400">
                <a:solidFill>
                  <a:schemeClr val="bg1"/>
                </a:solidFill>
                <a:latin typeface="Arial" charset="0"/>
              </a:defRPr>
            </a:lvl6pPr>
            <a:lvl7pPr marL="2971800" indent="-228600" eaLnBrk="0" fontAlgn="base" hangingPunct="0">
              <a:spcBef>
                <a:spcPct val="20000"/>
              </a:spcBef>
              <a:spcAft>
                <a:spcPct val="0"/>
              </a:spcAft>
              <a:defRPr sz="2400">
                <a:solidFill>
                  <a:schemeClr val="bg1"/>
                </a:solidFill>
                <a:latin typeface="Arial" charset="0"/>
              </a:defRPr>
            </a:lvl7pPr>
            <a:lvl8pPr marL="3429000" indent="-228600" eaLnBrk="0" fontAlgn="base" hangingPunct="0">
              <a:spcBef>
                <a:spcPct val="20000"/>
              </a:spcBef>
              <a:spcAft>
                <a:spcPct val="0"/>
              </a:spcAft>
              <a:defRPr sz="2400">
                <a:solidFill>
                  <a:schemeClr val="bg1"/>
                </a:solidFill>
                <a:latin typeface="Arial" charset="0"/>
              </a:defRPr>
            </a:lvl8pPr>
            <a:lvl9pPr marL="3886200" indent="-228600" eaLnBrk="0" fontAlgn="base" hangingPunct="0">
              <a:spcBef>
                <a:spcPct val="20000"/>
              </a:spcBef>
              <a:spcAft>
                <a:spcPct val="0"/>
              </a:spcAft>
              <a:defRPr sz="2400">
                <a:solidFill>
                  <a:schemeClr val="bg1"/>
                </a:solidFill>
                <a:latin typeface="Arial" charset="0"/>
              </a:defRPr>
            </a:lvl9pPr>
          </a:lstStyle>
          <a:p>
            <a:pPr eaLnBrk="1" hangingPunct="1">
              <a:spcBef>
                <a:spcPct val="0"/>
              </a:spcBef>
              <a:defRPr/>
            </a:pPr>
            <a:fld id="{0E335548-6F72-4150-99A6-9105D8E407CF}" type="slidenum">
              <a:rPr lang="en-US" sz="1200" smtClean="0">
                <a:solidFill>
                  <a:schemeClr val="tx1"/>
                </a:solidFill>
              </a:rPr>
              <a:pPr eaLnBrk="1" hangingPunct="1">
                <a:spcBef>
                  <a:spcPct val="0"/>
                </a:spcBef>
                <a:defRPr/>
              </a:pPr>
              <a:t>24</a:t>
            </a:fld>
            <a:endParaRPr lang="en-US" sz="1200" smtClean="0">
              <a:solidFill>
                <a:schemeClr val="tx1"/>
              </a:solidFill>
            </a:endParaRPr>
          </a:p>
        </p:txBody>
      </p:sp>
      <p:sp>
        <p:nvSpPr>
          <p:cNvPr id="38915" name="Rectangle 2"/>
          <p:cNvSpPr>
            <a:spLocks noGrp="1" noRot="1" noChangeAspect="1" noChangeArrowheads="1" noTextEdit="1"/>
          </p:cNvSpPr>
          <p:nvPr>
            <p:ph type="sldImg"/>
          </p:nvPr>
        </p:nvSpPr>
        <p:spPr>
          <a:xfrm>
            <a:off x="1144588" y="685800"/>
            <a:ext cx="4572000" cy="3429000"/>
          </a:xfrm>
          <a:ln/>
        </p:spPr>
      </p:sp>
      <p:sp>
        <p:nvSpPr>
          <p:cNvPr id="38916"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Mostly a blackbody (generated by the photosphere),</a:t>
            </a:r>
            <a:r>
              <a:rPr lang="en-US" baseline="0" dirty="0" smtClean="0"/>
              <a:t> w</a:t>
            </a:r>
            <a:r>
              <a:rPr lang="en-US" dirty="0" smtClean="0"/>
              <a:t>ith lots of absorption lines (from different layers in the photosphere)</a:t>
            </a:r>
          </a:p>
          <a:p>
            <a:pPr eaLnBrk="1" hangingPunct="1"/>
            <a:r>
              <a:rPr lang="en-US" dirty="0" smtClean="0"/>
              <a:t>Why don’t we see the emission lines from the corona in this plot?  Very low density!  (not that many emission</a:t>
            </a:r>
            <a:r>
              <a:rPr lang="en-US" baseline="0" dirty="0" smtClean="0"/>
              <a:t> photons)</a:t>
            </a:r>
          </a:p>
          <a:p>
            <a:pPr eaLnBrk="1" hangingPunct="1"/>
            <a:endParaRPr lang="en-US" dirty="0" smtClean="0"/>
          </a:p>
        </p:txBody>
      </p:sp>
    </p:spTree>
    <p:extLst>
      <p:ext uri="{BB962C8B-B14F-4D97-AF65-F5344CB8AC3E}">
        <p14:creationId xmlns:p14="http://schemas.microsoft.com/office/powerpoint/2010/main" val="1699829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D3D9D864-2004-4458-8946-EC857ABC6833}" type="slidenum">
              <a:rPr lang="en-US" sz="1300">
                <a:latin typeface="Arial" panose="020B0604020202020204" pitchFamily="34" charset="0"/>
              </a:rPr>
              <a:pPr/>
              <a:t>25</a:t>
            </a:fld>
            <a:endParaRPr lang="en-US" sz="1300">
              <a:latin typeface="Arial" panose="020B0604020202020204"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By mixing together in a computational model: </a:t>
            </a:r>
          </a:p>
          <a:p>
            <a:pPr eaLnBrk="1" hangingPunct="1"/>
            <a:r>
              <a:rPr lang="en-US" dirty="0" smtClean="0">
                <a:latin typeface="Arial" panose="020B0604020202020204" pitchFamily="34" charset="0"/>
              </a:rPr>
              <a:t>	The composition of the Sun, </a:t>
            </a:r>
          </a:p>
          <a:p>
            <a:pPr eaLnBrk="1" hangingPunct="1"/>
            <a:r>
              <a:rPr lang="en-US" dirty="0" smtClean="0">
                <a:latin typeface="Arial" panose="020B0604020202020204" pitchFamily="34" charset="0"/>
              </a:rPr>
              <a:t>	The mass of the Sun, </a:t>
            </a:r>
          </a:p>
          <a:p>
            <a:pPr eaLnBrk="1" hangingPunct="1"/>
            <a:r>
              <a:rPr lang="en-US" dirty="0" smtClean="0">
                <a:latin typeface="Arial" panose="020B0604020202020204" pitchFamily="34" charset="0"/>
              </a:rPr>
              <a:t>	Basic physics (hydrostatic equilibrium, radiation pressure, etc..), </a:t>
            </a:r>
          </a:p>
          <a:p>
            <a:pPr eaLnBrk="1" hangingPunct="1"/>
            <a:r>
              <a:rPr lang="en-US" dirty="0" smtClean="0">
                <a:latin typeface="Arial" panose="020B0604020202020204" pitchFamily="34" charset="0"/>
              </a:rPr>
              <a:t>	What we know from the laboratory about fusion</a:t>
            </a:r>
          </a:p>
          <a:p>
            <a:pPr eaLnBrk="1" hangingPunct="1"/>
            <a:r>
              <a:rPr lang="en-US" dirty="0" smtClean="0">
                <a:latin typeface="Arial" panose="020B0604020202020204" pitchFamily="34" charset="0"/>
              </a:rPr>
              <a:t>We get out correct luminosity and size of the Sun.  This is good!</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Similar to determining the structure of the Earth through seismology, we watch the vibrations of the Sun and determine its internal structure.  </a:t>
            </a:r>
          </a:p>
          <a:p>
            <a:pPr eaLnBrk="1" hangingPunct="1"/>
            <a:r>
              <a:rPr lang="en-US" dirty="0" smtClean="0">
                <a:latin typeface="Arial" panose="020B0604020202020204" pitchFamily="34" charset="0"/>
              </a:rPr>
              <a:t>Results from helioseismology agree well with computer models.  (these sound waves are generated</a:t>
            </a:r>
            <a:r>
              <a:rPr lang="en-US" baseline="0" dirty="0" smtClean="0">
                <a:latin typeface="Arial" panose="020B0604020202020204" pitchFamily="34" charset="0"/>
              </a:rPr>
              <a:t> in the </a:t>
            </a:r>
            <a:r>
              <a:rPr lang="en-US" baseline="0" smtClean="0">
                <a:latin typeface="Arial" panose="020B0604020202020204" pitchFamily="34" charset="0"/>
              </a:rPr>
              <a:t>convection zone)</a:t>
            </a:r>
            <a:endParaRPr lang="en-US" dirty="0" smtClean="0">
              <a:latin typeface="Arial" panose="020B0604020202020204" pitchFamily="34" charset="0"/>
            </a:endParaRP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By counting the neutrinos from the Sun, we verify what we know about the fusion reactions going on.</a:t>
            </a:r>
          </a:p>
        </p:txBody>
      </p:sp>
    </p:spTree>
    <p:extLst>
      <p:ext uri="{BB962C8B-B14F-4D97-AF65-F5344CB8AC3E}">
        <p14:creationId xmlns:p14="http://schemas.microsoft.com/office/powerpoint/2010/main" val="2126388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2C44956A-C61D-4328-8A3E-76609016A02E}" type="slidenum">
              <a:rPr lang="en-US" sz="1300">
                <a:latin typeface="Arial" panose="020B0604020202020204" pitchFamily="34" charset="0"/>
              </a:rPr>
              <a:pPr/>
              <a:t>26</a:t>
            </a:fld>
            <a:endParaRPr lang="en-US" sz="1300">
              <a:latin typeface="Arial" panose="020B0604020202020204"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Although the surface of the Sun appears smooth evidence of the underlying convection cells can be seen.</a:t>
            </a:r>
          </a:p>
          <a:p>
            <a:pPr eaLnBrk="1" hangingPunct="1"/>
            <a:r>
              <a:rPr lang="en-US" dirty="0" smtClean="0">
                <a:latin typeface="Arial" panose="020B0604020202020204" pitchFamily="34" charset="0"/>
              </a:rPr>
              <a:t>These are called granules.</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Each one of the granules is about 600 miles across.</a:t>
            </a: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3689564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8C6C157E-1803-45F5-8800-C94CC9A9E487}" type="slidenum">
              <a:rPr lang="en-US" sz="1300">
                <a:latin typeface="Arial" panose="020B0604020202020204" pitchFamily="34" charset="0"/>
              </a:rPr>
              <a:pPr/>
              <a:t>27</a:t>
            </a:fld>
            <a:endParaRPr lang="en-US" sz="1300">
              <a:latin typeface="Arial" panose="020B0604020202020204"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Sunspots are cool places on the photosphere.  </a:t>
            </a:r>
          </a:p>
          <a:p>
            <a:pPr eaLnBrk="1" hangingPunct="1"/>
            <a:r>
              <a:rPr lang="en-US" dirty="0" smtClean="0">
                <a:latin typeface="Arial" panose="020B0604020202020204" pitchFamily="34" charset="0"/>
              </a:rPr>
              <a:t>They are associated with places where strong magnetic fields are emanating. </a:t>
            </a:r>
          </a:p>
          <a:p>
            <a:pPr eaLnBrk="1" hangingPunct="1"/>
            <a:r>
              <a:rPr lang="en-US" dirty="0" smtClean="0">
                <a:latin typeface="Arial" panose="020B0604020202020204" pitchFamily="34" charset="0"/>
              </a:rPr>
              <a:t>Magnetic fields have a loop structure exiting the photosphere and reentering it at another point.</a:t>
            </a:r>
          </a:p>
          <a:p>
            <a:pPr eaLnBrk="1" hangingPunct="1"/>
            <a:r>
              <a:rPr lang="en-US" dirty="0" smtClean="0">
                <a:latin typeface="Arial" panose="020B0604020202020204" pitchFamily="34" charset="0"/>
              </a:rPr>
              <a:t>These loops are associated with solar </a:t>
            </a:r>
            <a:r>
              <a:rPr lang="en-US" dirty="0" err="1" smtClean="0">
                <a:latin typeface="Arial" panose="020B0604020202020204" pitchFamily="34" charset="0"/>
              </a:rPr>
              <a:t>prominances</a:t>
            </a:r>
            <a:r>
              <a:rPr lang="en-US" dirty="0" smtClean="0">
                <a:latin typeface="Arial" panose="020B0604020202020204" pitchFamily="34" charset="0"/>
              </a:rPr>
              <a:t>.</a:t>
            </a:r>
          </a:p>
          <a:p>
            <a:pPr eaLnBrk="1" hangingPunct="1"/>
            <a:r>
              <a:rPr lang="en-US" dirty="0" smtClean="0">
                <a:latin typeface="Arial" panose="020B0604020202020204" pitchFamily="34" charset="0"/>
              </a:rPr>
              <a:t>When they break, CME (coronal mass ejections occur)</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CMEs are the cause of the Aurora</a:t>
            </a: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2288451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4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400">
                <a:solidFill>
                  <a:schemeClr val="bg1"/>
                </a:solidFill>
                <a:latin typeface="Arial" charset="0"/>
              </a:defRPr>
            </a:lvl3pPr>
            <a:lvl4pPr marL="1600200" indent="-228600" eaLnBrk="0" hangingPunct="0">
              <a:spcBef>
                <a:spcPct val="20000"/>
              </a:spcBef>
              <a:defRPr sz="2400">
                <a:solidFill>
                  <a:schemeClr val="bg1"/>
                </a:solidFill>
                <a:latin typeface="Arial" charset="0"/>
              </a:defRPr>
            </a:lvl4pPr>
            <a:lvl5pPr marL="2057400" indent="-228600" eaLnBrk="0" hangingPunct="0">
              <a:spcBef>
                <a:spcPct val="20000"/>
              </a:spcBef>
              <a:defRPr sz="2400">
                <a:solidFill>
                  <a:schemeClr val="bg1"/>
                </a:solidFill>
                <a:latin typeface="Arial" charset="0"/>
              </a:defRPr>
            </a:lvl5pPr>
            <a:lvl6pPr marL="2514600" indent="-228600" eaLnBrk="0" fontAlgn="base" hangingPunct="0">
              <a:spcBef>
                <a:spcPct val="20000"/>
              </a:spcBef>
              <a:spcAft>
                <a:spcPct val="0"/>
              </a:spcAft>
              <a:defRPr sz="2400">
                <a:solidFill>
                  <a:schemeClr val="bg1"/>
                </a:solidFill>
                <a:latin typeface="Arial" charset="0"/>
              </a:defRPr>
            </a:lvl6pPr>
            <a:lvl7pPr marL="2971800" indent="-228600" eaLnBrk="0" fontAlgn="base" hangingPunct="0">
              <a:spcBef>
                <a:spcPct val="20000"/>
              </a:spcBef>
              <a:spcAft>
                <a:spcPct val="0"/>
              </a:spcAft>
              <a:defRPr sz="2400">
                <a:solidFill>
                  <a:schemeClr val="bg1"/>
                </a:solidFill>
                <a:latin typeface="Arial" charset="0"/>
              </a:defRPr>
            </a:lvl7pPr>
            <a:lvl8pPr marL="3429000" indent="-228600" eaLnBrk="0" fontAlgn="base" hangingPunct="0">
              <a:spcBef>
                <a:spcPct val="20000"/>
              </a:spcBef>
              <a:spcAft>
                <a:spcPct val="0"/>
              </a:spcAft>
              <a:defRPr sz="2400">
                <a:solidFill>
                  <a:schemeClr val="bg1"/>
                </a:solidFill>
                <a:latin typeface="Arial" charset="0"/>
              </a:defRPr>
            </a:lvl8pPr>
            <a:lvl9pPr marL="3886200" indent="-228600" eaLnBrk="0" fontAlgn="base" hangingPunct="0">
              <a:spcBef>
                <a:spcPct val="20000"/>
              </a:spcBef>
              <a:spcAft>
                <a:spcPct val="0"/>
              </a:spcAft>
              <a:defRPr sz="2400">
                <a:solidFill>
                  <a:schemeClr val="bg1"/>
                </a:solidFill>
                <a:latin typeface="Arial" charset="0"/>
              </a:defRPr>
            </a:lvl9pPr>
          </a:lstStyle>
          <a:p>
            <a:pPr eaLnBrk="1" hangingPunct="1">
              <a:spcBef>
                <a:spcPct val="0"/>
              </a:spcBef>
              <a:defRPr/>
            </a:pPr>
            <a:fld id="{9502145C-7A4C-4391-86DD-12157795CC82}" type="slidenum">
              <a:rPr lang="en-US" sz="1200" smtClean="0">
                <a:solidFill>
                  <a:schemeClr val="tx1"/>
                </a:solidFill>
              </a:rPr>
              <a:pPr eaLnBrk="1" hangingPunct="1">
                <a:spcBef>
                  <a:spcPct val="0"/>
                </a:spcBef>
                <a:defRPr/>
              </a:pPr>
              <a:t>29</a:t>
            </a:fld>
            <a:endParaRPr lang="en-US" sz="1200" smtClean="0">
              <a:solidFill>
                <a:schemeClr val="tx1"/>
              </a:solidFill>
            </a:endParaRPr>
          </a:p>
        </p:txBody>
      </p:sp>
      <p:sp>
        <p:nvSpPr>
          <p:cNvPr id="28675" name="Rectangle 2"/>
          <p:cNvSpPr>
            <a:spLocks noGrp="1" noRot="1" noChangeAspect="1" noChangeArrowheads="1" noTextEdit="1"/>
          </p:cNvSpPr>
          <p:nvPr>
            <p:ph type="sldImg"/>
          </p:nvPr>
        </p:nvSpPr>
        <p:spPr>
          <a:xfrm>
            <a:off x="1144588" y="685800"/>
            <a:ext cx="4572000" cy="3429000"/>
          </a:xfrm>
          <a:ln/>
        </p:spPr>
      </p:sp>
      <p:sp>
        <p:nvSpPr>
          <p:cNvPr id="28676"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074398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C4F4E002-453C-4B9F-8DD2-C748543041B9}" type="slidenum">
              <a:rPr lang="en-US" sz="1300">
                <a:latin typeface="Arial" panose="020B0604020202020204" pitchFamily="34" charset="0"/>
              </a:rPr>
              <a:pPr/>
              <a:t>30</a:t>
            </a:fld>
            <a:endParaRPr lang="en-US" sz="1300">
              <a:latin typeface="Arial" panose="020B0604020202020204" pitchFamily="34"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3421703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4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400">
                <a:solidFill>
                  <a:schemeClr val="bg1"/>
                </a:solidFill>
                <a:latin typeface="Arial" charset="0"/>
              </a:defRPr>
            </a:lvl3pPr>
            <a:lvl4pPr marL="1600200" indent="-228600" eaLnBrk="0" hangingPunct="0">
              <a:spcBef>
                <a:spcPct val="20000"/>
              </a:spcBef>
              <a:defRPr sz="2400">
                <a:solidFill>
                  <a:schemeClr val="bg1"/>
                </a:solidFill>
                <a:latin typeface="Arial" charset="0"/>
              </a:defRPr>
            </a:lvl4pPr>
            <a:lvl5pPr marL="2057400" indent="-228600" eaLnBrk="0" hangingPunct="0">
              <a:spcBef>
                <a:spcPct val="20000"/>
              </a:spcBef>
              <a:defRPr sz="2400">
                <a:solidFill>
                  <a:schemeClr val="bg1"/>
                </a:solidFill>
                <a:latin typeface="Arial" charset="0"/>
              </a:defRPr>
            </a:lvl5pPr>
            <a:lvl6pPr marL="2514600" indent="-228600" eaLnBrk="0" fontAlgn="base" hangingPunct="0">
              <a:spcBef>
                <a:spcPct val="20000"/>
              </a:spcBef>
              <a:spcAft>
                <a:spcPct val="0"/>
              </a:spcAft>
              <a:defRPr sz="2400">
                <a:solidFill>
                  <a:schemeClr val="bg1"/>
                </a:solidFill>
                <a:latin typeface="Arial" charset="0"/>
              </a:defRPr>
            </a:lvl6pPr>
            <a:lvl7pPr marL="2971800" indent="-228600" eaLnBrk="0" fontAlgn="base" hangingPunct="0">
              <a:spcBef>
                <a:spcPct val="20000"/>
              </a:spcBef>
              <a:spcAft>
                <a:spcPct val="0"/>
              </a:spcAft>
              <a:defRPr sz="2400">
                <a:solidFill>
                  <a:schemeClr val="bg1"/>
                </a:solidFill>
                <a:latin typeface="Arial" charset="0"/>
              </a:defRPr>
            </a:lvl7pPr>
            <a:lvl8pPr marL="3429000" indent="-228600" eaLnBrk="0" fontAlgn="base" hangingPunct="0">
              <a:spcBef>
                <a:spcPct val="20000"/>
              </a:spcBef>
              <a:spcAft>
                <a:spcPct val="0"/>
              </a:spcAft>
              <a:defRPr sz="2400">
                <a:solidFill>
                  <a:schemeClr val="bg1"/>
                </a:solidFill>
                <a:latin typeface="Arial" charset="0"/>
              </a:defRPr>
            </a:lvl8pPr>
            <a:lvl9pPr marL="3886200" indent="-228600" eaLnBrk="0" fontAlgn="base" hangingPunct="0">
              <a:spcBef>
                <a:spcPct val="20000"/>
              </a:spcBef>
              <a:spcAft>
                <a:spcPct val="0"/>
              </a:spcAft>
              <a:defRPr sz="2400">
                <a:solidFill>
                  <a:schemeClr val="bg1"/>
                </a:solidFill>
                <a:latin typeface="Arial" charset="0"/>
              </a:defRPr>
            </a:lvl9pPr>
          </a:lstStyle>
          <a:p>
            <a:pPr eaLnBrk="1" hangingPunct="1">
              <a:spcBef>
                <a:spcPct val="0"/>
              </a:spcBef>
              <a:defRPr/>
            </a:pPr>
            <a:fld id="{1C9972EA-3ECC-4A98-AF62-F8D2018B9DBC}" type="slidenum">
              <a:rPr lang="en-US" sz="1200" smtClean="0">
                <a:solidFill>
                  <a:schemeClr val="tx1"/>
                </a:solidFill>
              </a:rPr>
              <a:pPr eaLnBrk="1" hangingPunct="1">
                <a:spcBef>
                  <a:spcPct val="0"/>
                </a:spcBef>
                <a:defRPr/>
              </a:pPr>
              <a:t>3</a:t>
            </a:fld>
            <a:endParaRPr lang="en-US" sz="1200" smtClean="0">
              <a:solidFill>
                <a:schemeClr val="tx1"/>
              </a:solidFill>
            </a:endParaRPr>
          </a:p>
        </p:txBody>
      </p:sp>
      <p:sp>
        <p:nvSpPr>
          <p:cNvPr id="26627" name="Rectangle 2"/>
          <p:cNvSpPr>
            <a:spLocks noGrp="1" noRot="1" noChangeAspect="1" noChangeArrowheads="1" noTextEdit="1"/>
          </p:cNvSpPr>
          <p:nvPr>
            <p:ph type="sldImg"/>
          </p:nvPr>
        </p:nvSpPr>
        <p:spPr>
          <a:xfrm>
            <a:off x="1144588" y="685800"/>
            <a:ext cx="4572000" cy="3429000"/>
          </a:xfrm>
          <a:ln/>
        </p:spPr>
      </p:sp>
      <p:sp>
        <p:nvSpPr>
          <p:cNvPr id="26628"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Re = 6, 378km</a:t>
            </a:r>
          </a:p>
          <a:p>
            <a:pPr eaLnBrk="1" hangingPunct="1"/>
            <a:r>
              <a:rPr lang="en-US" smtClean="0"/>
              <a:t>Density of earth 5155kg/m3 (water = 1,000kg/m3)</a:t>
            </a:r>
          </a:p>
        </p:txBody>
      </p:sp>
    </p:spTree>
    <p:extLst>
      <p:ext uri="{BB962C8B-B14F-4D97-AF65-F5344CB8AC3E}">
        <p14:creationId xmlns:p14="http://schemas.microsoft.com/office/powerpoint/2010/main" val="493979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CD020E86-DF62-4AD8-A41E-5D63A28A354D}" type="slidenum">
              <a:rPr lang="en-US" sz="1300">
                <a:latin typeface="Arial" panose="020B0604020202020204" pitchFamily="34" charset="0"/>
              </a:rPr>
              <a:pPr/>
              <a:t>4</a:t>
            </a:fld>
            <a:endParaRPr lang="en-US" sz="1300">
              <a:latin typeface="Arial" panose="020B0604020202020204" pitchFamily="34"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The Sun is composed </a:t>
            </a:r>
            <a:r>
              <a:rPr lang="en-US" i="1" dirty="0" smtClean="0">
                <a:latin typeface="Arial" panose="020B0604020202020204" pitchFamily="34" charset="0"/>
              </a:rPr>
              <a:t>primarily</a:t>
            </a:r>
            <a:r>
              <a:rPr lang="en-US" dirty="0" smtClean="0">
                <a:latin typeface="Arial" panose="020B0604020202020204" pitchFamily="34" charset="0"/>
              </a:rPr>
              <a:t> of Hydrogen.</a:t>
            </a:r>
          </a:p>
          <a:p>
            <a:pPr eaLnBrk="1" hangingPunct="1"/>
            <a:r>
              <a:rPr lang="en-US" dirty="0" smtClean="0">
                <a:latin typeface="Arial" panose="020B0604020202020204" pitchFamily="34" charset="0"/>
              </a:rPr>
              <a:t>A LOT of hydrogen.  It contains 98% of the mass of the solar system.</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It has the same abundances as the gasses in the early solar system.</a:t>
            </a:r>
          </a:p>
          <a:p>
            <a:pPr eaLnBrk="1" hangingPunct="1"/>
            <a:r>
              <a:rPr lang="en-US" dirty="0" smtClean="0">
                <a:latin typeface="Arial" panose="020B0604020202020204" pitchFamily="34" charset="0"/>
              </a:rPr>
              <a:t>98% hydrogen and helium and around 1% of all of the other stuff on the periodic table.</a:t>
            </a: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2813939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400">
                <a:solidFill>
                  <a:schemeClr val="bg1"/>
                </a:solidFill>
                <a:latin typeface="Arial" charset="0"/>
              </a:defRPr>
            </a:lvl1pPr>
            <a:lvl2pPr marL="742950" indent="-285750" eaLnBrk="0" hangingPunct="0">
              <a:spcBef>
                <a:spcPct val="20000"/>
              </a:spcBef>
              <a:defRPr sz="2400">
                <a:solidFill>
                  <a:schemeClr val="bg1"/>
                </a:solidFill>
                <a:latin typeface="Arial" charset="0"/>
              </a:defRPr>
            </a:lvl2pPr>
            <a:lvl3pPr marL="1143000" indent="-228600" eaLnBrk="0" hangingPunct="0">
              <a:spcBef>
                <a:spcPct val="20000"/>
              </a:spcBef>
              <a:defRPr sz="2400">
                <a:solidFill>
                  <a:schemeClr val="bg1"/>
                </a:solidFill>
                <a:latin typeface="Arial" charset="0"/>
              </a:defRPr>
            </a:lvl3pPr>
            <a:lvl4pPr marL="1600200" indent="-228600" eaLnBrk="0" hangingPunct="0">
              <a:spcBef>
                <a:spcPct val="20000"/>
              </a:spcBef>
              <a:defRPr sz="2400">
                <a:solidFill>
                  <a:schemeClr val="bg1"/>
                </a:solidFill>
                <a:latin typeface="Arial" charset="0"/>
              </a:defRPr>
            </a:lvl4pPr>
            <a:lvl5pPr marL="2057400" indent="-228600" eaLnBrk="0" hangingPunct="0">
              <a:spcBef>
                <a:spcPct val="20000"/>
              </a:spcBef>
              <a:defRPr sz="2400">
                <a:solidFill>
                  <a:schemeClr val="bg1"/>
                </a:solidFill>
                <a:latin typeface="Arial" charset="0"/>
              </a:defRPr>
            </a:lvl5pPr>
            <a:lvl6pPr marL="2514600" indent="-228600" eaLnBrk="0" fontAlgn="base" hangingPunct="0">
              <a:spcBef>
                <a:spcPct val="20000"/>
              </a:spcBef>
              <a:spcAft>
                <a:spcPct val="0"/>
              </a:spcAft>
              <a:defRPr sz="2400">
                <a:solidFill>
                  <a:schemeClr val="bg1"/>
                </a:solidFill>
                <a:latin typeface="Arial" charset="0"/>
              </a:defRPr>
            </a:lvl6pPr>
            <a:lvl7pPr marL="2971800" indent="-228600" eaLnBrk="0" fontAlgn="base" hangingPunct="0">
              <a:spcBef>
                <a:spcPct val="20000"/>
              </a:spcBef>
              <a:spcAft>
                <a:spcPct val="0"/>
              </a:spcAft>
              <a:defRPr sz="2400">
                <a:solidFill>
                  <a:schemeClr val="bg1"/>
                </a:solidFill>
                <a:latin typeface="Arial" charset="0"/>
              </a:defRPr>
            </a:lvl7pPr>
            <a:lvl8pPr marL="3429000" indent="-228600" eaLnBrk="0" fontAlgn="base" hangingPunct="0">
              <a:spcBef>
                <a:spcPct val="20000"/>
              </a:spcBef>
              <a:spcAft>
                <a:spcPct val="0"/>
              </a:spcAft>
              <a:defRPr sz="2400">
                <a:solidFill>
                  <a:schemeClr val="bg1"/>
                </a:solidFill>
                <a:latin typeface="Arial" charset="0"/>
              </a:defRPr>
            </a:lvl8pPr>
            <a:lvl9pPr marL="3886200" indent="-228600" eaLnBrk="0" fontAlgn="base" hangingPunct="0">
              <a:spcBef>
                <a:spcPct val="20000"/>
              </a:spcBef>
              <a:spcAft>
                <a:spcPct val="0"/>
              </a:spcAft>
              <a:defRPr sz="2400">
                <a:solidFill>
                  <a:schemeClr val="bg1"/>
                </a:solidFill>
                <a:latin typeface="Arial" charset="0"/>
              </a:defRPr>
            </a:lvl9pPr>
          </a:lstStyle>
          <a:p>
            <a:pPr eaLnBrk="1" hangingPunct="1">
              <a:spcBef>
                <a:spcPct val="0"/>
              </a:spcBef>
              <a:defRPr/>
            </a:pPr>
            <a:fld id="{0E335548-6F72-4150-99A6-9105D8E407CF}" type="slidenum">
              <a:rPr lang="en-US" sz="1200" smtClean="0">
                <a:solidFill>
                  <a:schemeClr val="tx1"/>
                </a:solidFill>
              </a:rPr>
              <a:pPr eaLnBrk="1" hangingPunct="1">
                <a:spcBef>
                  <a:spcPct val="0"/>
                </a:spcBef>
                <a:defRPr/>
              </a:pPr>
              <a:t>5</a:t>
            </a:fld>
            <a:endParaRPr lang="en-US" sz="1200" smtClean="0">
              <a:solidFill>
                <a:schemeClr val="tx1"/>
              </a:solidFill>
            </a:endParaRPr>
          </a:p>
        </p:txBody>
      </p:sp>
      <p:sp>
        <p:nvSpPr>
          <p:cNvPr id="38915" name="Rectangle 2"/>
          <p:cNvSpPr>
            <a:spLocks noGrp="1" noRot="1" noChangeAspect="1" noChangeArrowheads="1" noTextEdit="1"/>
          </p:cNvSpPr>
          <p:nvPr>
            <p:ph type="sldImg"/>
          </p:nvPr>
        </p:nvSpPr>
        <p:spPr>
          <a:xfrm>
            <a:off x="1144588" y="685800"/>
            <a:ext cx="4572000" cy="3429000"/>
          </a:xfrm>
          <a:ln/>
        </p:spPr>
      </p:sp>
      <p:sp>
        <p:nvSpPr>
          <p:cNvPr id="38916"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Mostly a blackbody…. With lots of absorption lines</a:t>
            </a:r>
          </a:p>
          <a:p>
            <a:pPr eaLnBrk="1" hangingPunct="1"/>
            <a:r>
              <a:rPr lang="en-US" smtClean="0"/>
              <a:t>Why don’t we see the emission lines from the corona in this plot?</a:t>
            </a:r>
          </a:p>
        </p:txBody>
      </p:sp>
    </p:spTree>
    <p:extLst>
      <p:ext uri="{BB962C8B-B14F-4D97-AF65-F5344CB8AC3E}">
        <p14:creationId xmlns:p14="http://schemas.microsoft.com/office/powerpoint/2010/main" val="1699829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347A1011-4DA8-47EE-B003-50B8E43AB397}" type="slidenum">
              <a:rPr lang="en-US" sz="1300">
                <a:latin typeface="Arial" panose="020B0604020202020204" pitchFamily="34" charset="0"/>
              </a:rPr>
              <a:pPr/>
              <a:t>6</a:t>
            </a:fld>
            <a:endParaRPr lang="en-US" sz="1300">
              <a:latin typeface="Arial" panose="020B0604020202020204"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rPr>
              <a:t>Black body.  A DENSE object that absorbs 100% of incoming photons.</a:t>
            </a:r>
          </a:p>
          <a:p>
            <a:r>
              <a:rPr lang="en-US" dirty="0" smtClean="0">
                <a:latin typeface="Arial" panose="020B0604020202020204" pitchFamily="34" charset="0"/>
              </a:rPr>
              <a:t>That’s why it’s black… no known objects are perfect bb absorbers.</a:t>
            </a:r>
          </a:p>
          <a:p>
            <a:endParaRPr lang="en-US" dirty="0" smtClean="0">
              <a:latin typeface="Arial" panose="020B0604020202020204" pitchFamily="34" charset="0"/>
            </a:endParaRPr>
          </a:p>
          <a:p>
            <a:r>
              <a:rPr lang="en-US" dirty="0" smtClean="0">
                <a:latin typeface="Arial" panose="020B0604020202020204" pitchFamily="34" charset="0"/>
              </a:rPr>
              <a:t>A DIFFUSE cloud does NOT absorb like a black body.  It absorbs discrete little chunks of color.</a:t>
            </a:r>
          </a:p>
          <a:p>
            <a:r>
              <a:rPr lang="en-US" dirty="0" smtClean="0">
                <a:latin typeface="Arial" panose="020B0604020202020204" pitchFamily="34" charset="0"/>
              </a:rPr>
              <a:t>The individual atoms act like hungry photon monsters that only like certain colors of photons.</a:t>
            </a:r>
          </a:p>
          <a:p>
            <a:endParaRPr lang="en-US" dirty="0" smtClean="0">
              <a:latin typeface="Arial" panose="020B0604020202020204" pitchFamily="34" charset="0"/>
            </a:endParaRPr>
          </a:p>
          <a:p>
            <a:r>
              <a:rPr lang="en-US" dirty="0" smtClean="0">
                <a:latin typeface="Arial" panose="020B0604020202020204" pitchFamily="34" charset="0"/>
              </a:rPr>
              <a:t>The Sun is a DENSE ball of hydrogen that is surrounded by a diffuse atmosphere.  Looking at the absorption</a:t>
            </a:r>
            <a:r>
              <a:rPr lang="en-US" baseline="0" dirty="0" smtClean="0">
                <a:latin typeface="Arial" panose="020B0604020202020204" pitchFamily="34" charset="0"/>
              </a:rPr>
              <a:t> lines in this atmosphere shows us the composition of the sun.</a:t>
            </a:r>
            <a:endParaRPr lang="en-US" dirty="0" smtClean="0">
              <a:latin typeface="Arial" panose="020B0604020202020204" pitchFamily="34" charset="0"/>
            </a:endParaRPr>
          </a:p>
          <a:p>
            <a:endParaRPr lang="en-US" dirty="0" smtClean="0">
              <a:latin typeface="Arial" panose="020B0604020202020204" pitchFamily="34" charset="0"/>
            </a:endParaRPr>
          </a:p>
        </p:txBody>
      </p:sp>
    </p:spTree>
    <p:extLst>
      <p:ext uri="{BB962C8B-B14F-4D97-AF65-F5344CB8AC3E}">
        <p14:creationId xmlns:p14="http://schemas.microsoft.com/office/powerpoint/2010/main" val="2390420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91473482-81B9-45F7-9779-3F7F7D726AC8}" type="slidenum">
              <a:rPr lang="en-US" sz="1300">
                <a:latin typeface="Arial" panose="020B0604020202020204" pitchFamily="34" charset="0"/>
              </a:rPr>
              <a:pPr/>
              <a:t>7</a:t>
            </a:fld>
            <a:endParaRPr lang="en-US" sz="1300">
              <a:latin typeface="Arial" panose="020B0604020202020204" pitchFamily="34"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EVERYTHING with a temperature emits light.</a:t>
            </a:r>
          </a:p>
          <a:p>
            <a:pPr eaLnBrk="1" hangingPunct="1"/>
            <a:r>
              <a:rPr lang="en-US" dirty="0" smtClean="0">
                <a:latin typeface="Arial" panose="020B0604020202020204" pitchFamily="34" charset="0"/>
              </a:rPr>
              <a:t>What’s that funny plot on the right?  It’s called a BLACK BODY curve.</a:t>
            </a:r>
          </a:p>
          <a:p>
            <a:pPr eaLnBrk="1" hangingPunct="1"/>
            <a:r>
              <a:rPr lang="en-US" dirty="0" smtClean="0">
                <a:latin typeface="Arial" panose="020B0604020202020204" pitchFamily="34" charset="0"/>
              </a:rPr>
              <a:t>Remember how we get temperature from that?</a:t>
            </a:r>
          </a:p>
        </p:txBody>
      </p:sp>
    </p:spTree>
    <p:extLst>
      <p:ext uri="{BB962C8B-B14F-4D97-AF65-F5344CB8AC3E}">
        <p14:creationId xmlns:p14="http://schemas.microsoft.com/office/powerpoint/2010/main" val="674265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C4F4E002-453C-4B9F-8DD2-C748543041B9}" type="slidenum">
              <a:rPr lang="en-US" sz="1300">
                <a:latin typeface="Arial" panose="020B0604020202020204" pitchFamily="34" charset="0"/>
              </a:rPr>
              <a:pPr/>
              <a:t>8</a:t>
            </a:fld>
            <a:endParaRPr lang="en-US" sz="1300">
              <a:latin typeface="Arial" panose="020B0604020202020204" pitchFamily="34"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3421703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pPr algn="r" eaLnBrk="1" hangingPunct="1"/>
            <a:fld id="{719AFC61-9E65-43D1-A40D-2224C4C08E3F}" type="slidenum">
              <a:rPr lang="en-US" sz="1300">
                <a:latin typeface="Arial" panose="020B0604020202020204" pitchFamily="34" charset="0"/>
              </a:rPr>
              <a:pPr algn="r" eaLnBrk="1" hangingPunct="1"/>
              <a:t>9</a:t>
            </a:fld>
            <a:endParaRPr lang="en-US" sz="1300">
              <a:latin typeface="Arial" panose="020B0604020202020204" pitchFamily="34"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First</a:t>
            </a:r>
            <a:r>
              <a:rPr lang="en-US" baseline="0" dirty="0" smtClean="0">
                <a:latin typeface="Arial" panose="020B0604020202020204" pitchFamily="34" charset="0"/>
              </a:rPr>
              <a:t> of all, what is a consequence of it being hot?  </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The Sun is in </a:t>
            </a:r>
            <a:r>
              <a:rPr lang="en-US" b="1" dirty="0" smtClean="0">
                <a:latin typeface="Arial" panose="020B0604020202020204" pitchFamily="34" charset="0"/>
              </a:rPr>
              <a:t>Hydrostatic Equilibrium</a:t>
            </a:r>
            <a:r>
              <a:rPr lang="en-US" dirty="0" smtClean="0">
                <a:latin typeface="Arial" panose="020B0604020202020204" pitchFamily="34" charset="0"/>
              </a:rPr>
              <a:t>, much the same way that the atmosphere holds itself up.</a:t>
            </a:r>
          </a:p>
          <a:p>
            <a:pPr eaLnBrk="1" hangingPunct="1"/>
            <a:r>
              <a:rPr lang="en-US" dirty="0" smtClean="0">
                <a:latin typeface="Arial" panose="020B0604020202020204" pitchFamily="34" charset="0"/>
              </a:rPr>
              <a:t>BUT… it’s always losing energy through radiation into space… which means it’s always </a:t>
            </a:r>
            <a:r>
              <a:rPr lang="en-US" dirty="0" err="1" smtClean="0">
                <a:latin typeface="Arial" panose="020B0604020202020204" pitchFamily="34" charset="0"/>
              </a:rPr>
              <a:t>cooooooling</a:t>
            </a:r>
            <a:r>
              <a:rPr lang="en-US" dirty="0" smtClean="0">
                <a:latin typeface="Arial" panose="020B0604020202020204" pitchFamily="34" charset="0"/>
              </a:rPr>
              <a:t> off… because space is cold.</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As it cools off, it should keep collapsing. </a:t>
            </a:r>
          </a:p>
          <a:p>
            <a:pPr eaLnBrk="1" hangingPunct="1"/>
            <a:r>
              <a:rPr lang="en-US" dirty="0" smtClean="0">
                <a:latin typeface="Arial" panose="020B0604020202020204" pitchFamily="34" charset="0"/>
              </a:rPr>
              <a:t>But… It doesn’t continue to collapse (at least not on short time scales) so it MUST have an energy source that keeps the temperature (and thus the pressure) up.  What provides that energy?</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The fusion reactions keep adding energy.</a:t>
            </a:r>
          </a:p>
          <a:p>
            <a:pPr eaLnBrk="1" hangingPunct="1"/>
            <a:r>
              <a:rPr lang="en-US" dirty="0" smtClean="0">
                <a:latin typeface="Arial" panose="020B0604020202020204" pitchFamily="34" charset="0"/>
              </a:rPr>
              <a:t>The fusion reactions are also temperature sensitive… So the system auto-regulates.</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If the core cools down a little… the Sun contracts a little increasing the temp and the density in the core which speeds up the reaction.</a:t>
            </a:r>
          </a:p>
          <a:p>
            <a:pPr eaLnBrk="1" hangingPunct="1"/>
            <a:r>
              <a:rPr lang="en-US" dirty="0" smtClean="0">
                <a:latin typeface="Arial" panose="020B0604020202020204" pitchFamily="34" charset="0"/>
              </a:rPr>
              <a:t>If things get too hot, the Sun expands, lowering the temperature and density in the core, slowing the reactions. </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In both cases, things return to equilibrium</a:t>
            </a:r>
          </a:p>
        </p:txBody>
      </p:sp>
    </p:spTree>
    <p:extLst>
      <p:ext uri="{BB962C8B-B14F-4D97-AF65-F5344CB8AC3E}">
        <p14:creationId xmlns:p14="http://schemas.microsoft.com/office/powerpoint/2010/main" val="27166307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Black-Red-Fr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713" y="1066800"/>
            <a:ext cx="5449887"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userDrawn="1"/>
        </p:nvSpPr>
        <p:spPr bwMode="auto">
          <a:xfrm>
            <a:off x="3124200" y="6172200"/>
            <a:ext cx="2895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cs typeface="Arial"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cs typeface="Arial"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cs typeface="Arial"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cs typeface="Arial"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cs typeface="Arial"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cs typeface="Arial"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cs typeface="Arial"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cs typeface="Arial"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cs typeface="Arial" charset="0"/>
              </a:defRPr>
            </a:lvl9pPr>
          </a:lstStyle>
          <a:p>
            <a:pPr algn="ctr" eaLnBrk="1" hangingPunct="1">
              <a:buClr>
                <a:srgbClr val="FF0000"/>
              </a:buClr>
              <a:buSzPct val="100000"/>
              <a:buFont typeface="Times New Roman" pitchFamily="18" charset="0"/>
              <a:buNone/>
              <a:defRPr/>
            </a:pPr>
            <a:r>
              <a:rPr lang="en-GB" sz="1400" smtClean="0">
                <a:solidFill>
                  <a:srgbClr val="FF0000"/>
                </a:solidFill>
                <a:latin typeface="Times New Roman" pitchFamily="18" charset="0"/>
              </a:rPr>
              <a:t>Astro 1001 - Summer Session I</a:t>
            </a:r>
          </a:p>
          <a:p>
            <a:pPr algn="ctr" eaLnBrk="1" hangingPunct="1">
              <a:buClr>
                <a:srgbClr val="FF0000"/>
              </a:buClr>
              <a:buSzPct val="100000"/>
              <a:buFont typeface="Times New Roman" pitchFamily="18" charset="0"/>
              <a:buNone/>
              <a:defRPr/>
            </a:pPr>
            <a:r>
              <a:rPr lang="en-GB" sz="1400" smtClean="0">
                <a:solidFill>
                  <a:srgbClr val="FF0000"/>
                </a:solidFill>
                <a:latin typeface="Times New Roman" pitchFamily="18" charset="0"/>
              </a:rPr>
              <a:t>Lecture #6 – June 13, 2005</a:t>
            </a:r>
          </a:p>
        </p:txBody>
      </p:sp>
      <p:sp>
        <p:nvSpPr>
          <p:cNvPr id="6" name="Line 9"/>
          <p:cNvSpPr>
            <a:spLocks noChangeShapeType="1"/>
          </p:cNvSpPr>
          <p:nvPr userDrawn="1"/>
        </p:nvSpPr>
        <p:spPr bwMode="auto">
          <a:xfrm>
            <a:off x="3124200" y="6172200"/>
            <a:ext cx="2895600" cy="1588"/>
          </a:xfrm>
          <a:prstGeom prst="line">
            <a:avLst/>
          </a:prstGeom>
          <a:noFill/>
          <a:ln w="936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Line 10"/>
          <p:cNvSpPr>
            <a:spLocks noChangeShapeType="1"/>
          </p:cNvSpPr>
          <p:nvPr userDrawn="1"/>
        </p:nvSpPr>
        <p:spPr bwMode="auto">
          <a:xfrm>
            <a:off x="3124200" y="6705600"/>
            <a:ext cx="2895600" cy="1588"/>
          </a:xfrm>
          <a:prstGeom prst="line">
            <a:avLst/>
          </a:prstGeom>
          <a:noFill/>
          <a:ln w="936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9" name="Rectangle 3"/>
          <p:cNvSpPr>
            <a:spLocks noGrp="1" noChangeArrowheads="1"/>
          </p:cNvSpPr>
          <p:nvPr>
            <p:ph type="ctrTitle"/>
          </p:nvPr>
        </p:nvSpPr>
        <p:spPr>
          <a:xfrm>
            <a:off x="1524000" y="1524000"/>
            <a:ext cx="6096000" cy="1879600"/>
          </a:xfrm>
          <a:noFill/>
        </p:spPr>
        <p:txBody>
          <a:bodyPr anchor="b"/>
          <a:lstStyle>
            <a:lvl1pPr>
              <a:lnSpc>
                <a:spcPct val="95000"/>
              </a:lnSpc>
              <a:defRPr/>
            </a:lvl1pPr>
          </a:lstStyle>
          <a:p>
            <a:r>
              <a:rPr lang="en-US"/>
              <a:t>Click to edit Master title style</a:t>
            </a:r>
          </a:p>
        </p:txBody>
      </p:sp>
      <p:sp>
        <p:nvSpPr>
          <p:cNvPr id="4100" name="Rectangle 4"/>
          <p:cNvSpPr>
            <a:spLocks noGrp="1" noChangeArrowheads="1"/>
          </p:cNvSpPr>
          <p:nvPr>
            <p:ph type="subTitle" idx="1"/>
          </p:nvPr>
        </p:nvSpPr>
        <p:spPr>
          <a:xfrm>
            <a:off x="1676400" y="4076700"/>
            <a:ext cx="5861050" cy="1257300"/>
          </a:xfrm>
        </p:spPr>
        <p:txBody>
          <a:bodyPr/>
          <a:lstStyle>
            <a:lvl1pPr marL="0" indent="0" algn="ctr">
              <a:buFontTx/>
              <a:buNone/>
              <a:defRPr/>
            </a:lvl1pPr>
          </a:lstStyle>
          <a:p>
            <a:r>
              <a:rPr lang="en-US"/>
              <a:t>Click to edit Master subtitle style</a:t>
            </a:r>
          </a:p>
        </p:txBody>
      </p:sp>
      <p:sp>
        <p:nvSpPr>
          <p:cNvPr id="8" name="Rectangle 5"/>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spcBef>
                <a:spcPct val="0"/>
              </a:spcBef>
              <a:defRPr sz="1400">
                <a:solidFill>
                  <a:srgbClr val="FF0000"/>
                </a:solidFill>
                <a:cs typeface="+mn-cs"/>
              </a:defRPr>
            </a:lvl1pPr>
          </a:lstStyle>
          <a:p>
            <a:pPr>
              <a:defRPr/>
            </a:pPr>
            <a:endParaRPr lang="en-US"/>
          </a:p>
        </p:txBody>
      </p:sp>
      <p:sp>
        <p:nvSpPr>
          <p:cNvPr id="9" name="Rectangle 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spcBef>
                <a:spcPct val="0"/>
              </a:spcBef>
              <a:defRPr sz="1400">
                <a:solidFill>
                  <a:srgbClr val="FF0000"/>
                </a:solidFill>
                <a:cs typeface="+mn-cs"/>
              </a:defRPr>
            </a:lvl1pPr>
          </a:lstStyle>
          <a:p>
            <a:pPr>
              <a:defRPr/>
            </a:pPr>
            <a:endParaRPr lang="en-US"/>
          </a:p>
        </p:txBody>
      </p:sp>
      <p:sp>
        <p:nvSpPr>
          <p:cNvPr id="10" name="Rectangle 7"/>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spcBef>
                <a:spcPct val="0"/>
              </a:spcBef>
              <a:defRPr sz="1400">
                <a:solidFill>
                  <a:srgbClr val="FF0000"/>
                </a:solidFill>
                <a:cs typeface="+mn-cs"/>
              </a:defRPr>
            </a:lvl1pPr>
          </a:lstStyle>
          <a:p>
            <a:pPr>
              <a:defRPr/>
            </a:pPr>
            <a:fld id="{4D4F9880-E975-40BE-A8FE-E801BB94DD71}" type="slidenum">
              <a:rPr lang="en-US"/>
              <a:pPr>
                <a:defRPr/>
              </a:pPr>
              <a:t>‹#›</a:t>
            </a:fld>
            <a:endParaRPr lang="en-US"/>
          </a:p>
        </p:txBody>
      </p:sp>
    </p:spTree>
    <p:extLst>
      <p:ext uri="{BB962C8B-B14F-4D97-AF65-F5344CB8AC3E}">
        <p14:creationId xmlns:p14="http://schemas.microsoft.com/office/powerpoint/2010/main" val="88525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9948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553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553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716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95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3334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9144000" cy="655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0984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54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005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9482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5709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32436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3277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2167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17729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078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32299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32769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49"/>
            </a:gs>
          </a:gsLst>
          <a:path path="rect">
            <a:fillToRect l="100000" t="100000"/>
          </a:path>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0"/>
            <a:ext cx="9144000" cy="762000"/>
          </a:xfrm>
          <a:prstGeom prst="rect">
            <a:avLst/>
          </a:prstGeom>
          <a:solidFill>
            <a:schemeClr val="bg2">
              <a:alpha val="41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295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chemeClr val="tx1"/>
              </a:solidFill>
            </a:endParaRPr>
          </a:p>
        </p:txBody>
      </p:sp>
    </p:spTree>
  </p:cSld>
  <p:clrMap bg1="lt1" tx1="dk1" bg2="lt2" tx2="dk2" accent1="accent1" accent2="accent2" accent3="accent3" accent4="accent4" accent5="accent5" accent6="accent6" hlink="hlink" folHlink="folHlink"/>
  <p:sldLayoutIdLst>
    <p:sldLayoutId id="2147483783"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bg1"/>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b="1">
          <a:solidFill>
            <a:schemeClr val="bg1"/>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b="1">
          <a:solidFill>
            <a:schemeClr val="bg1"/>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b="1">
          <a:solidFill>
            <a:schemeClr val="bg1"/>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b="1">
          <a:solidFill>
            <a:schemeClr val="bg1"/>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bg1"/>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bg1"/>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bg1"/>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0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3.png"/><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5.png"/><Relationship Id="rId4" Type="http://schemas.openxmlformats.org/officeDocument/2006/relationships/oleObject" Target="../embeddings/oleObject4.bin"/></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25.xml"/><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0.png"/><Relationship Id="rId5" Type="http://schemas.openxmlformats.org/officeDocument/2006/relationships/oleObject" Target="../embeddings/oleObject5.bin"/><Relationship Id="rId4" Type="http://schemas.openxmlformats.org/officeDocument/2006/relationships/image" Target="../media/image22.png"/><Relationship Id="rId9"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26.gif"/><Relationship Id="rId5" Type="http://schemas.openxmlformats.org/officeDocument/2006/relationships/image" Target="../media/image25.png"/><Relationship Id="rId4" Type="http://schemas.openxmlformats.org/officeDocument/2006/relationships/oleObject" Target="../embeddings/oleObject7.bin"/></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latin typeface="Georgia" pitchFamily="18" charset="0"/>
                <a:cs typeface="+mn-cs"/>
              </a:rPr>
              <a:t>The Sun</a:t>
            </a:r>
          </a:p>
        </p:txBody>
      </p:sp>
      <p:graphicFrame>
        <p:nvGraphicFramePr>
          <p:cNvPr id="3075" name="Object 3"/>
          <p:cNvGraphicFramePr>
            <a:graphicFrameLocks noChangeAspect="1"/>
          </p:cNvGraphicFramePr>
          <p:nvPr/>
        </p:nvGraphicFramePr>
        <p:xfrm>
          <a:off x="1524000" y="1066800"/>
          <a:ext cx="5891213" cy="5586413"/>
        </p:xfrm>
        <a:graphic>
          <a:graphicData uri="http://schemas.openxmlformats.org/presentationml/2006/ole">
            <mc:AlternateContent xmlns:mc="http://schemas.openxmlformats.org/markup-compatibility/2006">
              <mc:Choice xmlns:v="urn:schemas-microsoft-com:vml" Requires="v">
                <p:oleObj spid="_x0000_s3105" name="Image" r:id="rId4" imgW="9612698" imgH="9117460" progId="">
                  <p:embed/>
                </p:oleObj>
              </mc:Choice>
              <mc:Fallback>
                <p:oleObj name="Image" r:id="rId4" imgW="9612698" imgH="911746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066800"/>
                        <a:ext cx="5891213" cy="558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rPr>
              <a:t>What’s the energy source?</a:t>
            </a:r>
          </a:p>
        </p:txBody>
      </p:sp>
      <p:pic>
        <p:nvPicPr>
          <p:cNvPr id="122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19200"/>
            <a:ext cx="5334000"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85030" name="Text Box 6"/>
          <p:cNvSpPr txBox="1">
            <a:spLocks noChangeArrowheads="1"/>
          </p:cNvSpPr>
          <p:nvPr/>
        </p:nvSpPr>
        <p:spPr bwMode="auto">
          <a:xfrm>
            <a:off x="1143000" y="5638800"/>
            <a:ext cx="6858000" cy="885825"/>
          </a:xfrm>
          <a:prstGeom prst="rect">
            <a:avLst/>
          </a:prstGeom>
          <a:solidFill>
            <a:schemeClr val="bg2">
              <a:alpha val="41000"/>
            </a:schemeClr>
          </a:solidFill>
          <a:ln w="9525">
            <a:noFill/>
            <a:miter lim="800000"/>
            <a:headEnd/>
            <a:tailEnd/>
          </a:ln>
          <a:effectLst/>
        </p:spPr>
        <p:txBody>
          <a:bodyPr>
            <a:spAutoFit/>
          </a:bodyPr>
          <a:lstStyle/>
          <a:p>
            <a:pPr algn="ctr">
              <a:defRPr/>
            </a:pPr>
            <a:r>
              <a:rPr lang="en-US" sz="2600" b="1" dirty="0">
                <a:solidFill>
                  <a:srgbClr val="F5E9E9"/>
                </a:solidFill>
                <a:effectLst>
                  <a:outerShdw blurRad="38100" dist="38100" dir="2700000" algn="tl">
                    <a:srgbClr val="000000"/>
                  </a:outerShdw>
                </a:effectLst>
                <a:latin typeface="Georgia" pitchFamily="18" charset="0"/>
              </a:rPr>
              <a:t>Burning?  </a:t>
            </a:r>
          </a:p>
          <a:p>
            <a:pPr algn="ctr">
              <a:defRPr/>
            </a:pPr>
            <a:r>
              <a:rPr lang="en-US" sz="2600" b="1" dirty="0">
                <a:solidFill>
                  <a:srgbClr val="F5E9E9"/>
                </a:solidFill>
                <a:effectLst>
                  <a:outerShdw blurRad="38100" dist="38100" dir="2700000" algn="tl">
                    <a:srgbClr val="000000"/>
                  </a:outerShdw>
                </a:effectLst>
                <a:latin typeface="Georgia" pitchFamily="18" charset="0"/>
              </a:rPr>
              <a:t>It would only last a few thousand years</a:t>
            </a:r>
            <a:endParaRPr lang="en-US" sz="2600" dirty="0">
              <a:solidFill>
                <a:srgbClr val="F5E9E9"/>
              </a:solidFill>
              <a:effectLst>
                <a:outerShdw blurRad="38100" dist="38100" dir="2700000" algn="tl">
                  <a:srgbClr val="000000"/>
                </a:outerShdw>
              </a:effectLst>
              <a:latin typeface="Georgia" pitchFamily="18" charset="0"/>
            </a:endParaRPr>
          </a:p>
        </p:txBody>
      </p:sp>
      <p:sp>
        <p:nvSpPr>
          <p:cNvPr id="5" name="Text Box 6"/>
          <p:cNvSpPr txBox="1">
            <a:spLocks noChangeArrowheads="1"/>
          </p:cNvSpPr>
          <p:nvPr/>
        </p:nvSpPr>
        <p:spPr bwMode="auto">
          <a:xfrm>
            <a:off x="1143000" y="5638800"/>
            <a:ext cx="6858000" cy="492443"/>
          </a:xfrm>
          <a:prstGeom prst="rect">
            <a:avLst/>
          </a:prstGeom>
          <a:solidFill>
            <a:schemeClr val="bg2">
              <a:alpha val="41000"/>
            </a:schemeClr>
          </a:solidFill>
          <a:ln w="9525">
            <a:noFill/>
            <a:miter lim="800000"/>
            <a:headEnd/>
            <a:tailEnd/>
          </a:ln>
          <a:effectLst/>
        </p:spPr>
        <p:txBody>
          <a:bodyPr>
            <a:spAutoFit/>
          </a:bodyPr>
          <a:lstStyle/>
          <a:p>
            <a:pPr algn="ctr">
              <a:defRPr/>
            </a:pPr>
            <a:r>
              <a:rPr lang="en-US" sz="2600" b="1" dirty="0" smtClean="0">
                <a:solidFill>
                  <a:srgbClr val="F5E9E9"/>
                </a:solidFill>
                <a:effectLst>
                  <a:outerShdw blurRad="38100" dist="38100" dir="2700000" algn="tl">
                    <a:srgbClr val="000000"/>
                  </a:outerShdw>
                </a:effectLst>
                <a:latin typeface="Georgia" pitchFamily="18" charset="0"/>
              </a:rPr>
              <a:t>Lecture Tutorial:  Cheerios</a:t>
            </a:r>
            <a:endParaRPr lang="en-US" sz="2600"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8810549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503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30"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smtClean="0">
                <a:solidFill>
                  <a:srgbClr val="F5E9E9"/>
                </a:solidFill>
                <a:effectLst>
                  <a:outerShdw blurRad="38100" dist="38100" dir="2700000" algn="tl">
                    <a:srgbClr val="000000"/>
                  </a:outerShdw>
                </a:effectLst>
                <a:latin typeface="Georgia" pitchFamily="18" charset="0"/>
              </a:rPr>
              <a:t>Question:</a:t>
            </a:r>
            <a:endParaRPr lang="en-US" sz="5400" dirty="0">
              <a:solidFill>
                <a:srgbClr val="F5E9E9"/>
              </a:solidFill>
              <a:effectLst>
                <a:outerShdw blurRad="38100" dist="38100" dir="2700000" algn="tl">
                  <a:srgbClr val="000000"/>
                </a:outerShdw>
              </a:effectLst>
              <a:latin typeface="Georgia" pitchFamily="18" charset="0"/>
            </a:endParaRPr>
          </a:p>
        </p:txBody>
      </p:sp>
      <p:sp>
        <p:nvSpPr>
          <p:cNvPr id="379907" name="Text Box 3"/>
          <p:cNvSpPr txBox="1">
            <a:spLocks noChangeArrowheads="1"/>
          </p:cNvSpPr>
          <p:nvPr/>
        </p:nvSpPr>
        <p:spPr bwMode="auto">
          <a:xfrm>
            <a:off x="228600" y="2149475"/>
            <a:ext cx="8686800" cy="3539430"/>
          </a:xfrm>
          <a:prstGeom prst="rect">
            <a:avLst/>
          </a:prstGeom>
          <a:solidFill>
            <a:schemeClr val="bg2">
              <a:alpha val="41000"/>
            </a:schemeClr>
          </a:solidFill>
          <a:ln w="9525">
            <a:noFill/>
            <a:miter lim="800000"/>
            <a:headEnd/>
            <a:tailEnd/>
          </a:ln>
          <a:effectLst/>
        </p:spPr>
        <p:txBody>
          <a:bodyPr>
            <a:spAutoFit/>
          </a:bodyPr>
          <a:lstStyle/>
          <a:p>
            <a:pPr algn="l">
              <a:defRPr/>
            </a:pPr>
            <a:r>
              <a:rPr lang="en-US" sz="3200" dirty="0">
                <a:solidFill>
                  <a:srgbClr val="F5E9E9"/>
                </a:solidFill>
                <a:effectLst>
                  <a:outerShdw blurRad="38100" dist="38100" dir="2700000" algn="tl">
                    <a:srgbClr val="000000"/>
                  </a:outerShdw>
                </a:effectLst>
                <a:latin typeface="Georgia" pitchFamily="18" charset="0"/>
              </a:rPr>
              <a:t>If the Sun had no internal energy </a:t>
            </a:r>
            <a:r>
              <a:rPr lang="en-US" sz="3200" dirty="0" smtClean="0">
                <a:solidFill>
                  <a:srgbClr val="F5E9E9"/>
                </a:solidFill>
                <a:effectLst>
                  <a:outerShdw blurRad="38100" dist="38100" dir="2700000" algn="tl">
                    <a:srgbClr val="000000"/>
                  </a:outerShdw>
                </a:effectLst>
                <a:latin typeface="Georgia" pitchFamily="18" charset="0"/>
              </a:rPr>
              <a:t>source</a:t>
            </a:r>
          </a:p>
          <a:p>
            <a:pPr algn="l">
              <a:defRPr/>
            </a:pPr>
            <a:endParaRPr lang="en-US" sz="3200" dirty="0">
              <a:solidFill>
                <a:srgbClr val="F5E9E9"/>
              </a:solidFill>
              <a:effectLst>
                <a:outerShdw blurRad="38100" dist="38100" dir="2700000" algn="tl">
                  <a:srgbClr val="000000"/>
                </a:outerShdw>
              </a:effectLst>
              <a:latin typeface="Georgia" pitchFamily="18" charset="0"/>
            </a:endParaRPr>
          </a:p>
          <a:p>
            <a:pPr algn="l">
              <a:defRPr/>
            </a:pPr>
            <a:r>
              <a:rPr lang="en-US" sz="3200" dirty="0">
                <a:solidFill>
                  <a:srgbClr val="F5E9E9"/>
                </a:solidFill>
                <a:effectLst>
                  <a:outerShdw blurRad="38100" dist="38100" dir="2700000" algn="tl">
                    <a:srgbClr val="000000"/>
                  </a:outerShdw>
                </a:effectLst>
                <a:latin typeface="Georgia" pitchFamily="18" charset="0"/>
              </a:rPr>
              <a:t>	</a:t>
            </a:r>
            <a:r>
              <a:rPr lang="en-US" sz="3200" dirty="0">
                <a:solidFill>
                  <a:srgbClr val="00B050"/>
                </a:solidFill>
                <a:effectLst>
                  <a:outerShdw blurRad="38100" dist="38100" dir="2700000" algn="tl">
                    <a:srgbClr val="000000"/>
                  </a:outerShdw>
                </a:effectLst>
                <a:latin typeface="Georgia" pitchFamily="18" charset="0"/>
              </a:rPr>
              <a:t>A. </a:t>
            </a:r>
            <a:r>
              <a:rPr lang="en-US" sz="3200" dirty="0">
                <a:solidFill>
                  <a:srgbClr val="F5E9E9"/>
                </a:solidFill>
                <a:effectLst>
                  <a:outerShdw blurRad="38100" dist="38100" dir="2700000" algn="tl">
                    <a:srgbClr val="000000"/>
                  </a:outerShdw>
                </a:effectLst>
                <a:latin typeface="Georgia" pitchFamily="18" charset="0"/>
              </a:rPr>
              <a:t>It would stay the same size</a:t>
            </a:r>
          </a:p>
          <a:p>
            <a:pPr algn="l">
              <a:defRPr/>
            </a:pPr>
            <a:r>
              <a:rPr lang="en-US" sz="3200" dirty="0">
                <a:solidFill>
                  <a:srgbClr val="F5E9E9"/>
                </a:solidFill>
                <a:effectLst>
                  <a:outerShdw blurRad="38100" dist="38100" dir="2700000" algn="tl">
                    <a:srgbClr val="000000"/>
                  </a:outerShdw>
                </a:effectLst>
                <a:latin typeface="Georgia" pitchFamily="18" charset="0"/>
              </a:rPr>
              <a:t>	</a:t>
            </a:r>
            <a:r>
              <a:rPr lang="en-US" sz="3200" dirty="0">
                <a:solidFill>
                  <a:srgbClr val="FF0000"/>
                </a:solidFill>
                <a:effectLst>
                  <a:outerShdw blurRad="38100" dist="38100" dir="2700000" algn="tl">
                    <a:srgbClr val="000000"/>
                  </a:outerShdw>
                </a:effectLst>
                <a:latin typeface="Georgia" pitchFamily="18" charset="0"/>
              </a:rPr>
              <a:t>B. </a:t>
            </a:r>
            <a:r>
              <a:rPr lang="en-US" sz="3200" dirty="0">
                <a:solidFill>
                  <a:srgbClr val="F5E9E9"/>
                </a:solidFill>
                <a:effectLst>
                  <a:outerShdw blurRad="38100" dist="38100" dir="2700000" algn="tl">
                    <a:srgbClr val="000000"/>
                  </a:outerShdw>
                </a:effectLst>
                <a:latin typeface="Georgia" pitchFamily="18" charset="0"/>
              </a:rPr>
              <a:t>It would slowly shrink</a:t>
            </a:r>
          </a:p>
          <a:p>
            <a:pPr algn="l">
              <a:defRPr/>
            </a:pPr>
            <a:r>
              <a:rPr lang="en-US" sz="3200" dirty="0">
                <a:solidFill>
                  <a:srgbClr val="F5E9E9"/>
                </a:solidFill>
                <a:effectLst>
                  <a:outerShdw blurRad="38100" dist="38100" dir="2700000" algn="tl">
                    <a:srgbClr val="000000"/>
                  </a:outerShdw>
                </a:effectLst>
                <a:latin typeface="Georgia" pitchFamily="18" charset="0"/>
              </a:rPr>
              <a:t>	</a:t>
            </a:r>
            <a:r>
              <a:rPr lang="en-US" sz="3200" dirty="0">
                <a:solidFill>
                  <a:srgbClr val="0B00EE"/>
                </a:solidFill>
                <a:effectLst>
                  <a:outerShdw blurRad="38100" dist="38100" dir="2700000" algn="tl">
                    <a:srgbClr val="000000"/>
                  </a:outerShdw>
                </a:effectLst>
                <a:latin typeface="Georgia" pitchFamily="18" charset="0"/>
              </a:rPr>
              <a:t>C. </a:t>
            </a:r>
            <a:r>
              <a:rPr lang="en-US" sz="3200" dirty="0">
                <a:solidFill>
                  <a:srgbClr val="F5E9E9"/>
                </a:solidFill>
                <a:effectLst>
                  <a:outerShdw blurRad="38100" dist="38100" dir="2700000" algn="tl">
                    <a:srgbClr val="000000"/>
                  </a:outerShdw>
                </a:effectLst>
                <a:latin typeface="Georgia" pitchFamily="18" charset="0"/>
              </a:rPr>
              <a:t>It would quickly shrink</a:t>
            </a:r>
          </a:p>
          <a:p>
            <a:pPr algn="l">
              <a:defRPr/>
            </a:pPr>
            <a:r>
              <a:rPr lang="en-US" sz="3200" dirty="0">
                <a:solidFill>
                  <a:srgbClr val="F5E9E9"/>
                </a:solidFill>
                <a:effectLst>
                  <a:outerShdw blurRad="38100" dist="38100" dir="2700000" algn="tl">
                    <a:srgbClr val="000000"/>
                  </a:outerShdw>
                </a:effectLst>
                <a:latin typeface="Georgia" pitchFamily="18" charset="0"/>
              </a:rPr>
              <a:t>	</a:t>
            </a:r>
            <a:r>
              <a:rPr lang="en-US" sz="3200" dirty="0">
                <a:solidFill>
                  <a:srgbClr val="FFFF00"/>
                </a:solidFill>
                <a:effectLst>
                  <a:outerShdw blurRad="38100" dist="38100" dir="2700000" algn="tl">
                    <a:srgbClr val="000000"/>
                  </a:outerShdw>
                </a:effectLst>
                <a:latin typeface="Georgia" pitchFamily="18" charset="0"/>
              </a:rPr>
              <a:t>D. </a:t>
            </a:r>
            <a:r>
              <a:rPr lang="en-US" sz="3200" dirty="0">
                <a:solidFill>
                  <a:schemeClr val="bg1"/>
                </a:solidFill>
                <a:effectLst>
                  <a:outerShdw blurRad="38100" dist="38100" dir="2700000" algn="tl">
                    <a:srgbClr val="000000"/>
                  </a:outerShdw>
                </a:effectLst>
                <a:latin typeface="Georgia" pitchFamily="18" charset="0"/>
              </a:rPr>
              <a:t>It would </a:t>
            </a:r>
            <a:r>
              <a:rPr lang="en-US" sz="3200" dirty="0" smtClean="0">
                <a:solidFill>
                  <a:schemeClr val="bg1"/>
                </a:solidFill>
                <a:effectLst>
                  <a:outerShdw blurRad="38100" dist="38100" dir="2700000" algn="tl">
                    <a:srgbClr val="000000"/>
                  </a:outerShdw>
                </a:effectLst>
                <a:latin typeface="Georgia" pitchFamily="18" charset="0"/>
              </a:rPr>
              <a:t>grow</a:t>
            </a:r>
          </a:p>
          <a:p>
            <a:pPr algn="l">
              <a:defRPr/>
            </a:pPr>
            <a:endParaRPr lang="en-US" sz="3200"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7326985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3" name="Text Box 5"/>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rPr>
              <a:t>What’s the energy source?</a:t>
            </a:r>
          </a:p>
        </p:txBody>
      </p:sp>
      <p:sp>
        <p:nvSpPr>
          <p:cNvPr id="375814" name="Text Box 6"/>
          <p:cNvSpPr txBox="1">
            <a:spLocks noChangeArrowheads="1"/>
          </p:cNvSpPr>
          <p:nvPr/>
        </p:nvSpPr>
        <p:spPr bwMode="auto">
          <a:xfrm>
            <a:off x="1562100" y="1143000"/>
            <a:ext cx="6019800" cy="1077218"/>
          </a:xfrm>
          <a:prstGeom prst="rect">
            <a:avLst/>
          </a:prstGeom>
          <a:solidFill>
            <a:schemeClr val="bg2">
              <a:alpha val="41000"/>
            </a:schemeClr>
          </a:solidFill>
          <a:ln w="9525">
            <a:noFill/>
            <a:miter lim="800000"/>
            <a:headEnd/>
            <a:tailEnd/>
          </a:ln>
          <a:effectLst/>
        </p:spPr>
        <p:txBody>
          <a:bodyPr>
            <a:spAutoFit/>
          </a:bodyPr>
          <a:lstStyle/>
          <a:p>
            <a:pPr algn="ctr">
              <a:defRPr/>
            </a:pPr>
            <a:r>
              <a:rPr lang="en-US" sz="3200" b="1" dirty="0">
                <a:solidFill>
                  <a:srgbClr val="F5E9E9"/>
                </a:solidFill>
                <a:effectLst>
                  <a:outerShdw blurRad="38100" dist="38100" dir="2700000" algn="tl">
                    <a:srgbClr val="000000"/>
                  </a:outerShdw>
                </a:effectLst>
                <a:latin typeface="Georgia" pitchFamily="18" charset="0"/>
              </a:rPr>
              <a:t>Gravitational Time </a:t>
            </a:r>
            <a:r>
              <a:rPr lang="en-US" sz="3200" b="1" dirty="0" smtClean="0">
                <a:solidFill>
                  <a:srgbClr val="F5E9E9"/>
                </a:solidFill>
                <a:effectLst>
                  <a:outerShdw blurRad="38100" dist="38100" dir="2700000" algn="tl">
                    <a:srgbClr val="000000"/>
                  </a:outerShdw>
                </a:effectLst>
                <a:latin typeface="Georgia" pitchFamily="18" charset="0"/>
              </a:rPr>
              <a:t>Scale</a:t>
            </a:r>
          </a:p>
          <a:p>
            <a:pPr algn="ctr">
              <a:defRPr/>
            </a:pPr>
            <a:r>
              <a:rPr lang="en-US" sz="3200" b="1" dirty="0" smtClean="0">
                <a:solidFill>
                  <a:srgbClr val="F5E9E9"/>
                </a:solidFill>
                <a:effectLst>
                  <a:outerShdw blurRad="38100" dist="38100" dir="2700000" algn="tl">
                    <a:srgbClr val="000000"/>
                  </a:outerShdw>
                </a:effectLst>
                <a:latin typeface="Georgia" pitchFamily="18" charset="0"/>
              </a:rPr>
              <a:t>(just contracting)</a:t>
            </a:r>
            <a:endParaRPr lang="en-US" sz="3200" dirty="0">
              <a:solidFill>
                <a:srgbClr val="F5E9E9"/>
              </a:solidFill>
              <a:effectLst>
                <a:outerShdw blurRad="38100" dist="38100" dir="2700000" algn="tl">
                  <a:srgbClr val="000000"/>
                </a:outerShdw>
              </a:effectLst>
              <a:latin typeface="Georgia" pitchFamily="18" charset="0"/>
            </a:endParaRPr>
          </a:p>
        </p:txBody>
      </p:sp>
      <p:pic>
        <p:nvPicPr>
          <p:cNvPr id="1434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340739"/>
            <a:ext cx="3834825" cy="383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Text Box 6"/>
          <p:cNvSpPr txBox="1">
            <a:spLocks noChangeArrowheads="1"/>
          </p:cNvSpPr>
          <p:nvPr/>
        </p:nvSpPr>
        <p:spPr bwMode="auto">
          <a:xfrm>
            <a:off x="3120390" y="6273225"/>
            <a:ext cx="6019800" cy="584775"/>
          </a:xfrm>
          <a:prstGeom prst="rect">
            <a:avLst/>
          </a:prstGeom>
          <a:solidFill>
            <a:schemeClr val="bg2">
              <a:alpha val="41000"/>
            </a:schemeClr>
          </a:solidFill>
          <a:ln w="9525">
            <a:noFill/>
            <a:miter lim="800000"/>
            <a:headEnd/>
            <a:tailEnd/>
          </a:ln>
          <a:effectLst/>
        </p:spPr>
        <p:txBody>
          <a:bodyPr>
            <a:spAutoFit/>
          </a:bodyPr>
          <a:lstStyle/>
          <a:p>
            <a:pPr>
              <a:defRPr/>
            </a:pPr>
            <a:r>
              <a:rPr lang="en-US" sz="3200" dirty="0" smtClean="0">
                <a:solidFill>
                  <a:srgbClr val="F5E9E9"/>
                </a:solidFill>
                <a:effectLst>
                  <a:outerShdw blurRad="38100" dist="38100" dir="2700000" algn="tl">
                    <a:srgbClr val="000000"/>
                  </a:outerShdw>
                </a:effectLst>
                <a:latin typeface="Georgia" pitchFamily="18" charset="0"/>
              </a:rPr>
              <a:t>A </a:t>
            </a:r>
            <a:r>
              <a:rPr lang="en-US" sz="3200" dirty="0">
                <a:solidFill>
                  <a:srgbClr val="F5E9E9"/>
                </a:solidFill>
                <a:effectLst>
                  <a:outerShdw blurRad="38100" dist="38100" dir="2700000" algn="tl">
                    <a:srgbClr val="000000"/>
                  </a:outerShdw>
                </a:effectLst>
                <a:latin typeface="Georgia" pitchFamily="18" charset="0"/>
              </a:rPr>
              <a:t>few tens of millions of years</a:t>
            </a:r>
          </a:p>
        </p:txBody>
      </p:sp>
    </p:spTree>
    <p:extLst>
      <p:ext uri="{BB962C8B-B14F-4D97-AF65-F5344CB8AC3E}">
        <p14:creationId xmlns:p14="http://schemas.microsoft.com/office/powerpoint/2010/main" val="84721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2"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rPr>
              <a:t>Overview</a:t>
            </a:r>
          </a:p>
        </p:txBody>
      </p:sp>
      <p:sp>
        <p:nvSpPr>
          <p:cNvPr id="4" name="Rectangle 3"/>
          <p:cNvSpPr>
            <a:spLocks noChangeArrowheads="1"/>
          </p:cNvSpPr>
          <p:nvPr/>
        </p:nvSpPr>
        <p:spPr bwMode="auto">
          <a:xfrm>
            <a:off x="533400" y="1404946"/>
            <a:ext cx="8077200" cy="5016758"/>
          </a:xfrm>
          <a:prstGeom prst="rect">
            <a:avLst/>
          </a:prstGeom>
          <a:solidFill>
            <a:schemeClr val="bg2">
              <a:alpha val="41000"/>
            </a:schemeClr>
          </a:solidFill>
          <a:ln w="9525">
            <a:noFill/>
            <a:miter lim="800000"/>
            <a:headEnd/>
            <a:tailEnd/>
          </a:ln>
        </p:spPr>
        <p:txBody>
          <a:bodyPr wrap="square" anchor="ctr">
            <a:spAutoFit/>
          </a:bodyPr>
          <a:lstStyle/>
          <a:p>
            <a:pPr>
              <a:buFont typeface="Georgia" panose="02040502050405020303" pitchFamily="18" charset="0"/>
              <a:buAutoNum type="arabicPeriod"/>
            </a:pPr>
            <a:r>
              <a:rPr lang="en-US" sz="3200" dirty="0">
                <a:latin typeface="Georgia" panose="02040502050405020303" pitchFamily="18" charset="0"/>
              </a:rPr>
              <a:t>What is the composition of the Sun</a:t>
            </a:r>
            <a:r>
              <a:rPr lang="en-US" sz="3200" dirty="0" smtClean="0">
                <a:latin typeface="Georgia" panose="02040502050405020303" pitchFamily="18" charset="0"/>
              </a:rPr>
              <a:t>?</a:t>
            </a:r>
            <a:endParaRPr lang="en-US" sz="3200" dirty="0">
              <a:latin typeface="Georgia" panose="02040502050405020303" pitchFamily="18" charset="0"/>
            </a:endParaRPr>
          </a:p>
          <a:p>
            <a:pPr>
              <a:buFont typeface="Georgia" panose="02040502050405020303" pitchFamily="18" charset="0"/>
              <a:buAutoNum type="arabicPeriod"/>
            </a:pPr>
            <a:r>
              <a:rPr lang="en-US" sz="3200" dirty="0">
                <a:latin typeface="Georgia" panose="02040502050405020303" pitchFamily="18" charset="0"/>
              </a:rPr>
              <a:t>Why does the Sun </a:t>
            </a:r>
            <a:r>
              <a:rPr lang="en-US" sz="3200" i="1" dirty="0">
                <a:latin typeface="Georgia" panose="02040502050405020303" pitchFamily="18" charset="0"/>
              </a:rPr>
              <a:t>shine</a:t>
            </a:r>
            <a:r>
              <a:rPr lang="en-US" sz="3200" dirty="0">
                <a:latin typeface="Georgia" panose="02040502050405020303" pitchFamily="18" charset="0"/>
              </a:rPr>
              <a:t>?</a:t>
            </a:r>
          </a:p>
          <a:p>
            <a:pPr>
              <a:buFont typeface="Georgia" panose="02040502050405020303" pitchFamily="18" charset="0"/>
              <a:buAutoNum type="arabicPeriod"/>
            </a:pPr>
            <a:r>
              <a:rPr lang="en-US" sz="3200" dirty="0">
                <a:latin typeface="Georgia" panose="02040502050405020303" pitchFamily="18" charset="0"/>
              </a:rPr>
              <a:t>How do we know its temperature?</a:t>
            </a:r>
          </a:p>
          <a:p>
            <a:pPr>
              <a:buFont typeface="Georgia" panose="02040502050405020303" pitchFamily="18" charset="0"/>
              <a:buAutoNum type="arabicPeriod"/>
            </a:pPr>
            <a:r>
              <a:rPr lang="en-US" sz="3200" dirty="0">
                <a:latin typeface="Georgia" panose="02040502050405020303" pitchFamily="18" charset="0"/>
              </a:rPr>
              <a:t>Why is the Sun </a:t>
            </a:r>
            <a:r>
              <a:rPr lang="en-US" sz="3200" i="1" dirty="0">
                <a:latin typeface="Georgia" panose="02040502050405020303" pitchFamily="18" charset="0"/>
              </a:rPr>
              <a:t>hot</a:t>
            </a:r>
            <a:r>
              <a:rPr lang="en-US" sz="3200" dirty="0">
                <a:latin typeface="Georgia" panose="02040502050405020303" pitchFamily="18" charset="0"/>
              </a:rPr>
              <a:t>? </a:t>
            </a:r>
            <a:r>
              <a:rPr lang="en-US" sz="3200" dirty="0" smtClean="0">
                <a:latin typeface="Georgia" panose="02040502050405020303" pitchFamily="18" charset="0"/>
              </a:rPr>
              <a:t>(energy </a:t>
            </a:r>
            <a:r>
              <a:rPr lang="en-US" sz="3200" dirty="0">
                <a:latin typeface="Georgia" panose="02040502050405020303" pitchFamily="18" charset="0"/>
              </a:rPr>
              <a:t>source)</a:t>
            </a:r>
          </a:p>
          <a:p>
            <a:pPr marL="914400" lvl="1" indent="-457200">
              <a:buFont typeface="Courier New" panose="02070309020205020404" pitchFamily="49" charset="0"/>
              <a:buChar char="o"/>
            </a:pPr>
            <a:r>
              <a:rPr lang="en-US" sz="3200" dirty="0" smtClean="0">
                <a:latin typeface="Georgia" panose="02040502050405020303" pitchFamily="18" charset="0"/>
              </a:rPr>
              <a:t>Chemical</a:t>
            </a:r>
            <a:r>
              <a:rPr lang="en-US" sz="3200" dirty="0">
                <a:latin typeface="Georgia" panose="02040502050405020303" pitchFamily="18" charset="0"/>
              </a:rPr>
              <a:t>?</a:t>
            </a:r>
          </a:p>
          <a:p>
            <a:pPr marL="914400" lvl="1" indent="-457200">
              <a:buFont typeface="Courier New" panose="02070309020205020404" pitchFamily="49" charset="0"/>
              <a:buChar char="o"/>
            </a:pPr>
            <a:r>
              <a:rPr lang="en-US" sz="3200" dirty="0" smtClean="0">
                <a:latin typeface="Georgia" panose="02040502050405020303" pitchFamily="18" charset="0"/>
              </a:rPr>
              <a:t>Gravitational</a:t>
            </a:r>
            <a:r>
              <a:rPr lang="en-US" sz="3200" dirty="0">
                <a:latin typeface="Georgia" panose="02040502050405020303" pitchFamily="18" charset="0"/>
              </a:rPr>
              <a:t>?</a:t>
            </a:r>
          </a:p>
          <a:p>
            <a:pPr marL="914400" lvl="1" indent="-457200">
              <a:buFont typeface="Courier New" panose="02070309020205020404" pitchFamily="49" charset="0"/>
              <a:buChar char="o"/>
            </a:pPr>
            <a:r>
              <a:rPr lang="en-US" sz="3200" dirty="0">
                <a:latin typeface="Georgia" panose="02040502050405020303" pitchFamily="18" charset="0"/>
              </a:rPr>
              <a:t> </a:t>
            </a:r>
            <a:r>
              <a:rPr lang="en-US" sz="3200" dirty="0" smtClean="0">
                <a:latin typeface="Georgia" panose="02040502050405020303" pitchFamily="18" charset="0"/>
              </a:rPr>
              <a:t>Fusion?</a:t>
            </a:r>
            <a:endParaRPr lang="en-US" sz="3200" dirty="0">
              <a:latin typeface="Georgia" panose="02040502050405020303" pitchFamily="18" charset="0"/>
            </a:endParaRPr>
          </a:p>
          <a:p>
            <a:pPr>
              <a:buFont typeface="Georgia" panose="02040502050405020303" pitchFamily="18" charset="0"/>
              <a:buAutoNum type="arabicPeriod"/>
            </a:pPr>
            <a:r>
              <a:rPr lang="en-US" sz="3200" dirty="0">
                <a:latin typeface="Georgia" panose="02040502050405020303" pitchFamily="18" charset="0"/>
              </a:rPr>
              <a:t>What IS fusion, and why does it release energy</a:t>
            </a:r>
            <a:r>
              <a:rPr lang="en-US" sz="3200" dirty="0" smtClean="0">
                <a:latin typeface="Georgia" panose="02040502050405020303" pitchFamily="18" charset="0"/>
              </a:rPr>
              <a:t>?</a:t>
            </a:r>
          </a:p>
          <a:p>
            <a:pPr>
              <a:buFont typeface="Georgia" panose="02040502050405020303" pitchFamily="18" charset="0"/>
              <a:buAutoNum type="arabicPeriod"/>
            </a:pPr>
            <a:r>
              <a:rPr lang="en-US" sz="3200" dirty="0" smtClean="0">
                <a:latin typeface="Georgia" panose="02040502050405020303" pitchFamily="18" charset="0"/>
              </a:rPr>
              <a:t> What </a:t>
            </a:r>
            <a:r>
              <a:rPr lang="en-US" sz="3200" dirty="0">
                <a:latin typeface="Georgia" panose="02040502050405020303" pitchFamily="18" charset="0"/>
              </a:rPr>
              <a:t>is the structure of the Sun?</a:t>
            </a:r>
          </a:p>
        </p:txBody>
      </p:sp>
      <p:pic>
        <p:nvPicPr>
          <p:cNvPr id="5"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1288640"/>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1905000"/>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2305050"/>
            <a:ext cx="800100" cy="800100"/>
          </a:xfrm>
          <a:prstGeom prst="rect">
            <a:avLst/>
          </a:prstGeom>
          <a:noFill/>
          <a:extLst>
            <a:ext uri="{909E8E84-426E-40DD-AFC4-6F175D3DCCD1}">
              <a14:hiddenFill xmlns:a14="http://schemas.microsoft.com/office/drawing/2010/main">
                <a:solidFill>
                  <a:srgbClr val="FFFFFF"/>
                </a:solidFill>
              </a14:hiddenFill>
            </a:ext>
          </a:extLst>
        </p:spPr>
      </p:pic>
      <p:sp>
        <p:nvSpPr>
          <p:cNvPr id="10" name="Multiply 9"/>
          <p:cNvSpPr/>
          <p:nvPr/>
        </p:nvSpPr>
        <p:spPr bwMode="auto">
          <a:xfrm>
            <a:off x="4188542" y="3913325"/>
            <a:ext cx="535858" cy="533400"/>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bg1"/>
              </a:solidFill>
              <a:effectLst/>
              <a:latin typeface="Arial" charset="0"/>
            </a:endParaRPr>
          </a:p>
        </p:txBody>
      </p:sp>
      <p:sp>
        <p:nvSpPr>
          <p:cNvPr id="11" name="Multiply 10"/>
          <p:cNvSpPr/>
          <p:nvPr/>
        </p:nvSpPr>
        <p:spPr bwMode="auto">
          <a:xfrm>
            <a:off x="3657600" y="3379925"/>
            <a:ext cx="535858" cy="533400"/>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bg1"/>
              </a:solidFill>
              <a:effectLst/>
              <a:latin typeface="Arial" charset="0"/>
            </a:endParaRPr>
          </a:p>
        </p:txBody>
      </p:sp>
    </p:spTree>
    <p:extLst>
      <p:ext uri="{BB962C8B-B14F-4D97-AF65-F5344CB8AC3E}">
        <p14:creationId xmlns:p14="http://schemas.microsoft.com/office/powerpoint/2010/main" val="28147771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rPr>
              <a:t>Fusion</a:t>
            </a:r>
          </a:p>
        </p:txBody>
      </p:sp>
      <p:sp>
        <p:nvSpPr>
          <p:cNvPr id="327683" name="Text Box 3"/>
          <p:cNvSpPr txBox="1">
            <a:spLocks noChangeArrowheads="1"/>
          </p:cNvSpPr>
          <p:nvPr/>
        </p:nvSpPr>
        <p:spPr bwMode="auto">
          <a:xfrm>
            <a:off x="1447800" y="1295400"/>
            <a:ext cx="6553200" cy="1190625"/>
          </a:xfrm>
          <a:prstGeom prst="rect">
            <a:avLst/>
          </a:prstGeom>
          <a:solidFill>
            <a:schemeClr val="bg2">
              <a:alpha val="41000"/>
            </a:schemeClr>
          </a:solidFill>
          <a:ln w="9525">
            <a:noFill/>
            <a:miter lim="800000"/>
            <a:headEnd/>
            <a:tailEnd/>
          </a:ln>
          <a:effectLst/>
        </p:spPr>
        <p:txBody>
          <a:bodyPr>
            <a:spAutoFit/>
          </a:bodyPr>
          <a:lstStyle/>
          <a:p>
            <a:pPr algn="ctr">
              <a:defRPr/>
            </a:pPr>
            <a:r>
              <a:rPr lang="en-US" sz="3600" dirty="0">
                <a:solidFill>
                  <a:srgbClr val="F5E9E9"/>
                </a:solidFill>
                <a:effectLst>
                  <a:outerShdw blurRad="38100" dist="38100" dir="2700000" algn="tl">
                    <a:srgbClr val="000000"/>
                  </a:outerShdw>
                </a:effectLst>
                <a:latin typeface="Georgia" pitchFamily="18" charset="0"/>
              </a:rPr>
              <a:t>The Sun </a:t>
            </a:r>
            <a:r>
              <a:rPr lang="en-US" sz="3600" b="1" dirty="0">
                <a:solidFill>
                  <a:srgbClr val="F5E9E9"/>
                </a:solidFill>
                <a:effectLst>
                  <a:outerShdw blurRad="38100" dist="38100" dir="2700000" algn="tl">
                    <a:srgbClr val="000000"/>
                  </a:outerShdw>
                </a:effectLst>
                <a:latin typeface="Georgia" pitchFamily="18" charset="0"/>
              </a:rPr>
              <a:t>fuses</a:t>
            </a:r>
            <a:r>
              <a:rPr lang="en-US" sz="3600" dirty="0">
                <a:solidFill>
                  <a:srgbClr val="F5E9E9"/>
                </a:solidFill>
                <a:effectLst>
                  <a:outerShdw blurRad="38100" dist="38100" dir="2700000" algn="tl">
                    <a:srgbClr val="000000"/>
                  </a:outerShdw>
                </a:effectLst>
                <a:latin typeface="Georgia" pitchFamily="18" charset="0"/>
              </a:rPr>
              <a:t> hydrogen into helium releasing energy</a:t>
            </a:r>
          </a:p>
        </p:txBody>
      </p:sp>
      <p:graphicFrame>
        <p:nvGraphicFramePr>
          <p:cNvPr id="3074" name="Object 4"/>
          <p:cNvGraphicFramePr>
            <a:graphicFrameLocks noChangeAspect="1"/>
          </p:cNvGraphicFramePr>
          <p:nvPr/>
        </p:nvGraphicFramePr>
        <p:xfrm>
          <a:off x="685800" y="2819400"/>
          <a:ext cx="8077200" cy="3775075"/>
        </p:xfrm>
        <a:graphic>
          <a:graphicData uri="http://schemas.openxmlformats.org/presentationml/2006/ole">
            <mc:AlternateContent xmlns:mc="http://schemas.openxmlformats.org/markup-compatibility/2006">
              <mc:Choice xmlns:v="urn:schemas-microsoft-com:vml" Requires="v">
                <p:oleObj spid="_x0000_s20508" name="Image" r:id="rId4" imgW="10107937" imgH="4723810" progId="Photoshop.Image.6">
                  <p:embed/>
                </p:oleObj>
              </mc:Choice>
              <mc:Fallback>
                <p:oleObj name="Image" r:id="rId4" imgW="10107937" imgH="4723810"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819400"/>
                        <a:ext cx="8077200" cy="377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9350553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rPr>
              <a:t>Question</a:t>
            </a:r>
          </a:p>
        </p:txBody>
      </p:sp>
      <p:sp>
        <p:nvSpPr>
          <p:cNvPr id="379907" name="Text Box 3"/>
          <p:cNvSpPr txBox="1">
            <a:spLocks noChangeArrowheads="1"/>
          </p:cNvSpPr>
          <p:nvPr/>
        </p:nvSpPr>
        <p:spPr bwMode="auto">
          <a:xfrm>
            <a:off x="228600" y="1905000"/>
            <a:ext cx="8686800" cy="3539430"/>
          </a:xfrm>
          <a:prstGeom prst="rect">
            <a:avLst/>
          </a:prstGeom>
          <a:solidFill>
            <a:schemeClr val="bg2">
              <a:alpha val="41000"/>
            </a:schemeClr>
          </a:solidFill>
          <a:ln w="9525">
            <a:noFill/>
            <a:miter lim="800000"/>
            <a:headEnd/>
            <a:tailEnd/>
          </a:ln>
          <a:effectLst/>
        </p:spPr>
        <p:txBody>
          <a:bodyPr>
            <a:spAutoFit/>
          </a:bodyPr>
          <a:lstStyle/>
          <a:p>
            <a:pPr algn="l">
              <a:defRPr/>
            </a:pPr>
            <a:r>
              <a:rPr lang="en-US" sz="3200" dirty="0">
                <a:solidFill>
                  <a:srgbClr val="F5E9E9"/>
                </a:solidFill>
                <a:effectLst>
                  <a:outerShdw blurRad="38100" dist="38100" dir="2700000" algn="tl">
                    <a:srgbClr val="000000"/>
                  </a:outerShdw>
                </a:effectLst>
                <a:latin typeface="Georgia" pitchFamily="18" charset="0"/>
              </a:rPr>
              <a:t>As the core is contaminated with helium, the nuclear reaction rate drops and the </a:t>
            </a:r>
            <a:r>
              <a:rPr lang="en-US" sz="3200" dirty="0" smtClean="0">
                <a:solidFill>
                  <a:srgbClr val="F5E9E9"/>
                </a:solidFill>
                <a:effectLst>
                  <a:outerShdw blurRad="38100" dist="38100" dir="2700000" algn="tl">
                    <a:srgbClr val="000000"/>
                  </a:outerShdw>
                </a:effectLst>
                <a:latin typeface="Georgia" pitchFamily="18" charset="0"/>
              </a:rPr>
              <a:t>Sun</a:t>
            </a:r>
          </a:p>
          <a:p>
            <a:pPr algn="l">
              <a:defRPr/>
            </a:pPr>
            <a:endParaRPr lang="en-US" sz="3200" dirty="0">
              <a:solidFill>
                <a:srgbClr val="F5E9E9"/>
              </a:solidFill>
              <a:effectLst>
                <a:outerShdw blurRad="38100" dist="38100" dir="2700000" algn="tl">
                  <a:srgbClr val="000000"/>
                </a:outerShdw>
              </a:effectLst>
              <a:latin typeface="Georgia" pitchFamily="18" charset="0"/>
            </a:endParaRPr>
          </a:p>
          <a:p>
            <a:pPr algn="l">
              <a:defRPr/>
            </a:pPr>
            <a:r>
              <a:rPr lang="en-US" sz="3200" dirty="0">
                <a:solidFill>
                  <a:srgbClr val="F5E9E9"/>
                </a:solidFill>
                <a:effectLst>
                  <a:outerShdw blurRad="38100" dist="38100" dir="2700000" algn="tl">
                    <a:srgbClr val="000000"/>
                  </a:outerShdw>
                </a:effectLst>
                <a:latin typeface="Georgia" pitchFamily="18" charset="0"/>
              </a:rPr>
              <a:t>	</a:t>
            </a:r>
            <a:r>
              <a:rPr lang="en-US" sz="3200" dirty="0">
                <a:solidFill>
                  <a:srgbClr val="00B050"/>
                </a:solidFill>
                <a:effectLst>
                  <a:outerShdw blurRad="38100" dist="38100" dir="2700000" algn="tl">
                    <a:srgbClr val="000000"/>
                  </a:outerShdw>
                </a:effectLst>
                <a:latin typeface="Georgia" pitchFamily="18" charset="0"/>
              </a:rPr>
              <a:t>A. </a:t>
            </a:r>
            <a:r>
              <a:rPr lang="en-US" sz="3200" dirty="0">
                <a:solidFill>
                  <a:srgbClr val="F5E9E9"/>
                </a:solidFill>
                <a:effectLst>
                  <a:outerShdw blurRad="38100" dist="38100" dir="2700000" algn="tl">
                    <a:srgbClr val="000000"/>
                  </a:outerShdw>
                </a:effectLst>
                <a:latin typeface="Georgia" pitchFamily="18" charset="0"/>
              </a:rPr>
              <a:t>stays the same size</a:t>
            </a:r>
          </a:p>
          <a:p>
            <a:pPr algn="l">
              <a:defRPr/>
            </a:pPr>
            <a:r>
              <a:rPr lang="en-US" sz="3200" dirty="0">
                <a:solidFill>
                  <a:srgbClr val="F5E9E9"/>
                </a:solidFill>
                <a:effectLst>
                  <a:outerShdw blurRad="38100" dist="38100" dir="2700000" algn="tl">
                    <a:srgbClr val="000000"/>
                  </a:outerShdw>
                </a:effectLst>
                <a:latin typeface="Georgia" pitchFamily="18" charset="0"/>
              </a:rPr>
              <a:t>	</a:t>
            </a:r>
            <a:r>
              <a:rPr lang="en-US" sz="3200" dirty="0">
                <a:solidFill>
                  <a:srgbClr val="FF0000"/>
                </a:solidFill>
                <a:effectLst>
                  <a:outerShdw blurRad="38100" dist="38100" dir="2700000" algn="tl">
                    <a:srgbClr val="000000"/>
                  </a:outerShdw>
                </a:effectLst>
                <a:latin typeface="Georgia" pitchFamily="18" charset="0"/>
              </a:rPr>
              <a:t>B. </a:t>
            </a:r>
            <a:r>
              <a:rPr lang="en-US" sz="3200" dirty="0">
                <a:solidFill>
                  <a:srgbClr val="F5E9E9"/>
                </a:solidFill>
                <a:effectLst>
                  <a:outerShdw blurRad="38100" dist="38100" dir="2700000" algn="tl">
                    <a:srgbClr val="000000"/>
                  </a:outerShdw>
                </a:effectLst>
                <a:latin typeface="Georgia" pitchFamily="18" charset="0"/>
              </a:rPr>
              <a:t>shrinks	(gets smaller)</a:t>
            </a:r>
          </a:p>
          <a:p>
            <a:pPr algn="l">
              <a:defRPr/>
            </a:pPr>
            <a:r>
              <a:rPr lang="en-US" sz="3200" dirty="0">
                <a:solidFill>
                  <a:srgbClr val="F5E9E9"/>
                </a:solidFill>
                <a:effectLst>
                  <a:outerShdw blurRad="38100" dist="38100" dir="2700000" algn="tl">
                    <a:srgbClr val="000000"/>
                  </a:outerShdw>
                </a:effectLst>
                <a:latin typeface="Georgia" pitchFamily="18" charset="0"/>
              </a:rPr>
              <a:t>	</a:t>
            </a:r>
            <a:r>
              <a:rPr lang="en-US" sz="3200" dirty="0">
                <a:solidFill>
                  <a:srgbClr val="0B00EE"/>
                </a:solidFill>
                <a:effectLst>
                  <a:outerShdw blurRad="38100" dist="38100" dir="2700000" algn="tl">
                    <a:srgbClr val="000000"/>
                  </a:outerShdw>
                </a:effectLst>
                <a:latin typeface="Georgia" pitchFamily="18" charset="0"/>
              </a:rPr>
              <a:t>C. </a:t>
            </a:r>
            <a:r>
              <a:rPr lang="en-US" sz="3200" dirty="0">
                <a:solidFill>
                  <a:srgbClr val="F5E9E9"/>
                </a:solidFill>
                <a:effectLst>
                  <a:outerShdw blurRad="38100" dist="38100" dir="2700000" algn="tl">
                    <a:srgbClr val="000000"/>
                  </a:outerShdw>
                </a:effectLst>
                <a:latin typeface="Georgia" pitchFamily="18" charset="0"/>
              </a:rPr>
              <a:t>grows (gets bigger</a:t>
            </a:r>
            <a:r>
              <a:rPr lang="en-US" sz="3200" dirty="0" smtClean="0">
                <a:solidFill>
                  <a:srgbClr val="F5E9E9"/>
                </a:solidFill>
                <a:effectLst>
                  <a:outerShdw blurRad="38100" dist="38100" dir="2700000" algn="tl">
                    <a:srgbClr val="000000"/>
                  </a:outerShdw>
                </a:effectLst>
                <a:latin typeface="Georgia" pitchFamily="18" charset="0"/>
              </a:rPr>
              <a:t>)</a:t>
            </a:r>
          </a:p>
          <a:p>
            <a:pPr algn="l">
              <a:defRPr/>
            </a:pPr>
            <a:endParaRPr lang="en-US" sz="3200"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34856327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rPr>
              <a:t>Question</a:t>
            </a:r>
          </a:p>
        </p:txBody>
      </p:sp>
      <p:sp>
        <p:nvSpPr>
          <p:cNvPr id="379907" name="Text Box 3"/>
          <p:cNvSpPr txBox="1">
            <a:spLocks noChangeArrowheads="1"/>
          </p:cNvSpPr>
          <p:nvPr/>
        </p:nvSpPr>
        <p:spPr bwMode="auto">
          <a:xfrm>
            <a:off x="228600" y="1981200"/>
            <a:ext cx="8686800" cy="3539430"/>
          </a:xfrm>
          <a:prstGeom prst="rect">
            <a:avLst/>
          </a:prstGeom>
          <a:solidFill>
            <a:schemeClr val="bg2">
              <a:alpha val="41000"/>
            </a:schemeClr>
          </a:solidFill>
          <a:ln w="9525">
            <a:noFill/>
            <a:miter lim="800000"/>
            <a:headEnd/>
            <a:tailEnd/>
          </a:ln>
          <a:effectLst/>
        </p:spPr>
        <p:txBody>
          <a:bodyPr>
            <a:spAutoFit/>
          </a:bodyPr>
          <a:lstStyle/>
          <a:p>
            <a:pPr algn="l">
              <a:defRPr/>
            </a:pPr>
            <a:r>
              <a:rPr lang="en-US" sz="2800" dirty="0">
                <a:solidFill>
                  <a:srgbClr val="F5E9E9"/>
                </a:solidFill>
                <a:effectLst>
                  <a:outerShdw blurRad="38100" dist="38100" dir="2700000" algn="tl">
                    <a:srgbClr val="000000"/>
                  </a:outerShdw>
                </a:effectLst>
                <a:latin typeface="Georgia" pitchFamily="18" charset="0"/>
              </a:rPr>
              <a:t>If the Sun were to shrink a little, the core temperature would </a:t>
            </a:r>
            <a:r>
              <a:rPr lang="en-US" sz="2800" dirty="0" smtClean="0">
                <a:solidFill>
                  <a:srgbClr val="F5E9E9"/>
                </a:solidFill>
                <a:effectLst>
                  <a:outerShdw blurRad="38100" dist="38100" dir="2700000" algn="tl">
                    <a:srgbClr val="000000"/>
                  </a:outerShdw>
                </a:effectLst>
                <a:latin typeface="Georgia" pitchFamily="18" charset="0"/>
              </a:rPr>
              <a:t>(increase/decrease) </a:t>
            </a:r>
            <a:r>
              <a:rPr lang="en-US" sz="2800" dirty="0">
                <a:solidFill>
                  <a:srgbClr val="F5E9E9"/>
                </a:solidFill>
                <a:effectLst>
                  <a:outerShdw blurRad="38100" dist="38100" dir="2700000" algn="tl">
                    <a:srgbClr val="000000"/>
                  </a:outerShdw>
                </a:effectLst>
                <a:latin typeface="Georgia" pitchFamily="18" charset="0"/>
              </a:rPr>
              <a:t>causing</a:t>
            </a:r>
            <a:r>
              <a:rPr lang="en-US" sz="2800" dirty="0" smtClean="0">
                <a:solidFill>
                  <a:srgbClr val="F5E9E9"/>
                </a:solidFill>
                <a:effectLst>
                  <a:outerShdw blurRad="38100" dist="38100" dir="2700000" algn="tl">
                    <a:srgbClr val="000000"/>
                  </a:outerShdw>
                </a:effectLst>
                <a:latin typeface="Georgia" pitchFamily="18" charset="0"/>
              </a:rPr>
              <a:t>:</a:t>
            </a:r>
          </a:p>
          <a:p>
            <a:pPr algn="l">
              <a:defRPr/>
            </a:pPr>
            <a:endParaRPr lang="en-US" sz="2800" dirty="0">
              <a:solidFill>
                <a:srgbClr val="F5E9E9"/>
              </a:solidFill>
              <a:effectLst>
                <a:outerShdw blurRad="38100" dist="38100" dir="2700000" algn="tl">
                  <a:srgbClr val="000000"/>
                </a:outerShdw>
              </a:effectLst>
              <a:latin typeface="Georgia" pitchFamily="18" charset="0"/>
            </a:endParaRPr>
          </a:p>
          <a:p>
            <a:pPr algn="l">
              <a:defRPr/>
            </a:pPr>
            <a:r>
              <a:rPr lang="en-US" sz="2800" dirty="0">
                <a:solidFill>
                  <a:srgbClr val="F5E9E9"/>
                </a:solidFill>
                <a:effectLst>
                  <a:outerShdw blurRad="38100" dist="38100" dir="2700000" algn="tl">
                    <a:srgbClr val="000000"/>
                  </a:outerShdw>
                </a:effectLst>
                <a:latin typeface="Georgia" pitchFamily="18" charset="0"/>
              </a:rPr>
              <a:t>      </a:t>
            </a:r>
            <a:r>
              <a:rPr lang="en-US" sz="2800" dirty="0">
                <a:solidFill>
                  <a:srgbClr val="00B050"/>
                </a:solidFill>
                <a:effectLst>
                  <a:outerShdw blurRad="38100" dist="38100" dir="2700000" algn="tl">
                    <a:srgbClr val="000000"/>
                  </a:outerShdw>
                </a:effectLst>
                <a:latin typeface="Georgia" pitchFamily="18" charset="0"/>
              </a:rPr>
              <a:t>A. </a:t>
            </a:r>
            <a:r>
              <a:rPr lang="en-US" sz="2800" dirty="0">
                <a:solidFill>
                  <a:srgbClr val="F5E9E9"/>
                </a:solidFill>
                <a:effectLst>
                  <a:outerShdw blurRad="38100" dist="38100" dir="2700000" algn="tl">
                    <a:srgbClr val="000000"/>
                  </a:outerShdw>
                </a:effectLst>
                <a:latin typeface="Georgia" pitchFamily="18" charset="0"/>
              </a:rPr>
              <a:t>The reaction rate to increase shrinking the sun</a:t>
            </a:r>
          </a:p>
          <a:p>
            <a:pPr algn="l">
              <a:defRPr/>
            </a:pPr>
            <a:r>
              <a:rPr lang="en-US" sz="2800" dirty="0">
                <a:solidFill>
                  <a:srgbClr val="F5E9E9"/>
                </a:solidFill>
                <a:effectLst>
                  <a:outerShdw blurRad="38100" dist="38100" dir="2700000" algn="tl">
                    <a:srgbClr val="000000"/>
                  </a:outerShdw>
                </a:effectLst>
                <a:latin typeface="Georgia" pitchFamily="18" charset="0"/>
              </a:rPr>
              <a:t>      </a:t>
            </a:r>
            <a:r>
              <a:rPr lang="en-US" sz="2800" dirty="0">
                <a:solidFill>
                  <a:srgbClr val="FF0000"/>
                </a:solidFill>
                <a:effectLst>
                  <a:outerShdw blurRad="38100" dist="38100" dir="2700000" algn="tl">
                    <a:srgbClr val="000000"/>
                  </a:outerShdw>
                </a:effectLst>
                <a:latin typeface="Georgia" pitchFamily="18" charset="0"/>
              </a:rPr>
              <a:t>B. </a:t>
            </a:r>
            <a:r>
              <a:rPr lang="en-US" sz="2800" dirty="0">
                <a:solidFill>
                  <a:srgbClr val="F5E9E9"/>
                </a:solidFill>
                <a:effectLst>
                  <a:outerShdw blurRad="38100" dist="38100" dir="2700000" algn="tl">
                    <a:srgbClr val="000000"/>
                  </a:outerShdw>
                </a:effectLst>
                <a:latin typeface="Georgia" pitchFamily="18" charset="0"/>
              </a:rPr>
              <a:t>The reaction rate to decrease shrinking the sun</a:t>
            </a:r>
          </a:p>
          <a:p>
            <a:pPr algn="l">
              <a:defRPr/>
            </a:pPr>
            <a:r>
              <a:rPr lang="en-US" sz="2800" dirty="0">
                <a:solidFill>
                  <a:srgbClr val="F5E9E9"/>
                </a:solidFill>
                <a:effectLst>
                  <a:outerShdw blurRad="38100" dist="38100" dir="2700000" algn="tl">
                    <a:srgbClr val="000000"/>
                  </a:outerShdw>
                </a:effectLst>
                <a:latin typeface="Georgia" pitchFamily="18" charset="0"/>
              </a:rPr>
              <a:t>      </a:t>
            </a:r>
            <a:r>
              <a:rPr lang="en-US" sz="2800" dirty="0">
                <a:solidFill>
                  <a:srgbClr val="0B00EE"/>
                </a:solidFill>
                <a:effectLst>
                  <a:outerShdw blurRad="38100" dist="38100" dir="2700000" algn="tl">
                    <a:srgbClr val="000000"/>
                  </a:outerShdw>
                </a:effectLst>
                <a:latin typeface="Georgia" pitchFamily="18" charset="0"/>
              </a:rPr>
              <a:t>C. </a:t>
            </a:r>
            <a:r>
              <a:rPr lang="en-US" sz="2800" dirty="0">
                <a:solidFill>
                  <a:srgbClr val="F5E9E9"/>
                </a:solidFill>
                <a:effectLst>
                  <a:outerShdw blurRad="38100" dist="38100" dir="2700000" algn="tl">
                    <a:srgbClr val="000000"/>
                  </a:outerShdw>
                </a:effectLst>
                <a:latin typeface="Georgia" pitchFamily="18" charset="0"/>
              </a:rPr>
              <a:t>The reaction rate to increase growing the sun</a:t>
            </a:r>
            <a:endParaRPr lang="en-US" sz="2800" dirty="0">
              <a:solidFill>
                <a:srgbClr val="0B00EE"/>
              </a:solidFill>
              <a:effectLst>
                <a:outerShdw blurRad="38100" dist="38100" dir="2700000" algn="tl">
                  <a:srgbClr val="000000"/>
                </a:outerShdw>
              </a:effectLst>
              <a:latin typeface="Georgia" pitchFamily="18" charset="0"/>
            </a:endParaRPr>
          </a:p>
          <a:p>
            <a:pPr algn="l">
              <a:defRPr/>
            </a:pPr>
            <a:r>
              <a:rPr lang="en-US" sz="2800" dirty="0">
                <a:solidFill>
                  <a:srgbClr val="F5E9E9"/>
                </a:solidFill>
                <a:effectLst>
                  <a:outerShdw blurRad="38100" dist="38100" dir="2700000" algn="tl">
                    <a:srgbClr val="000000"/>
                  </a:outerShdw>
                </a:effectLst>
                <a:latin typeface="Georgia" pitchFamily="18" charset="0"/>
              </a:rPr>
              <a:t>      </a:t>
            </a:r>
            <a:r>
              <a:rPr lang="en-US" sz="2800" dirty="0">
                <a:solidFill>
                  <a:srgbClr val="FFFF00"/>
                </a:solidFill>
                <a:effectLst>
                  <a:outerShdw blurRad="38100" dist="38100" dir="2700000" algn="tl">
                    <a:srgbClr val="000000"/>
                  </a:outerShdw>
                </a:effectLst>
                <a:latin typeface="Georgia" pitchFamily="18" charset="0"/>
              </a:rPr>
              <a:t>D.</a:t>
            </a:r>
            <a:r>
              <a:rPr lang="en-US" sz="2800" dirty="0">
                <a:solidFill>
                  <a:srgbClr val="F5E9E9"/>
                </a:solidFill>
                <a:effectLst>
                  <a:outerShdw blurRad="38100" dist="38100" dir="2700000" algn="tl">
                    <a:srgbClr val="000000"/>
                  </a:outerShdw>
                </a:effectLst>
                <a:latin typeface="Georgia" pitchFamily="18" charset="0"/>
              </a:rPr>
              <a:t> The reaction rate to decrease growing the </a:t>
            </a:r>
            <a:r>
              <a:rPr lang="en-US" sz="2800" dirty="0" smtClean="0">
                <a:solidFill>
                  <a:srgbClr val="F5E9E9"/>
                </a:solidFill>
                <a:effectLst>
                  <a:outerShdw blurRad="38100" dist="38100" dir="2700000" algn="tl">
                    <a:srgbClr val="000000"/>
                  </a:outerShdw>
                </a:effectLst>
                <a:latin typeface="Georgia" pitchFamily="18" charset="0"/>
              </a:rPr>
              <a:t>sun</a:t>
            </a:r>
          </a:p>
          <a:p>
            <a:pPr algn="l">
              <a:defRPr/>
            </a:pPr>
            <a:endParaRPr lang="en-US" sz="2800"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11540096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rPr>
              <a:t>Solar Thermostat</a:t>
            </a:r>
          </a:p>
        </p:txBody>
      </p:sp>
      <p:pic>
        <p:nvPicPr>
          <p:cNvPr id="174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66800"/>
            <a:ext cx="397668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Text Box 3"/>
          <p:cNvSpPr txBox="1">
            <a:spLocks noChangeArrowheads="1"/>
          </p:cNvSpPr>
          <p:nvPr/>
        </p:nvSpPr>
        <p:spPr bwMode="auto">
          <a:xfrm>
            <a:off x="4562475" y="1190625"/>
            <a:ext cx="4114800" cy="954107"/>
          </a:xfrm>
          <a:prstGeom prst="rect">
            <a:avLst/>
          </a:prstGeom>
          <a:solidFill>
            <a:schemeClr val="bg2">
              <a:alpha val="41000"/>
            </a:schemeClr>
          </a:solidFill>
          <a:ln w="9525">
            <a:noFill/>
            <a:miter lim="800000"/>
            <a:headEnd/>
            <a:tailEnd/>
          </a:ln>
          <a:effectLst/>
        </p:spPr>
        <p:txBody>
          <a:bodyPr wrap="square">
            <a:spAutoFit/>
          </a:bodyPr>
          <a:lstStyle/>
          <a:p>
            <a:pPr algn="l">
              <a:defRPr/>
            </a:pPr>
            <a:r>
              <a:rPr lang="en-US" sz="2800" dirty="0" smtClean="0">
                <a:solidFill>
                  <a:srgbClr val="F5E9E9"/>
                </a:solidFill>
                <a:effectLst>
                  <a:outerShdw blurRad="38100" dist="38100" dir="2700000" algn="tl">
                    <a:srgbClr val="000000"/>
                  </a:outerShdw>
                </a:effectLst>
                <a:latin typeface="Georgia" pitchFamily="18" charset="0"/>
              </a:rPr>
              <a:t>Fusion reaction rate depends on temperature</a:t>
            </a:r>
          </a:p>
        </p:txBody>
      </p:sp>
      <p:sp>
        <p:nvSpPr>
          <p:cNvPr id="9" name="Text Box 3"/>
          <p:cNvSpPr txBox="1">
            <a:spLocks noChangeArrowheads="1"/>
          </p:cNvSpPr>
          <p:nvPr/>
        </p:nvSpPr>
        <p:spPr bwMode="auto">
          <a:xfrm>
            <a:off x="4562475" y="2438400"/>
            <a:ext cx="4114800" cy="954107"/>
          </a:xfrm>
          <a:prstGeom prst="rect">
            <a:avLst/>
          </a:prstGeom>
          <a:solidFill>
            <a:schemeClr val="bg2">
              <a:alpha val="41000"/>
            </a:schemeClr>
          </a:solidFill>
          <a:ln w="9525">
            <a:noFill/>
            <a:miter lim="800000"/>
            <a:headEnd/>
            <a:tailEnd/>
          </a:ln>
          <a:effectLst/>
        </p:spPr>
        <p:txBody>
          <a:bodyPr wrap="square">
            <a:spAutoFit/>
          </a:bodyPr>
          <a:lstStyle/>
          <a:p>
            <a:pPr algn="l">
              <a:defRPr/>
            </a:pPr>
            <a:r>
              <a:rPr lang="en-US" sz="2800" dirty="0" smtClean="0">
                <a:solidFill>
                  <a:srgbClr val="F5E9E9"/>
                </a:solidFill>
                <a:effectLst>
                  <a:outerShdw blurRad="38100" dist="38100" dir="2700000" algn="tl">
                    <a:srgbClr val="000000"/>
                  </a:outerShdw>
                </a:effectLst>
                <a:latin typeface="Georgia" pitchFamily="18" charset="0"/>
              </a:rPr>
              <a:t>If temp decreases, pressure decreases</a:t>
            </a:r>
          </a:p>
        </p:txBody>
      </p:sp>
      <p:sp>
        <p:nvSpPr>
          <p:cNvPr id="10" name="Text Box 3"/>
          <p:cNvSpPr txBox="1">
            <a:spLocks noChangeArrowheads="1"/>
          </p:cNvSpPr>
          <p:nvPr/>
        </p:nvSpPr>
        <p:spPr bwMode="auto">
          <a:xfrm>
            <a:off x="4562475" y="3657600"/>
            <a:ext cx="4114800" cy="1384995"/>
          </a:xfrm>
          <a:prstGeom prst="rect">
            <a:avLst/>
          </a:prstGeom>
          <a:solidFill>
            <a:schemeClr val="bg2">
              <a:alpha val="41000"/>
            </a:schemeClr>
          </a:solidFill>
          <a:ln w="9525">
            <a:noFill/>
            <a:miter lim="800000"/>
            <a:headEnd/>
            <a:tailEnd/>
          </a:ln>
          <a:effectLst/>
        </p:spPr>
        <p:txBody>
          <a:bodyPr wrap="square">
            <a:spAutoFit/>
          </a:bodyPr>
          <a:lstStyle/>
          <a:p>
            <a:pPr algn="l">
              <a:defRPr/>
            </a:pPr>
            <a:r>
              <a:rPr lang="en-US" sz="2800" dirty="0" smtClean="0">
                <a:solidFill>
                  <a:srgbClr val="F5E9E9"/>
                </a:solidFill>
                <a:effectLst>
                  <a:outerShdw blurRad="38100" dist="38100" dir="2700000" algn="tl">
                    <a:srgbClr val="000000"/>
                  </a:outerShdw>
                </a:effectLst>
                <a:latin typeface="Georgia" pitchFamily="18" charset="0"/>
              </a:rPr>
              <a:t>As gravitational potential is released, temperature increases</a:t>
            </a:r>
          </a:p>
        </p:txBody>
      </p:sp>
      <p:sp>
        <p:nvSpPr>
          <p:cNvPr id="11" name="Text Box 3"/>
          <p:cNvSpPr txBox="1">
            <a:spLocks noChangeArrowheads="1"/>
          </p:cNvSpPr>
          <p:nvPr/>
        </p:nvSpPr>
        <p:spPr bwMode="auto">
          <a:xfrm>
            <a:off x="4560570" y="5334000"/>
            <a:ext cx="4114800" cy="954107"/>
          </a:xfrm>
          <a:prstGeom prst="rect">
            <a:avLst/>
          </a:prstGeom>
          <a:solidFill>
            <a:schemeClr val="bg2">
              <a:alpha val="41000"/>
            </a:schemeClr>
          </a:solidFill>
          <a:ln w="9525">
            <a:noFill/>
            <a:miter lim="800000"/>
            <a:headEnd/>
            <a:tailEnd/>
          </a:ln>
          <a:effectLst/>
        </p:spPr>
        <p:txBody>
          <a:bodyPr wrap="square">
            <a:spAutoFit/>
          </a:bodyPr>
          <a:lstStyle/>
          <a:p>
            <a:pPr algn="l">
              <a:defRPr/>
            </a:pPr>
            <a:r>
              <a:rPr lang="en-US" sz="2800" dirty="0" smtClean="0">
                <a:solidFill>
                  <a:srgbClr val="F5E9E9"/>
                </a:solidFill>
                <a:effectLst>
                  <a:outerShdw blurRad="38100" dist="38100" dir="2700000" algn="tl">
                    <a:srgbClr val="000000"/>
                  </a:outerShdw>
                </a:effectLst>
                <a:latin typeface="Georgia" pitchFamily="18" charset="0"/>
              </a:rPr>
              <a:t>As temp increases, pressure increases</a:t>
            </a:r>
          </a:p>
        </p:txBody>
      </p:sp>
      <p:sp>
        <p:nvSpPr>
          <p:cNvPr id="12" name="Text Box 3"/>
          <p:cNvSpPr txBox="1">
            <a:spLocks noChangeArrowheads="1"/>
          </p:cNvSpPr>
          <p:nvPr/>
        </p:nvSpPr>
        <p:spPr bwMode="auto">
          <a:xfrm>
            <a:off x="152400" y="5715000"/>
            <a:ext cx="4306729" cy="954107"/>
          </a:xfrm>
          <a:prstGeom prst="rect">
            <a:avLst/>
          </a:prstGeom>
          <a:solidFill>
            <a:schemeClr val="bg2">
              <a:alpha val="41000"/>
            </a:schemeClr>
          </a:solidFill>
          <a:ln w="9525">
            <a:noFill/>
            <a:miter lim="800000"/>
            <a:headEnd/>
            <a:tailEnd/>
          </a:ln>
          <a:effectLst/>
        </p:spPr>
        <p:txBody>
          <a:bodyPr wrap="square">
            <a:spAutoFit/>
          </a:bodyPr>
          <a:lstStyle/>
          <a:p>
            <a:pPr algn="l">
              <a:defRPr/>
            </a:pPr>
            <a:r>
              <a:rPr lang="en-US" sz="2800" dirty="0" smtClean="0">
                <a:solidFill>
                  <a:srgbClr val="F5E9E9"/>
                </a:solidFill>
                <a:effectLst>
                  <a:outerShdw blurRad="38100" dist="38100" dir="2700000" algn="tl">
                    <a:srgbClr val="000000"/>
                  </a:outerShdw>
                </a:effectLst>
                <a:latin typeface="Georgia" pitchFamily="18" charset="0"/>
              </a:rPr>
              <a:t>As helium contaminates the core, fusion rate slows</a:t>
            </a:r>
          </a:p>
        </p:txBody>
      </p:sp>
    </p:spTree>
    <p:extLst>
      <p:ext uri="{BB962C8B-B14F-4D97-AF65-F5344CB8AC3E}">
        <p14:creationId xmlns:p14="http://schemas.microsoft.com/office/powerpoint/2010/main" val="28765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smtClean="0">
                <a:solidFill>
                  <a:srgbClr val="F5E9E9"/>
                </a:solidFill>
                <a:effectLst>
                  <a:outerShdw blurRad="38100" dist="38100" dir="2700000" algn="tl">
                    <a:srgbClr val="000000"/>
                  </a:outerShdw>
                </a:effectLst>
                <a:latin typeface="Georgia" pitchFamily="18" charset="0"/>
              </a:rPr>
              <a:t>Composition</a:t>
            </a:r>
            <a:endParaRPr lang="en-US" sz="5400" dirty="0">
              <a:solidFill>
                <a:srgbClr val="F5E9E9"/>
              </a:solidFill>
              <a:effectLst>
                <a:outerShdw blurRad="38100" dist="38100" dir="2700000" algn="tl">
                  <a:srgbClr val="000000"/>
                </a:outerShdw>
              </a:effectLst>
              <a:latin typeface="Georgia" pitchFamily="18" charset="0"/>
            </a:endParaRPr>
          </a:p>
        </p:txBody>
      </p:sp>
      <p:sp>
        <p:nvSpPr>
          <p:cNvPr id="379907" name="Text Box 3"/>
          <p:cNvSpPr txBox="1">
            <a:spLocks noChangeArrowheads="1"/>
          </p:cNvSpPr>
          <p:nvPr/>
        </p:nvSpPr>
        <p:spPr bwMode="auto">
          <a:xfrm>
            <a:off x="533400" y="1600200"/>
            <a:ext cx="8077200" cy="1200329"/>
          </a:xfrm>
          <a:prstGeom prst="rect">
            <a:avLst/>
          </a:prstGeom>
          <a:solidFill>
            <a:schemeClr val="bg2">
              <a:alpha val="41000"/>
            </a:schemeClr>
          </a:solidFill>
          <a:ln w="9525">
            <a:noFill/>
            <a:miter lim="800000"/>
            <a:headEnd/>
            <a:tailEnd/>
          </a:ln>
          <a:effectLst/>
        </p:spPr>
        <p:txBody>
          <a:bodyPr>
            <a:spAutoFit/>
          </a:bodyPr>
          <a:lstStyle/>
          <a:p>
            <a:pPr algn="l">
              <a:defRPr/>
            </a:pPr>
            <a:r>
              <a:rPr lang="en-US" sz="3600" dirty="0">
                <a:solidFill>
                  <a:srgbClr val="F5E9E9"/>
                </a:solidFill>
                <a:effectLst>
                  <a:outerShdw blurRad="38100" dist="38100" dir="2700000" algn="tl">
                    <a:srgbClr val="000000"/>
                  </a:outerShdw>
                </a:effectLst>
                <a:latin typeface="Georgia" pitchFamily="18" charset="0"/>
              </a:rPr>
              <a:t>How is the Sun’s </a:t>
            </a:r>
            <a:r>
              <a:rPr lang="en-US" sz="3600" i="1" dirty="0">
                <a:solidFill>
                  <a:srgbClr val="F5E9E9"/>
                </a:solidFill>
                <a:effectLst>
                  <a:outerShdw blurRad="38100" dist="38100" dir="2700000" algn="tl">
                    <a:srgbClr val="000000"/>
                  </a:outerShdw>
                </a:effectLst>
                <a:latin typeface="Georgia" pitchFamily="18" charset="0"/>
              </a:rPr>
              <a:t>composition</a:t>
            </a:r>
            <a:r>
              <a:rPr lang="en-US" sz="3600" dirty="0">
                <a:solidFill>
                  <a:srgbClr val="F5E9E9"/>
                </a:solidFill>
                <a:effectLst>
                  <a:outerShdw blurRad="38100" dist="38100" dir="2700000" algn="tl">
                    <a:srgbClr val="000000"/>
                  </a:outerShdw>
                </a:effectLst>
                <a:latin typeface="Georgia" pitchFamily="18" charset="0"/>
              </a:rPr>
              <a:t> different than it was 1 billion years ago</a:t>
            </a:r>
            <a:r>
              <a:rPr lang="en-US" sz="3600" dirty="0" smtClean="0">
                <a:solidFill>
                  <a:srgbClr val="F5E9E9"/>
                </a:solidFill>
                <a:effectLst>
                  <a:outerShdw blurRad="38100" dist="38100" dir="2700000" algn="tl">
                    <a:srgbClr val="000000"/>
                  </a:outerShdw>
                </a:effectLst>
                <a:latin typeface="Georgia" pitchFamily="18" charset="0"/>
              </a:rPr>
              <a:t>?</a:t>
            </a:r>
          </a:p>
        </p:txBody>
      </p:sp>
      <p:sp>
        <p:nvSpPr>
          <p:cNvPr id="5" name="Text Box 3"/>
          <p:cNvSpPr txBox="1">
            <a:spLocks noChangeArrowheads="1"/>
          </p:cNvSpPr>
          <p:nvPr/>
        </p:nvSpPr>
        <p:spPr bwMode="auto">
          <a:xfrm>
            <a:off x="533400" y="4800600"/>
            <a:ext cx="8077200" cy="646331"/>
          </a:xfrm>
          <a:prstGeom prst="rect">
            <a:avLst/>
          </a:prstGeom>
          <a:solidFill>
            <a:schemeClr val="bg2">
              <a:alpha val="41000"/>
            </a:schemeClr>
          </a:solidFill>
          <a:ln w="9525">
            <a:noFill/>
            <a:miter lim="800000"/>
            <a:headEnd/>
            <a:tailEnd/>
          </a:ln>
          <a:effectLst/>
        </p:spPr>
        <p:txBody>
          <a:bodyPr>
            <a:spAutoFit/>
          </a:bodyPr>
          <a:lstStyle/>
          <a:p>
            <a:pPr algn="ctr">
              <a:defRPr/>
            </a:pPr>
            <a:r>
              <a:rPr lang="en-US" sz="3600" i="1" dirty="0" smtClean="0">
                <a:solidFill>
                  <a:srgbClr val="F5E9E9"/>
                </a:solidFill>
                <a:effectLst>
                  <a:outerShdw blurRad="38100" dist="38100" dir="2700000" algn="tl">
                    <a:srgbClr val="000000"/>
                  </a:outerShdw>
                </a:effectLst>
                <a:latin typeface="Georgia" pitchFamily="18" charset="0"/>
              </a:rPr>
              <a:t>Where</a:t>
            </a:r>
            <a:r>
              <a:rPr lang="en-US" sz="3600" dirty="0" smtClean="0">
                <a:solidFill>
                  <a:srgbClr val="F5E9E9"/>
                </a:solidFill>
                <a:effectLst>
                  <a:outerShdw blurRad="38100" dist="38100" dir="2700000" algn="tl">
                    <a:srgbClr val="000000"/>
                  </a:outerShdw>
                </a:effectLst>
                <a:latin typeface="Georgia" pitchFamily="18" charset="0"/>
              </a:rPr>
              <a:t> is that helium?</a:t>
            </a:r>
          </a:p>
        </p:txBody>
      </p:sp>
    </p:spTree>
    <p:extLst>
      <p:ext uri="{BB962C8B-B14F-4D97-AF65-F5344CB8AC3E}">
        <p14:creationId xmlns:p14="http://schemas.microsoft.com/office/powerpoint/2010/main" val="111353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2"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rPr>
              <a:t>Overview</a:t>
            </a:r>
          </a:p>
        </p:txBody>
      </p:sp>
      <p:sp>
        <p:nvSpPr>
          <p:cNvPr id="4" name="Rectangle 3"/>
          <p:cNvSpPr>
            <a:spLocks noChangeArrowheads="1"/>
          </p:cNvSpPr>
          <p:nvPr/>
        </p:nvSpPr>
        <p:spPr bwMode="auto">
          <a:xfrm>
            <a:off x="533400" y="1404946"/>
            <a:ext cx="8077200" cy="5016758"/>
          </a:xfrm>
          <a:prstGeom prst="rect">
            <a:avLst/>
          </a:prstGeom>
          <a:solidFill>
            <a:schemeClr val="bg2">
              <a:alpha val="41000"/>
            </a:schemeClr>
          </a:solidFill>
          <a:ln w="9525">
            <a:noFill/>
            <a:miter lim="800000"/>
            <a:headEnd/>
            <a:tailEnd/>
          </a:ln>
        </p:spPr>
        <p:txBody>
          <a:bodyPr wrap="square" anchor="ctr">
            <a:spAutoFit/>
          </a:bodyPr>
          <a:lstStyle/>
          <a:p>
            <a:pPr>
              <a:buFont typeface="Georgia" panose="02040502050405020303" pitchFamily="18" charset="0"/>
              <a:buAutoNum type="arabicPeriod"/>
            </a:pPr>
            <a:r>
              <a:rPr lang="en-US" sz="3200" dirty="0">
                <a:latin typeface="Georgia" panose="02040502050405020303" pitchFamily="18" charset="0"/>
              </a:rPr>
              <a:t>What is the composition of the Sun</a:t>
            </a:r>
            <a:r>
              <a:rPr lang="en-US" sz="3200" dirty="0" smtClean="0">
                <a:latin typeface="Georgia" panose="02040502050405020303" pitchFamily="18" charset="0"/>
              </a:rPr>
              <a:t>?</a:t>
            </a:r>
            <a:endParaRPr lang="en-US" sz="3200" dirty="0">
              <a:latin typeface="Georgia" panose="02040502050405020303" pitchFamily="18" charset="0"/>
            </a:endParaRPr>
          </a:p>
          <a:p>
            <a:pPr>
              <a:buFont typeface="Georgia" panose="02040502050405020303" pitchFamily="18" charset="0"/>
              <a:buAutoNum type="arabicPeriod"/>
            </a:pPr>
            <a:r>
              <a:rPr lang="en-US" sz="3200" dirty="0">
                <a:latin typeface="Georgia" panose="02040502050405020303" pitchFamily="18" charset="0"/>
              </a:rPr>
              <a:t>Why does the Sun </a:t>
            </a:r>
            <a:r>
              <a:rPr lang="en-US" sz="3200" i="1" dirty="0">
                <a:latin typeface="Georgia" panose="02040502050405020303" pitchFamily="18" charset="0"/>
              </a:rPr>
              <a:t>shine</a:t>
            </a:r>
            <a:r>
              <a:rPr lang="en-US" sz="3200" dirty="0">
                <a:latin typeface="Georgia" panose="02040502050405020303" pitchFamily="18" charset="0"/>
              </a:rPr>
              <a:t>?</a:t>
            </a:r>
          </a:p>
          <a:p>
            <a:pPr>
              <a:buFont typeface="Georgia" panose="02040502050405020303" pitchFamily="18" charset="0"/>
              <a:buAutoNum type="arabicPeriod"/>
            </a:pPr>
            <a:r>
              <a:rPr lang="en-US" sz="3200" dirty="0">
                <a:latin typeface="Georgia" panose="02040502050405020303" pitchFamily="18" charset="0"/>
              </a:rPr>
              <a:t>How do we know its temperature?</a:t>
            </a:r>
          </a:p>
          <a:p>
            <a:pPr>
              <a:buFont typeface="Georgia" panose="02040502050405020303" pitchFamily="18" charset="0"/>
              <a:buAutoNum type="arabicPeriod"/>
            </a:pPr>
            <a:r>
              <a:rPr lang="en-US" sz="3200" dirty="0">
                <a:latin typeface="Georgia" panose="02040502050405020303" pitchFamily="18" charset="0"/>
              </a:rPr>
              <a:t>Why is the Sun </a:t>
            </a:r>
            <a:r>
              <a:rPr lang="en-US" sz="3200" i="1" dirty="0">
                <a:latin typeface="Georgia" panose="02040502050405020303" pitchFamily="18" charset="0"/>
              </a:rPr>
              <a:t>hot</a:t>
            </a:r>
            <a:r>
              <a:rPr lang="en-US" sz="3200" dirty="0">
                <a:latin typeface="Georgia" panose="02040502050405020303" pitchFamily="18" charset="0"/>
              </a:rPr>
              <a:t>? </a:t>
            </a:r>
            <a:r>
              <a:rPr lang="en-US" sz="3200" dirty="0" smtClean="0">
                <a:latin typeface="Georgia" panose="02040502050405020303" pitchFamily="18" charset="0"/>
              </a:rPr>
              <a:t>(energy </a:t>
            </a:r>
            <a:r>
              <a:rPr lang="en-US" sz="3200" dirty="0">
                <a:latin typeface="Georgia" panose="02040502050405020303" pitchFamily="18" charset="0"/>
              </a:rPr>
              <a:t>source)</a:t>
            </a:r>
          </a:p>
          <a:p>
            <a:pPr marL="914400" lvl="1" indent="-457200">
              <a:buFont typeface="Courier New" panose="02070309020205020404" pitchFamily="49" charset="0"/>
              <a:buChar char="o"/>
            </a:pPr>
            <a:r>
              <a:rPr lang="en-US" sz="3200" dirty="0" smtClean="0">
                <a:latin typeface="Georgia" panose="02040502050405020303" pitchFamily="18" charset="0"/>
              </a:rPr>
              <a:t>Chemical</a:t>
            </a:r>
            <a:r>
              <a:rPr lang="en-US" sz="3200" dirty="0">
                <a:latin typeface="Georgia" panose="02040502050405020303" pitchFamily="18" charset="0"/>
              </a:rPr>
              <a:t>?</a:t>
            </a:r>
          </a:p>
          <a:p>
            <a:pPr marL="914400" lvl="1" indent="-457200">
              <a:buFont typeface="Courier New" panose="02070309020205020404" pitchFamily="49" charset="0"/>
              <a:buChar char="o"/>
            </a:pPr>
            <a:r>
              <a:rPr lang="en-US" sz="3200" dirty="0" smtClean="0">
                <a:latin typeface="Georgia" panose="02040502050405020303" pitchFamily="18" charset="0"/>
              </a:rPr>
              <a:t>Gravitational</a:t>
            </a:r>
            <a:r>
              <a:rPr lang="en-US" sz="3200" dirty="0">
                <a:latin typeface="Georgia" panose="02040502050405020303" pitchFamily="18" charset="0"/>
              </a:rPr>
              <a:t>?</a:t>
            </a:r>
          </a:p>
          <a:p>
            <a:pPr marL="914400" lvl="1" indent="-457200">
              <a:buFont typeface="Courier New" panose="02070309020205020404" pitchFamily="49" charset="0"/>
              <a:buChar char="o"/>
            </a:pPr>
            <a:r>
              <a:rPr lang="en-US" sz="3200" dirty="0">
                <a:latin typeface="Georgia" panose="02040502050405020303" pitchFamily="18" charset="0"/>
              </a:rPr>
              <a:t> </a:t>
            </a:r>
            <a:r>
              <a:rPr lang="en-US" sz="3200" dirty="0" smtClean="0">
                <a:latin typeface="Georgia" panose="02040502050405020303" pitchFamily="18" charset="0"/>
              </a:rPr>
              <a:t>Fusion?</a:t>
            </a:r>
            <a:endParaRPr lang="en-US" sz="3200" dirty="0">
              <a:latin typeface="Georgia" panose="02040502050405020303" pitchFamily="18" charset="0"/>
            </a:endParaRPr>
          </a:p>
          <a:p>
            <a:pPr>
              <a:buFont typeface="Georgia" panose="02040502050405020303" pitchFamily="18" charset="0"/>
              <a:buAutoNum type="arabicPeriod"/>
            </a:pPr>
            <a:r>
              <a:rPr lang="en-US" sz="3200" dirty="0">
                <a:latin typeface="Georgia" panose="02040502050405020303" pitchFamily="18" charset="0"/>
              </a:rPr>
              <a:t>What IS fusion, and why does it release energy</a:t>
            </a:r>
            <a:r>
              <a:rPr lang="en-US" sz="3200" dirty="0" smtClean="0">
                <a:latin typeface="Georgia" panose="02040502050405020303" pitchFamily="18" charset="0"/>
              </a:rPr>
              <a:t>?</a:t>
            </a:r>
          </a:p>
          <a:p>
            <a:pPr>
              <a:buFont typeface="Georgia" panose="02040502050405020303" pitchFamily="18" charset="0"/>
              <a:buAutoNum type="arabicPeriod"/>
            </a:pPr>
            <a:r>
              <a:rPr lang="en-US" sz="3200" dirty="0" smtClean="0">
                <a:latin typeface="Georgia" panose="02040502050405020303" pitchFamily="18" charset="0"/>
              </a:rPr>
              <a:t> What </a:t>
            </a:r>
            <a:r>
              <a:rPr lang="en-US" sz="3200" dirty="0">
                <a:latin typeface="Georgia" panose="02040502050405020303" pitchFamily="18" charset="0"/>
              </a:rPr>
              <a:t>is the structure of the Sun?</a:t>
            </a:r>
          </a:p>
        </p:txBody>
      </p:sp>
      <p:pic>
        <p:nvPicPr>
          <p:cNvPr id="5"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1288640"/>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1905000"/>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2305050"/>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3642" y="4248150"/>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5181600"/>
            <a:ext cx="800100" cy="800100"/>
          </a:xfrm>
          <a:prstGeom prst="rect">
            <a:avLst/>
          </a:prstGeom>
          <a:noFill/>
          <a:extLst>
            <a:ext uri="{909E8E84-426E-40DD-AFC4-6F175D3DCCD1}">
              <a14:hiddenFill xmlns:a14="http://schemas.microsoft.com/office/drawing/2010/main">
                <a:solidFill>
                  <a:srgbClr val="FFFFFF"/>
                </a:solidFill>
              </a14:hiddenFill>
            </a:ext>
          </a:extLst>
        </p:spPr>
      </p:pic>
      <p:sp>
        <p:nvSpPr>
          <p:cNvPr id="2" name="Multiply 1"/>
          <p:cNvSpPr/>
          <p:nvPr/>
        </p:nvSpPr>
        <p:spPr bwMode="auto">
          <a:xfrm>
            <a:off x="3520563" y="3379925"/>
            <a:ext cx="535858" cy="533400"/>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bg1"/>
              </a:solidFill>
              <a:effectLst/>
              <a:latin typeface="Arial" charset="0"/>
            </a:endParaRPr>
          </a:p>
        </p:txBody>
      </p:sp>
      <p:sp>
        <p:nvSpPr>
          <p:cNvPr id="12" name="Multiply 11"/>
          <p:cNvSpPr/>
          <p:nvPr/>
        </p:nvSpPr>
        <p:spPr bwMode="auto">
          <a:xfrm>
            <a:off x="4101281" y="3913325"/>
            <a:ext cx="535858" cy="533400"/>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bg1"/>
              </a:solidFill>
              <a:effectLst/>
              <a:latin typeface="Arial" charset="0"/>
            </a:endParaRPr>
          </a:p>
        </p:txBody>
      </p:sp>
    </p:spTree>
    <p:extLst>
      <p:ext uri="{BB962C8B-B14F-4D97-AF65-F5344CB8AC3E}">
        <p14:creationId xmlns:p14="http://schemas.microsoft.com/office/powerpoint/2010/main" val="20454923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2"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rPr>
              <a:t>Overview</a:t>
            </a:r>
          </a:p>
        </p:txBody>
      </p:sp>
      <p:sp>
        <p:nvSpPr>
          <p:cNvPr id="4" name="Rectangle 3"/>
          <p:cNvSpPr>
            <a:spLocks noChangeArrowheads="1"/>
          </p:cNvSpPr>
          <p:nvPr/>
        </p:nvSpPr>
        <p:spPr bwMode="auto">
          <a:xfrm>
            <a:off x="533400" y="1404946"/>
            <a:ext cx="8077200" cy="5016758"/>
          </a:xfrm>
          <a:prstGeom prst="rect">
            <a:avLst/>
          </a:prstGeom>
          <a:solidFill>
            <a:schemeClr val="bg2">
              <a:alpha val="41000"/>
            </a:schemeClr>
          </a:solidFill>
          <a:ln w="9525">
            <a:noFill/>
            <a:miter lim="800000"/>
            <a:headEnd/>
            <a:tailEnd/>
          </a:ln>
        </p:spPr>
        <p:txBody>
          <a:bodyPr wrap="square" anchor="ctr">
            <a:spAutoFit/>
          </a:bodyPr>
          <a:lstStyle/>
          <a:p>
            <a:pPr>
              <a:buFont typeface="Georgia" panose="02040502050405020303" pitchFamily="18" charset="0"/>
              <a:buAutoNum type="arabicPeriod"/>
            </a:pPr>
            <a:r>
              <a:rPr lang="en-US" sz="3200" dirty="0">
                <a:latin typeface="Georgia" panose="02040502050405020303" pitchFamily="18" charset="0"/>
              </a:rPr>
              <a:t>What is the composition of the Sun</a:t>
            </a:r>
            <a:r>
              <a:rPr lang="en-US" sz="3200" dirty="0" smtClean="0">
                <a:latin typeface="Georgia" panose="02040502050405020303" pitchFamily="18" charset="0"/>
              </a:rPr>
              <a:t>?</a:t>
            </a:r>
            <a:endParaRPr lang="en-US" sz="3200" dirty="0">
              <a:latin typeface="Georgia" panose="02040502050405020303" pitchFamily="18" charset="0"/>
            </a:endParaRPr>
          </a:p>
          <a:p>
            <a:pPr>
              <a:buFont typeface="Georgia" panose="02040502050405020303" pitchFamily="18" charset="0"/>
              <a:buAutoNum type="arabicPeriod"/>
            </a:pPr>
            <a:r>
              <a:rPr lang="en-US" sz="3200" dirty="0">
                <a:latin typeface="Georgia" panose="02040502050405020303" pitchFamily="18" charset="0"/>
              </a:rPr>
              <a:t>Why does the Sun </a:t>
            </a:r>
            <a:r>
              <a:rPr lang="en-US" sz="3200" i="1" dirty="0">
                <a:latin typeface="Georgia" panose="02040502050405020303" pitchFamily="18" charset="0"/>
              </a:rPr>
              <a:t>shine</a:t>
            </a:r>
            <a:r>
              <a:rPr lang="en-US" sz="3200" dirty="0">
                <a:latin typeface="Georgia" panose="02040502050405020303" pitchFamily="18" charset="0"/>
              </a:rPr>
              <a:t>?</a:t>
            </a:r>
          </a:p>
          <a:p>
            <a:pPr>
              <a:buFont typeface="Georgia" panose="02040502050405020303" pitchFamily="18" charset="0"/>
              <a:buAutoNum type="arabicPeriod"/>
            </a:pPr>
            <a:r>
              <a:rPr lang="en-US" sz="3200" dirty="0">
                <a:latin typeface="Georgia" panose="02040502050405020303" pitchFamily="18" charset="0"/>
              </a:rPr>
              <a:t>How do we know its temperature?</a:t>
            </a:r>
          </a:p>
          <a:p>
            <a:pPr>
              <a:buFont typeface="Georgia" panose="02040502050405020303" pitchFamily="18" charset="0"/>
              <a:buAutoNum type="arabicPeriod"/>
            </a:pPr>
            <a:r>
              <a:rPr lang="en-US" sz="3200" dirty="0">
                <a:latin typeface="Georgia" panose="02040502050405020303" pitchFamily="18" charset="0"/>
              </a:rPr>
              <a:t>Why is the Sun </a:t>
            </a:r>
            <a:r>
              <a:rPr lang="en-US" sz="3200" i="1" dirty="0">
                <a:latin typeface="Georgia" panose="02040502050405020303" pitchFamily="18" charset="0"/>
              </a:rPr>
              <a:t>hot</a:t>
            </a:r>
            <a:r>
              <a:rPr lang="en-US" sz="3200" dirty="0">
                <a:latin typeface="Georgia" panose="02040502050405020303" pitchFamily="18" charset="0"/>
              </a:rPr>
              <a:t>? </a:t>
            </a:r>
            <a:r>
              <a:rPr lang="en-US" sz="3200" dirty="0" smtClean="0">
                <a:latin typeface="Georgia" panose="02040502050405020303" pitchFamily="18" charset="0"/>
              </a:rPr>
              <a:t>(energy </a:t>
            </a:r>
            <a:r>
              <a:rPr lang="en-US" sz="3200" dirty="0">
                <a:latin typeface="Georgia" panose="02040502050405020303" pitchFamily="18" charset="0"/>
              </a:rPr>
              <a:t>source)</a:t>
            </a:r>
          </a:p>
          <a:p>
            <a:pPr marL="914400" lvl="1" indent="-457200">
              <a:buFont typeface="Courier New" panose="02070309020205020404" pitchFamily="49" charset="0"/>
              <a:buChar char="o"/>
            </a:pPr>
            <a:r>
              <a:rPr lang="en-US" sz="3200" dirty="0" smtClean="0">
                <a:latin typeface="Georgia" panose="02040502050405020303" pitchFamily="18" charset="0"/>
              </a:rPr>
              <a:t>Chemical</a:t>
            </a:r>
            <a:r>
              <a:rPr lang="en-US" sz="3200" dirty="0">
                <a:latin typeface="Georgia" panose="02040502050405020303" pitchFamily="18" charset="0"/>
              </a:rPr>
              <a:t>?</a:t>
            </a:r>
          </a:p>
          <a:p>
            <a:pPr marL="914400" lvl="1" indent="-457200">
              <a:buFont typeface="Courier New" panose="02070309020205020404" pitchFamily="49" charset="0"/>
              <a:buChar char="o"/>
            </a:pPr>
            <a:r>
              <a:rPr lang="en-US" sz="3200" dirty="0" smtClean="0">
                <a:latin typeface="Georgia" panose="02040502050405020303" pitchFamily="18" charset="0"/>
              </a:rPr>
              <a:t>Gravitational</a:t>
            </a:r>
            <a:r>
              <a:rPr lang="en-US" sz="3200" dirty="0">
                <a:latin typeface="Georgia" panose="02040502050405020303" pitchFamily="18" charset="0"/>
              </a:rPr>
              <a:t>?</a:t>
            </a:r>
          </a:p>
          <a:p>
            <a:pPr marL="914400" lvl="1" indent="-457200">
              <a:buFont typeface="Courier New" panose="02070309020205020404" pitchFamily="49" charset="0"/>
              <a:buChar char="o"/>
            </a:pPr>
            <a:r>
              <a:rPr lang="en-US" sz="3200" dirty="0">
                <a:latin typeface="Georgia" panose="02040502050405020303" pitchFamily="18" charset="0"/>
              </a:rPr>
              <a:t> </a:t>
            </a:r>
            <a:r>
              <a:rPr lang="en-US" sz="3200" dirty="0" smtClean="0">
                <a:latin typeface="Georgia" panose="02040502050405020303" pitchFamily="18" charset="0"/>
              </a:rPr>
              <a:t>Fusion?</a:t>
            </a:r>
            <a:endParaRPr lang="en-US" sz="3200" dirty="0">
              <a:latin typeface="Georgia" panose="02040502050405020303" pitchFamily="18" charset="0"/>
            </a:endParaRPr>
          </a:p>
          <a:p>
            <a:pPr>
              <a:buFont typeface="Georgia" panose="02040502050405020303" pitchFamily="18" charset="0"/>
              <a:buAutoNum type="arabicPeriod"/>
            </a:pPr>
            <a:r>
              <a:rPr lang="en-US" sz="3200" dirty="0">
                <a:latin typeface="Georgia" panose="02040502050405020303" pitchFamily="18" charset="0"/>
              </a:rPr>
              <a:t>What IS fusion, and why does it release energy</a:t>
            </a:r>
            <a:r>
              <a:rPr lang="en-US" sz="3200" dirty="0" smtClean="0">
                <a:latin typeface="Georgia" panose="02040502050405020303" pitchFamily="18" charset="0"/>
              </a:rPr>
              <a:t>?</a:t>
            </a:r>
          </a:p>
          <a:p>
            <a:pPr>
              <a:buFont typeface="Georgia" panose="02040502050405020303" pitchFamily="18" charset="0"/>
              <a:buAutoNum type="arabicPeriod"/>
            </a:pPr>
            <a:r>
              <a:rPr lang="en-US" sz="3200" dirty="0" smtClean="0">
                <a:latin typeface="Georgia" panose="02040502050405020303" pitchFamily="18" charset="0"/>
              </a:rPr>
              <a:t> What </a:t>
            </a:r>
            <a:r>
              <a:rPr lang="en-US" sz="3200" dirty="0">
                <a:latin typeface="Georgia" panose="02040502050405020303" pitchFamily="18" charset="0"/>
              </a:rPr>
              <a:t>is the structure of the Sun?</a:t>
            </a:r>
          </a:p>
        </p:txBody>
      </p:sp>
    </p:spTree>
    <p:extLst>
      <p:ext uri="{BB962C8B-B14F-4D97-AF65-F5344CB8AC3E}">
        <p14:creationId xmlns:p14="http://schemas.microsoft.com/office/powerpoint/2010/main" val="26375315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a:solidFill>
                  <a:srgbClr val="F5E9E9"/>
                </a:solidFill>
                <a:effectLst>
                  <a:outerShdw blurRad="38100" dist="38100" dir="2700000" algn="tl">
                    <a:srgbClr val="000000"/>
                  </a:outerShdw>
                </a:effectLst>
                <a:latin typeface="Georgia" pitchFamily="18" charset="0"/>
              </a:rPr>
              <a:t>Structure</a:t>
            </a:r>
          </a:p>
        </p:txBody>
      </p:sp>
      <p:graphicFrame>
        <p:nvGraphicFramePr>
          <p:cNvPr id="4098" name="Object 4"/>
          <p:cNvGraphicFramePr>
            <a:graphicFrameLocks noChangeAspect="1"/>
          </p:cNvGraphicFramePr>
          <p:nvPr/>
        </p:nvGraphicFramePr>
        <p:xfrm>
          <a:off x="152400" y="1600200"/>
          <a:ext cx="4495800" cy="4464050"/>
        </p:xfrm>
        <a:graphic>
          <a:graphicData uri="http://schemas.openxmlformats.org/presentationml/2006/ole">
            <mc:AlternateContent xmlns:mc="http://schemas.openxmlformats.org/markup-compatibility/2006">
              <mc:Choice xmlns:v="urn:schemas-microsoft-com:vml" Requires="v">
                <p:oleObj spid="_x0000_s21531" name="Image" r:id="rId4" imgW="7034921" imgH="6984127" progId="Photoshop.Image.6">
                  <p:embed/>
                </p:oleObj>
              </mc:Choice>
              <mc:Fallback>
                <p:oleObj name="Image" r:id="rId4" imgW="7034921" imgH="6984127"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600200"/>
                        <a:ext cx="4495800"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2085" name="Text Box 5"/>
          <p:cNvSpPr txBox="1">
            <a:spLocks noChangeArrowheads="1"/>
          </p:cNvSpPr>
          <p:nvPr/>
        </p:nvSpPr>
        <p:spPr bwMode="auto">
          <a:xfrm>
            <a:off x="4876800" y="1447800"/>
            <a:ext cx="4114800" cy="1066800"/>
          </a:xfrm>
          <a:prstGeom prst="rect">
            <a:avLst/>
          </a:prstGeom>
          <a:solidFill>
            <a:schemeClr val="bg2">
              <a:alpha val="41000"/>
            </a:schemeClr>
          </a:solidFill>
          <a:ln w="9525">
            <a:noFill/>
            <a:miter lim="800000"/>
            <a:headEnd/>
            <a:tailEnd/>
          </a:ln>
          <a:effectLst/>
        </p:spPr>
        <p:txBody>
          <a:bodyPr>
            <a:spAutoFit/>
          </a:bodyPr>
          <a:lstStyle/>
          <a:p>
            <a:pPr>
              <a:defRPr/>
            </a:pPr>
            <a:r>
              <a:rPr lang="en-US" sz="3200">
                <a:solidFill>
                  <a:srgbClr val="F5E9E9"/>
                </a:solidFill>
                <a:effectLst>
                  <a:outerShdw blurRad="38100" dist="38100" dir="2700000" algn="tl">
                    <a:srgbClr val="000000"/>
                  </a:outerShdw>
                </a:effectLst>
                <a:latin typeface="Georgia" pitchFamily="18" charset="0"/>
              </a:rPr>
              <a:t>Hot Dense Core</a:t>
            </a:r>
          </a:p>
          <a:p>
            <a:pPr>
              <a:defRPr/>
            </a:pPr>
            <a:r>
              <a:rPr lang="en-US" sz="3200">
                <a:solidFill>
                  <a:srgbClr val="F5E9E9"/>
                </a:solidFill>
                <a:effectLst>
                  <a:outerShdw blurRad="38100" dist="38100" dir="2700000" algn="tl">
                    <a:srgbClr val="000000"/>
                  </a:outerShdw>
                </a:effectLst>
                <a:latin typeface="Georgia" pitchFamily="18" charset="0"/>
              </a:rPr>
              <a:t>Fusion happens here</a:t>
            </a:r>
          </a:p>
        </p:txBody>
      </p:sp>
      <p:sp>
        <p:nvSpPr>
          <p:cNvPr id="302086" name="Text Box 6"/>
          <p:cNvSpPr txBox="1">
            <a:spLocks noChangeArrowheads="1"/>
          </p:cNvSpPr>
          <p:nvPr/>
        </p:nvSpPr>
        <p:spPr bwMode="auto">
          <a:xfrm>
            <a:off x="4876800" y="2895600"/>
            <a:ext cx="4114800" cy="1554163"/>
          </a:xfrm>
          <a:prstGeom prst="rect">
            <a:avLst/>
          </a:prstGeom>
          <a:solidFill>
            <a:schemeClr val="bg2">
              <a:alpha val="41000"/>
            </a:schemeClr>
          </a:solidFill>
          <a:ln w="9525">
            <a:noFill/>
            <a:miter lim="800000"/>
            <a:headEnd/>
            <a:tailEnd/>
          </a:ln>
          <a:effectLst/>
        </p:spPr>
        <p:txBody>
          <a:bodyPr>
            <a:spAutoFit/>
          </a:bodyPr>
          <a:lstStyle/>
          <a:p>
            <a:pPr>
              <a:defRPr/>
            </a:pPr>
            <a:r>
              <a:rPr lang="en-US" sz="3200">
                <a:solidFill>
                  <a:srgbClr val="F5E9E9"/>
                </a:solidFill>
                <a:effectLst>
                  <a:outerShdw blurRad="38100" dist="38100" dir="2700000" algn="tl">
                    <a:srgbClr val="000000"/>
                  </a:outerShdw>
                </a:effectLst>
                <a:latin typeface="Georgia" pitchFamily="18" charset="0"/>
              </a:rPr>
              <a:t>Radiative Zone</a:t>
            </a:r>
          </a:p>
          <a:p>
            <a:pPr>
              <a:defRPr/>
            </a:pPr>
            <a:r>
              <a:rPr lang="en-US" sz="3200">
                <a:solidFill>
                  <a:srgbClr val="F5E9E9"/>
                </a:solidFill>
                <a:effectLst>
                  <a:outerShdw blurRad="38100" dist="38100" dir="2700000" algn="tl">
                    <a:srgbClr val="000000"/>
                  </a:outerShdw>
                </a:effectLst>
                <a:latin typeface="Georgia" pitchFamily="18" charset="0"/>
              </a:rPr>
              <a:t>Energy carried by photons</a:t>
            </a:r>
          </a:p>
        </p:txBody>
      </p:sp>
      <p:sp>
        <p:nvSpPr>
          <p:cNvPr id="302087" name="Text Box 7"/>
          <p:cNvSpPr txBox="1">
            <a:spLocks noChangeArrowheads="1"/>
          </p:cNvSpPr>
          <p:nvPr/>
        </p:nvSpPr>
        <p:spPr bwMode="auto">
          <a:xfrm>
            <a:off x="4876800" y="4648200"/>
            <a:ext cx="4114800" cy="1554163"/>
          </a:xfrm>
          <a:prstGeom prst="rect">
            <a:avLst/>
          </a:prstGeom>
          <a:solidFill>
            <a:schemeClr val="bg2">
              <a:alpha val="41000"/>
            </a:schemeClr>
          </a:solidFill>
          <a:ln w="9525">
            <a:noFill/>
            <a:miter lim="800000"/>
            <a:headEnd/>
            <a:tailEnd/>
          </a:ln>
          <a:effectLst/>
        </p:spPr>
        <p:txBody>
          <a:bodyPr>
            <a:spAutoFit/>
          </a:bodyPr>
          <a:lstStyle/>
          <a:p>
            <a:pPr>
              <a:defRPr/>
            </a:pPr>
            <a:r>
              <a:rPr lang="en-US" sz="3200">
                <a:solidFill>
                  <a:srgbClr val="F5E9E9"/>
                </a:solidFill>
                <a:effectLst>
                  <a:outerShdw blurRad="38100" dist="38100" dir="2700000" algn="tl">
                    <a:srgbClr val="000000"/>
                  </a:outerShdw>
                </a:effectLst>
                <a:latin typeface="Georgia" pitchFamily="18" charset="0"/>
              </a:rPr>
              <a:t>Convective Zone</a:t>
            </a:r>
          </a:p>
          <a:p>
            <a:pPr>
              <a:defRPr/>
            </a:pPr>
            <a:r>
              <a:rPr lang="en-US" sz="3200">
                <a:solidFill>
                  <a:srgbClr val="F5E9E9"/>
                </a:solidFill>
                <a:effectLst>
                  <a:outerShdw blurRad="38100" dist="38100" dir="2700000" algn="tl">
                    <a:srgbClr val="000000"/>
                  </a:outerShdw>
                </a:effectLst>
                <a:latin typeface="Georgia" pitchFamily="18" charset="0"/>
              </a:rPr>
              <a:t>Energy carried by convection</a:t>
            </a:r>
          </a:p>
        </p:txBody>
      </p:sp>
    </p:spTree>
    <p:extLst>
      <p:ext uri="{BB962C8B-B14F-4D97-AF65-F5344CB8AC3E}">
        <p14:creationId xmlns:p14="http://schemas.microsoft.com/office/powerpoint/2010/main" val="462781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rPr>
              <a:t>Photosphere and Corona</a:t>
            </a:r>
          </a:p>
        </p:txBody>
      </p:sp>
      <p:sp>
        <p:nvSpPr>
          <p:cNvPr id="331779" name="Text Box 3"/>
          <p:cNvSpPr txBox="1">
            <a:spLocks noChangeArrowheads="1"/>
          </p:cNvSpPr>
          <p:nvPr/>
        </p:nvSpPr>
        <p:spPr bwMode="auto">
          <a:xfrm>
            <a:off x="304800" y="1171575"/>
            <a:ext cx="4038600" cy="1190625"/>
          </a:xfrm>
          <a:prstGeom prst="rect">
            <a:avLst/>
          </a:prstGeom>
          <a:solidFill>
            <a:schemeClr val="bg2">
              <a:alpha val="41000"/>
            </a:schemeClr>
          </a:solidFill>
          <a:ln w="9525">
            <a:noFill/>
            <a:miter lim="800000"/>
            <a:headEnd/>
            <a:tailEnd/>
          </a:ln>
          <a:effectLst/>
        </p:spPr>
        <p:txBody>
          <a:bodyPr>
            <a:spAutoFit/>
          </a:bodyPr>
          <a:lstStyle/>
          <a:p>
            <a:pPr algn="ctr">
              <a:defRPr/>
            </a:pPr>
            <a:r>
              <a:rPr lang="en-US" sz="3600" dirty="0">
                <a:solidFill>
                  <a:srgbClr val="F5E9E9"/>
                </a:solidFill>
                <a:effectLst>
                  <a:outerShdw blurRad="38100" dist="38100" dir="2700000" algn="tl">
                    <a:srgbClr val="000000"/>
                  </a:outerShdw>
                </a:effectLst>
                <a:latin typeface="Georgia" pitchFamily="18" charset="0"/>
              </a:rPr>
              <a:t>The visible surface</a:t>
            </a:r>
          </a:p>
          <a:p>
            <a:pPr algn="ctr">
              <a:defRPr/>
            </a:pPr>
            <a:r>
              <a:rPr lang="en-US" sz="3600" dirty="0">
                <a:solidFill>
                  <a:srgbClr val="F5E9E9"/>
                </a:solidFill>
                <a:effectLst>
                  <a:outerShdw blurRad="38100" dist="38100" dir="2700000" algn="tl">
                    <a:srgbClr val="000000"/>
                  </a:outerShdw>
                </a:effectLst>
                <a:latin typeface="Georgia" pitchFamily="18" charset="0"/>
              </a:rPr>
              <a:t>p</a:t>
            </a:r>
            <a:r>
              <a:rPr lang="en-US" sz="3600" dirty="0" smtClean="0">
                <a:solidFill>
                  <a:srgbClr val="F5E9E9"/>
                </a:solidFill>
                <a:effectLst>
                  <a:outerShdw blurRad="38100" dist="38100" dir="2700000" algn="tl">
                    <a:srgbClr val="000000"/>
                  </a:outerShdw>
                </a:effectLst>
                <a:latin typeface="Georgia" pitchFamily="18" charset="0"/>
              </a:rPr>
              <a:t>hotons </a:t>
            </a:r>
            <a:r>
              <a:rPr lang="en-US" sz="3600" dirty="0">
                <a:solidFill>
                  <a:srgbClr val="F5E9E9"/>
                </a:solidFill>
                <a:effectLst>
                  <a:outerShdw blurRad="38100" dist="38100" dir="2700000" algn="tl">
                    <a:srgbClr val="000000"/>
                  </a:outerShdw>
                </a:effectLst>
                <a:latin typeface="Georgia" pitchFamily="18" charset="0"/>
              </a:rPr>
              <a:t>escape</a:t>
            </a:r>
          </a:p>
        </p:txBody>
      </p:sp>
      <p:pic>
        <p:nvPicPr>
          <p:cNvPr id="20484" name="Picture 4" descr="S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819400"/>
            <a:ext cx="3463925"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descr="http://csep10.phys.utk.edu/astr162/lect/sun/hao_slide_0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819400"/>
            <a:ext cx="4181475"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83" name="Text Box 7"/>
          <p:cNvSpPr txBox="1">
            <a:spLocks noChangeArrowheads="1"/>
          </p:cNvSpPr>
          <p:nvPr/>
        </p:nvSpPr>
        <p:spPr bwMode="auto">
          <a:xfrm>
            <a:off x="4648200" y="1171575"/>
            <a:ext cx="4038600" cy="1200329"/>
          </a:xfrm>
          <a:prstGeom prst="rect">
            <a:avLst/>
          </a:prstGeom>
          <a:solidFill>
            <a:schemeClr val="bg2">
              <a:alpha val="41000"/>
            </a:schemeClr>
          </a:solidFill>
          <a:ln w="9525">
            <a:noFill/>
            <a:miter lim="800000"/>
            <a:headEnd/>
            <a:tailEnd/>
          </a:ln>
          <a:effectLst/>
        </p:spPr>
        <p:txBody>
          <a:bodyPr>
            <a:spAutoFit/>
          </a:bodyPr>
          <a:lstStyle/>
          <a:p>
            <a:pPr algn="ctr">
              <a:defRPr/>
            </a:pPr>
            <a:r>
              <a:rPr lang="en-US" sz="3600" dirty="0">
                <a:solidFill>
                  <a:srgbClr val="F5E9E9"/>
                </a:solidFill>
                <a:effectLst>
                  <a:outerShdw blurRad="38100" dist="38100" dir="2700000" algn="tl">
                    <a:srgbClr val="000000"/>
                  </a:outerShdw>
                </a:effectLst>
                <a:latin typeface="Georgia" pitchFamily="18" charset="0"/>
              </a:rPr>
              <a:t>Hot </a:t>
            </a:r>
            <a:r>
              <a:rPr lang="en-US" sz="3600" dirty="0" smtClean="0">
                <a:solidFill>
                  <a:srgbClr val="F5E9E9"/>
                </a:solidFill>
                <a:effectLst>
                  <a:outerShdw blurRad="38100" dist="38100" dir="2700000" algn="tl">
                    <a:srgbClr val="000000"/>
                  </a:outerShdw>
                </a:effectLst>
                <a:latin typeface="Georgia" pitchFamily="18" charset="0"/>
              </a:rPr>
              <a:t>low density atmosphere</a:t>
            </a:r>
            <a:endParaRPr lang="en-US" sz="3600" dirty="0">
              <a:solidFill>
                <a:srgbClr val="F5E9E9"/>
              </a:solidFill>
              <a:effectLst>
                <a:outerShdw blurRad="38100" dist="38100" dir="2700000" algn="tl">
                  <a:srgbClr val="000000"/>
                </a:outerShdw>
              </a:effectLst>
              <a:latin typeface="Georgia" pitchFamily="18" charset="0"/>
            </a:endParaRPr>
          </a:p>
        </p:txBody>
      </p:sp>
      <p:sp>
        <p:nvSpPr>
          <p:cNvPr id="7" name="Text Box 3"/>
          <p:cNvSpPr txBox="1">
            <a:spLocks noChangeArrowheads="1"/>
          </p:cNvSpPr>
          <p:nvPr/>
        </p:nvSpPr>
        <p:spPr bwMode="auto">
          <a:xfrm>
            <a:off x="1219200" y="6296026"/>
            <a:ext cx="2209800" cy="523220"/>
          </a:xfrm>
          <a:prstGeom prst="rect">
            <a:avLst/>
          </a:prstGeom>
          <a:solidFill>
            <a:schemeClr val="bg2">
              <a:alpha val="41000"/>
            </a:schemeClr>
          </a:solidFill>
          <a:ln w="9525">
            <a:noFill/>
            <a:miter lim="800000"/>
            <a:headEnd/>
            <a:tailEnd/>
          </a:ln>
          <a:effectLst/>
        </p:spPr>
        <p:txBody>
          <a:bodyPr wrap="square">
            <a:spAutoFit/>
          </a:bodyPr>
          <a:lstStyle/>
          <a:p>
            <a:pPr algn="ctr">
              <a:defRPr/>
            </a:pPr>
            <a:r>
              <a:rPr lang="en-US" sz="2800" dirty="0" smtClean="0">
                <a:solidFill>
                  <a:srgbClr val="F5E9E9"/>
                </a:solidFill>
                <a:effectLst>
                  <a:outerShdw blurRad="38100" dist="38100" dir="2700000" algn="tl">
                    <a:srgbClr val="000000"/>
                  </a:outerShdw>
                </a:effectLst>
                <a:latin typeface="Georgia" pitchFamily="18" charset="0"/>
              </a:rPr>
              <a:t>photosphere</a:t>
            </a:r>
            <a:endParaRPr lang="en-US" sz="2800" dirty="0">
              <a:solidFill>
                <a:srgbClr val="F5E9E9"/>
              </a:solidFill>
              <a:effectLst>
                <a:outerShdw blurRad="38100" dist="38100" dir="2700000" algn="tl">
                  <a:srgbClr val="000000"/>
                </a:outerShdw>
              </a:effectLst>
              <a:latin typeface="Georgia" pitchFamily="18" charset="0"/>
            </a:endParaRPr>
          </a:p>
        </p:txBody>
      </p:sp>
      <p:sp>
        <p:nvSpPr>
          <p:cNvPr id="8" name="Text Box 3"/>
          <p:cNvSpPr txBox="1">
            <a:spLocks noChangeArrowheads="1"/>
          </p:cNvSpPr>
          <p:nvPr/>
        </p:nvSpPr>
        <p:spPr bwMode="auto">
          <a:xfrm>
            <a:off x="7543800" y="6182380"/>
            <a:ext cx="1328102" cy="523220"/>
          </a:xfrm>
          <a:prstGeom prst="rect">
            <a:avLst/>
          </a:prstGeom>
          <a:solidFill>
            <a:schemeClr val="bg2">
              <a:alpha val="41000"/>
            </a:schemeClr>
          </a:solidFill>
          <a:ln w="9525">
            <a:noFill/>
            <a:miter lim="800000"/>
            <a:headEnd/>
            <a:tailEnd/>
          </a:ln>
          <a:effectLst/>
        </p:spPr>
        <p:txBody>
          <a:bodyPr wrap="square">
            <a:spAutoFit/>
          </a:bodyPr>
          <a:lstStyle/>
          <a:p>
            <a:pPr algn="ctr">
              <a:defRPr/>
            </a:pPr>
            <a:r>
              <a:rPr lang="en-US" sz="2800" dirty="0" smtClean="0">
                <a:solidFill>
                  <a:srgbClr val="F5E9E9"/>
                </a:solidFill>
                <a:effectLst>
                  <a:outerShdw blurRad="38100" dist="38100" dir="2700000" algn="tl">
                    <a:srgbClr val="000000"/>
                  </a:outerShdw>
                </a:effectLst>
                <a:latin typeface="Georgia" pitchFamily="18" charset="0"/>
              </a:rPr>
              <a:t>corona</a:t>
            </a:r>
            <a:endParaRPr lang="en-US" sz="2800" dirty="0">
              <a:solidFill>
                <a:srgbClr val="F5E9E9"/>
              </a:solidFill>
              <a:effectLst>
                <a:outerShdw blurRad="38100" dist="38100" dir="2700000" algn="tl">
                  <a:srgbClr val="000000"/>
                </a:outerShdw>
              </a:effectLst>
              <a:latin typeface="Georgia" pitchFamily="18" charset="0"/>
            </a:endParaRPr>
          </a:p>
        </p:txBody>
      </p:sp>
      <p:sp>
        <p:nvSpPr>
          <p:cNvPr id="9" name="Text Box 3"/>
          <p:cNvSpPr txBox="1">
            <a:spLocks noChangeArrowheads="1"/>
          </p:cNvSpPr>
          <p:nvPr/>
        </p:nvSpPr>
        <p:spPr bwMode="auto">
          <a:xfrm>
            <a:off x="3006804" y="3071336"/>
            <a:ext cx="3130391" cy="954107"/>
          </a:xfrm>
          <a:prstGeom prst="rect">
            <a:avLst/>
          </a:prstGeom>
          <a:solidFill>
            <a:schemeClr val="bg2">
              <a:alpha val="41000"/>
            </a:schemeClr>
          </a:solidFill>
          <a:ln w="9525">
            <a:noFill/>
            <a:miter lim="800000"/>
            <a:headEnd/>
            <a:tailEnd/>
          </a:ln>
          <a:effectLst/>
        </p:spPr>
        <p:txBody>
          <a:bodyPr wrap="square">
            <a:spAutoFit/>
          </a:bodyPr>
          <a:lstStyle/>
          <a:p>
            <a:pPr algn="ctr">
              <a:defRPr/>
            </a:pPr>
            <a:r>
              <a:rPr lang="en-US" sz="2800" b="1" dirty="0" smtClean="0">
                <a:solidFill>
                  <a:srgbClr val="F5E9E9"/>
                </a:solidFill>
                <a:effectLst>
                  <a:outerShdw blurRad="38100" dist="38100" dir="2700000" algn="tl">
                    <a:srgbClr val="000000"/>
                  </a:outerShdw>
                </a:effectLst>
                <a:latin typeface="Georgia" pitchFamily="18" charset="0"/>
              </a:rPr>
              <a:t>chromosphere is in between</a:t>
            </a:r>
          </a:p>
        </p:txBody>
      </p:sp>
    </p:spTree>
    <p:extLst>
      <p:ext uri="{BB962C8B-B14F-4D97-AF65-F5344CB8AC3E}">
        <p14:creationId xmlns:p14="http://schemas.microsoft.com/office/powerpoint/2010/main" val="402833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a:solidFill>
                  <a:srgbClr val="F5E9E9"/>
                </a:solidFill>
                <a:effectLst>
                  <a:outerShdw blurRad="38100" dist="38100" dir="2700000" algn="tl">
                    <a:srgbClr val="000000"/>
                  </a:outerShdw>
                </a:effectLst>
                <a:latin typeface="Georgia" pitchFamily="18" charset="0"/>
                <a:cs typeface="+mn-cs"/>
              </a:rPr>
              <a:t>Solar Structure</a:t>
            </a:r>
          </a:p>
        </p:txBody>
      </p:sp>
      <p:pic>
        <p:nvPicPr>
          <p:cNvPr id="6147" name="Picture 3" descr="sunlayers.bmp"/>
          <p:cNvPicPr>
            <a:picLocks noChangeAspect="1"/>
          </p:cNvPicPr>
          <p:nvPr/>
        </p:nvPicPr>
        <p:blipFill>
          <a:blip r:embed="rId3">
            <a:extLst>
              <a:ext uri="{28A0092B-C50C-407E-A947-70E740481C1C}">
                <a14:useLocalDpi xmlns:a14="http://schemas.microsoft.com/office/drawing/2010/main" val="0"/>
              </a:ext>
            </a:extLst>
          </a:blip>
          <a:srcRect l="1205" t="1662" r="2409" b="870"/>
          <a:stretch>
            <a:fillRect/>
          </a:stretch>
        </p:blipFill>
        <p:spPr bwMode="auto">
          <a:xfrm>
            <a:off x="1600200" y="990600"/>
            <a:ext cx="61722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smtClean="0">
                <a:solidFill>
                  <a:srgbClr val="F5E9E9"/>
                </a:solidFill>
                <a:effectLst>
                  <a:outerShdw blurRad="38100" dist="38100" dir="2700000" algn="tl">
                    <a:srgbClr val="000000"/>
                  </a:outerShdw>
                </a:effectLst>
                <a:latin typeface="Georgia" pitchFamily="18" charset="0"/>
                <a:cs typeface="+mn-cs"/>
              </a:rPr>
              <a:t> Outer Structure</a:t>
            </a:r>
            <a:endParaRPr lang="en-US" sz="5400" dirty="0">
              <a:solidFill>
                <a:srgbClr val="F5E9E9"/>
              </a:solidFill>
              <a:effectLst>
                <a:outerShdw blurRad="38100" dist="38100" dir="2700000" algn="tl">
                  <a:srgbClr val="000000"/>
                </a:outerShdw>
              </a:effectLst>
              <a:latin typeface="Georgia" pitchFamily="18" charset="0"/>
              <a:cs typeface="+mn-cs"/>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59954" r="794"/>
          <a:stretch/>
        </p:blipFill>
        <p:spPr>
          <a:xfrm>
            <a:off x="-17128" y="990600"/>
            <a:ext cx="9178256" cy="58674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a:solidFill>
                  <a:srgbClr val="F5E9E9"/>
                </a:solidFill>
                <a:effectLst>
                  <a:outerShdw blurRad="38100" dist="38100" dir="2700000" algn="tl">
                    <a:srgbClr val="000000"/>
                  </a:outerShdw>
                </a:effectLst>
                <a:latin typeface="Georgia" pitchFamily="18" charset="0"/>
                <a:cs typeface="+mn-cs"/>
              </a:rPr>
              <a:t>Solar Spectrum</a:t>
            </a:r>
          </a:p>
        </p:txBody>
      </p:sp>
      <p:pic>
        <p:nvPicPr>
          <p:cNvPr id="17411" name="Picture 2" descr="solar_spectrum"/>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1000" y="1143000"/>
            <a:ext cx="83820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60366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rPr>
              <a:t>How do We Know?</a:t>
            </a:r>
          </a:p>
        </p:txBody>
      </p:sp>
      <p:sp>
        <p:nvSpPr>
          <p:cNvPr id="303107" name="Text Box 3"/>
          <p:cNvSpPr txBox="1">
            <a:spLocks noChangeArrowheads="1"/>
          </p:cNvSpPr>
          <p:nvPr/>
        </p:nvSpPr>
        <p:spPr bwMode="auto">
          <a:xfrm>
            <a:off x="304800" y="1219200"/>
            <a:ext cx="3048000" cy="1190625"/>
          </a:xfrm>
          <a:prstGeom prst="rect">
            <a:avLst/>
          </a:prstGeom>
          <a:solidFill>
            <a:schemeClr val="bg2">
              <a:alpha val="41000"/>
            </a:schemeClr>
          </a:solidFill>
          <a:ln w="9525">
            <a:noFill/>
            <a:miter lim="800000"/>
            <a:headEnd/>
            <a:tailEnd/>
          </a:ln>
          <a:effectLst/>
        </p:spPr>
        <p:txBody>
          <a:bodyPr>
            <a:spAutoFit/>
          </a:bodyPr>
          <a:lstStyle/>
          <a:p>
            <a:pPr>
              <a:defRPr/>
            </a:pPr>
            <a:r>
              <a:rPr lang="en-US" sz="3600">
                <a:solidFill>
                  <a:srgbClr val="F5E9E9"/>
                </a:solidFill>
                <a:effectLst>
                  <a:outerShdw blurRad="38100" dist="38100" dir="2700000" algn="tl">
                    <a:srgbClr val="000000"/>
                  </a:outerShdw>
                </a:effectLst>
                <a:latin typeface="Georgia" pitchFamily="18" charset="0"/>
              </a:rPr>
              <a:t>Mathematical</a:t>
            </a:r>
          </a:p>
          <a:p>
            <a:pPr>
              <a:defRPr/>
            </a:pPr>
            <a:r>
              <a:rPr lang="en-US" sz="3600">
                <a:solidFill>
                  <a:srgbClr val="F5E9E9"/>
                </a:solidFill>
                <a:effectLst>
                  <a:outerShdw blurRad="38100" dist="38100" dir="2700000" algn="tl">
                    <a:srgbClr val="000000"/>
                  </a:outerShdw>
                </a:effectLst>
                <a:latin typeface="Georgia" pitchFamily="18" charset="0"/>
              </a:rPr>
              <a:t>Models</a:t>
            </a:r>
          </a:p>
        </p:txBody>
      </p:sp>
      <p:sp>
        <p:nvSpPr>
          <p:cNvPr id="303108" name="Text Box 4"/>
          <p:cNvSpPr txBox="1">
            <a:spLocks noChangeArrowheads="1"/>
          </p:cNvSpPr>
          <p:nvPr/>
        </p:nvSpPr>
        <p:spPr bwMode="auto">
          <a:xfrm>
            <a:off x="4572000" y="1235075"/>
            <a:ext cx="3962400" cy="641350"/>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latin typeface="Georgia" pitchFamily="18" charset="0"/>
              </a:rPr>
              <a:t>Helioseismology</a:t>
            </a:r>
          </a:p>
        </p:txBody>
      </p:sp>
      <p:sp>
        <p:nvSpPr>
          <p:cNvPr id="303109" name="Text Box 5"/>
          <p:cNvSpPr txBox="1">
            <a:spLocks noChangeArrowheads="1"/>
          </p:cNvSpPr>
          <p:nvPr/>
        </p:nvSpPr>
        <p:spPr bwMode="auto">
          <a:xfrm>
            <a:off x="5835650" y="5318124"/>
            <a:ext cx="2362200" cy="641350"/>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latin typeface="Georgia" pitchFamily="18" charset="0"/>
              </a:rPr>
              <a:t>Neutrinos</a:t>
            </a:r>
          </a:p>
        </p:txBody>
      </p:sp>
      <p:pic>
        <p:nvPicPr>
          <p:cNvPr id="303112" name="Picture 8" descr="helioseismolo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3480" y="1949468"/>
            <a:ext cx="16859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3113" name="Object 9"/>
          <p:cNvGraphicFramePr>
            <a:graphicFrameLocks noChangeAspect="1"/>
          </p:cNvGraphicFramePr>
          <p:nvPr/>
        </p:nvGraphicFramePr>
        <p:xfrm>
          <a:off x="457200" y="2705100"/>
          <a:ext cx="2592388" cy="3924300"/>
        </p:xfrm>
        <a:graphic>
          <a:graphicData uri="http://schemas.openxmlformats.org/presentationml/2006/ole">
            <mc:AlternateContent xmlns:mc="http://schemas.openxmlformats.org/markup-compatibility/2006">
              <mc:Choice xmlns:v="urn:schemas-microsoft-com:vml" Requires="v">
                <p:oleObj spid="_x0000_s22584" name="Image" r:id="rId5" imgW="2793651" imgH="4228571" progId="Photoshop.Image.6">
                  <p:embed/>
                </p:oleObj>
              </mc:Choice>
              <mc:Fallback>
                <p:oleObj name="Image" r:id="rId5" imgW="2793651" imgH="4228571" progId="Photoshop.Image.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705100"/>
                        <a:ext cx="2592388"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3116" name="Object 12"/>
          <p:cNvGraphicFramePr>
            <a:graphicFrameLocks noChangeAspect="1"/>
          </p:cNvGraphicFramePr>
          <p:nvPr/>
        </p:nvGraphicFramePr>
        <p:xfrm>
          <a:off x="3581400" y="3657600"/>
          <a:ext cx="2254250" cy="3200400"/>
        </p:xfrm>
        <a:graphic>
          <a:graphicData uri="http://schemas.openxmlformats.org/presentationml/2006/ole">
            <mc:AlternateContent xmlns:mc="http://schemas.openxmlformats.org/markup-compatibility/2006">
              <mc:Choice xmlns:v="urn:schemas-microsoft-com:vml" Requires="v">
                <p:oleObj spid="_x0000_s22585" name="Image" r:id="rId7" imgW="5015873" imgH="7123810" progId="Photoshop.Image.6">
                  <p:embed/>
                </p:oleObj>
              </mc:Choice>
              <mc:Fallback>
                <p:oleObj name="Image" r:id="rId7" imgW="5015873" imgH="7123810" progId="Photoshop.Image.6">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3657600"/>
                        <a:ext cx="225425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2581" name="Picture 53" descr="http://solarscience.msfc.nasa.gov/images/pmode_frame1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89405" y="2152615"/>
            <a:ext cx="2247969" cy="2247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779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03107"/>
                                        </p:tgtEl>
                                        <p:attrNameLst>
                                          <p:attrName>style.visibility</p:attrName>
                                        </p:attrNameLst>
                                      </p:cBhvr>
                                      <p:to>
                                        <p:strVal val="visible"/>
                                      </p:to>
                                    </p:set>
                                    <p:anim calcmode="lin" valueType="num">
                                      <p:cBhvr additive="base">
                                        <p:cTn id="7" dur="500" fill="hold"/>
                                        <p:tgtEl>
                                          <p:spTgt spid="303107"/>
                                        </p:tgtEl>
                                        <p:attrNameLst>
                                          <p:attrName>ppt_x</p:attrName>
                                        </p:attrNameLst>
                                      </p:cBhvr>
                                      <p:tavLst>
                                        <p:tav tm="0">
                                          <p:val>
                                            <p:strVal val="#ppt_x"/>
                                          </p:val>
                                        </p:tav>
                                        <p:tav tm="100000">
                                          <p:val>
                                            <p:strVal val="#ppt_x"/>
                                          </p:val>
                                        </p:tav>
                                      </p:tavLst>
                                    </p:anim>
                                    <p:anim calcmode="lin" valueType="num">
                                      <p:cBhvr additive="base">
                                        <p:cTn id="8" dur="500" fill="hold"/>
                                        <p:tgtEl>
                                          <p:spTgt spid="303107"/>
                                        </p:tgtEl>
                                        <p:attrNameLst>
                                          <p:attrName>ppt_y</p:attrName>
                                        </p:attrNameLst>
                                      </p:cBhvr>
                                      <p:tavLst>
                                        <p:tav tm="0">
                                          <p:val>
                                            <p:strVal val="0-#ppt_h/2"/>
                                          </p:val>
                                        </p:tav>
                                        <p:tav tm="100000">
                                          <p:val>
                                            <p:strVal val="#ppt_y"/>
                                          </p:val>
                                        </p:tav>
                                      </p:tavLst>
                                    </p:anim>
                                  </p:childTnLst>
                                </p:cTn>
                              </p:par>
                              <p:par>
                                <p:cTn id="9" presetID="31" presetClass="entr" presetSubtype="0" fill="hold" nodeType="withEffect">
                                  <p:stCondLst>
                                    <p:cond delay="0"/>
                                  </p:stCondLst>
                                  <p:iterate type="lt">
                                    <p:tmPct val="5000"/>
                                  </p:iterate>
                                  <p:childTnLst>
                                    <p:set>
                                      <p:cBhvr>
                                        <p:cTn id="10" dur="1" fill="hold">
                                          <p:stCondLst>
                                            <p:cond delay="0"/>
                                          </p:stCondLst>
                                        </p:cTn>
                                        <p:tgtEl>
                                          <p:spTgt spid="303113"/>
                                        </p:tgtEl>
                                        <p:attrNameLst>
                                          <p:attrName>style.visibility</p:attrName>
                                        </p:attrNameLst>
                                      </p:cBhvr>
                                      <p:to>
                                        <p:strVal val="visible"/>
                                      </p:to>
                                    </p:set>
                                    <p:anim calcmode="lin" valueType="num">
                                      <p:cBhvr>
                                        <p:cTn id="11" dur="500" fill="hold"/>
                                        <p:tgtEl>
                                          <p:spTgt spid="303113"/>
                                        </p:tgtEl>
                                        <p:attrNameLst>
                                          <p:attrName>ppt_w</p:attrName>
                                        </p:attrNameLst>
                                      </p:cBhvr>
                                      <p:tavLst>
                                        <p:tav tm="0">
                                          <p:val>
                                            <p:fltVal val="0"/>
                                          </p:val>
                                        </p:tav>
                                        <p:tav tm="100000">
                                          <p:val>
                                            <p:strVal val="#ppt_w"/>
                                          </p:val>
                                        </p:tav>
                                      </p:tavLst>
                                    </p:anim>
                                    <p:anim calcmode="lin" valueType="num">
                                      <p:cBhvr>
                                        <p:cTn id="12" dur="500" fill="hold"/>
                                        <p:tgtEl>
                                          <p:spTgt spid="303113"/>
                                        </p:tgtEl>
                                        <p:attrNameLst>
                                          <p:attrName>ppt_h</p:attrName>
                                        </p:attrNameLst>
                                      </p:cBhvr>
                                      <p:tavLst>
                                        <p:tav tm="0">
                                          <p:val>
                                            <p:fltVal val="0"/>
                                          </p:val>
                                        </p:tav>
                                        <p:tav tm="100000">
                                          <p:val>
                                            <p:strVal val="#ppt_h"/>
                                          </p:val>
                                        </p:tav>
                                      </p:tavLst>
                                    </p:anim>
                                    <p:anim calcmode="lin" valueType="num">
                                      <p:cBhvr>
                                        <p:cTn id="13" dur="500" fill="hold"/>
                                        <p:tgtEl>
                                          <p:spTgt spid="303113"/>
                                        </p:tgtEl>
                                        <p:attrNameLst>
                                          <p:attrName>style.rotation</p:attrName>
                                        </p:attrNameLst>
                                      </p:cBhvr>
                                      <p:tavLst>
                                        <p:tav tm="0">
                                          <p:val>
                                            <p:fltVal val="90"/>
                                          </p:val>
                                        </p:tav>
                                        <p:tav tm="100000">
                                          <p:val>
                                            <p:fltVal val="0"/>
                                          </p:val>
                                        </p:tav>
                                      </p:tavLst>
                                    </p:anim>
                                    <p:animEffect transition="in" filter="fade">
                                      <p:cBhvr>
                                        <p:cTn id="14" dur="500"/>
                                        <p:tgtEl>
                                          <p:spTgt spid="30311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03108"/>
                                        </p:tgtEl>
                                        <p:attrNameLst>
                                          <p:attrName>style.visibility</p:attrName>
                                        </p:attrNameLst>
                                      </p:cBhvr>
                                      <p:to>
                                        <p:strVal val="visible"/>
                                      </p:to>
                                    </p:set>
                                    <p:anim calcmode="lin" valueType="num">
                                      <p:cBhvr additive="base">
                                        <p:cTn id="19" dur="500" fill="hold"/>
                                        <p:tgtEl>
                                          <p:spTgt spid="303108"/>
                                        </p:tgtEl>
                                        <p:attrNameLst>
                                          <p:attrName>ppt_x</p:attrName>
                                        </p:attrNameLst>
                                      </p:cBhvr>
                                      <p:tavLst>
                                        <p:tav tm="0">
                                          <p:val>
                                            <p:strVal val="1+#ppt_w/2"/>
                                          </p:val>
                                        </p:tav>
                                        <p:tav tm="100000">
                                          <p:val>
                                            <p:strVal val="#ppt_x"/>
                                          </p:val>
                                        </p:tav>
                                      </p:tavLst>
                                    </p:anim>
                                    <p:anim calcmode="lin" valueType="num">
                                      <p:cBhvr additive="base">
                                        <p:cTn id="20" dur="500" fill="hold"/>
                                        <p:tgtEl>
                                          <p:spTgt spid="303108"/>
                                        </p:tgtEl>
                                        <p:attrNameLst>
                                          <p:attrName>ppt_y</p:attrName>
                                        </p:attrNameLst>
                                      </p:cBhvr>
                                      <p:tavLst>
                                        <p:tav tm="0">
                                          <p:val>
                                            <p:strVal val="#ppt_y"/>
                                          </p:val>
                                        </p:tav>
                                        <p:tav tm="100000">
                                          <p:val>
                                            <p:strVal val="#ppt_y"/>
                                          </p:val>
                                        </p:tav>
                                      </p:tavLst>
                                    </p:anim>
                                  </p:childTnLst>
                                </p:cTn>
                              </p:par>
                              <p:par>
                                <p:cTn id="21" presetID="35" presetClass="entr" presetSubtype="0" fill="hold" nodeType="withEffect">
                                  <p:stCondLst>
                                    <p:cond delay="0"/>
                                  </p:stCondLst>
                                  <p:childTnLst>
                                    <p:set>
                                      <p:cBhvr>
                                        <p:cTn id="22" dur="1" fill="hold">
                                          <p:stCondLst>
                                            <p:cond delay="0"/>
                                          </p:stCondLst>
                                        </p:cTn>
                                        <p:tgtEl>
                                          <p:spTgt spid="303112"/>
                                        </p:tgtEl>
                                        <p:attrNameLst>
                                          <p:attrName>style.visibility</p:attrName>
                                        </p:attrNameLst>
                                      </p:cBhvr>
                                      <p:to>
                                        <p:strVal val="visible"/>
                                      </p:to>
                                    </p:set>
                                    <p:animEffect transition="in" filter="fade">
                                      <p:cBhvr>
                                        <p:cTn id="23" dur="500"/>
                                        <p:tgtEl>
                                          <p:spTgt spid="303112"/>
                                        </p:tgtEl>
                                      </p:cBhvr>
                                    </p:animEffect>
                                    <p:anim calcmode="lin" valueType="num">
                                      <p:cBhvr>
                                        <p:cTn id="24" dur="500" fill="hold"/>
                                        <p:tgtEl>
                                          <p:spTgt spid="303112"/>
                                        </p:tgtEl>
                                        <p:attrNameLst>
                                          <p:attrName>style.rotation</p:attrName>
                                        </p:attrNameLst>
                                      </p:cBhvr>
                                      <p:tavLst>
                                        <p:tav tm="0">
                                          <p:val>
                                            <p:fltVal val="720"/>
                                          </p:val>
                                        </p:tav>
                                        <p:tav tm="100000">
                                          <p:val>
                                            <p:fltVal val="0"/>
                                          </p:val>
                                        </p:tav>
                                      </p:tavLst>
                                    </p:anim>
                                    <p:anim calcmode="lin" valueType="num">
                                      <p:cBhvr>
                                        <p:cTn id="25" dur="500" fill="hold"/>
                                        <p:tgtEl>
                                          <p:spTgt spid="303112"/>
                                        </p:tgtEl>
                                        <p:attrNameLst>
                                          <p:attrName>ppt_h</p:attrName>
                                        </p:attrNameLst>
                                      </p:cBhvr>
                                      <p:tavLst>
                                        <p:tav tm="0">
                                          <p:val>
                                            <p:fltVal val="0"/>
                                          </p:val>
                                        </p:tav>
                                        <p:tav tm="100000">
                                          <p:val>
                                            <p:strVal val="#ppt_h"/>
                                          </p:val>
                                        </p:tav>
                                      </p:tavLst>
                                    </p:anim>
                                    <p:anim calcmode="lin" valueType="num">
                                      <p:cBhvr>
                                        <p:cTn id="26" dur="500" fill="hold"/>
                                        <p:tgtEl>
                                          <p:spTgt spid="303112"/>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3109"/>
                                        </p:tgtEl>
                                        <p:attrNameLst>
                                          <p:attrName>style.visibility</p:attrName>
                                        </p:attrNameLst>
                                      </p:cBhvr>
                                      <p:to>
                                        <p:strVal val="visible"/>
                                      </p:to>
                                    </p:set>
                                    <p:anim calcmode="lin" valueType="num">
                                      <p:cBhvr additive="base">
                                        <p:cTn id="31" dur="500" fill="hold"/>
                                        <p:tgtEl>
                                          <p:spTgt spid="303109"/>
                                        </p:tgtEl>
                                        <p:attrNameLst>
                                          <p:attrName>ppt_x</p:attrName>
                                        </p:attrNameLst>
                                      </p:cBhvr>
                                      <p:tavLst>
                                        <p:tav tm="0">
                                          <p:val>
                                            <p:strVal val="#ppt_x"/>
                                          </p:val>
                                        </p:tav>
                                        <p:tav tm="100000">
                                          <p:val>
                                            <p:strVal val="#ppt_x"/>
                                          </p:val>
                                        </p:tav>
                                      </p:tavLst>
                                    </p:anim>
                                    <p:anim calcmode="lin" valueType="num">
                                      <p:cBhvr additive="base">
                                        <p:cTn id="32" dur="500" fill="hold"/>
                                        <p:tgtEl>
                                          <p:spTgt spid="303109"/>
                                        </p:tgtEl>
                                        <p:attrNameLst>
                                          <p:attrName>ppt_y</p:attrName>
                                        </p:attrNameLst>
                                      </p:cBhvr>
                                      <p:tavLst>
                                        <p:tav tm="0">
                                          <p:val>
                                            <p:strVal val="1+#ppt_h/2"/>
                                          </p:val>
                                        </p:tav>
                                        <p:tav tm="100000">
                                          <p:val>
                                            <p:strVal val="#ppt_y"/>
                                          </p:val>
                                        </p:tav>
                                      </p:tavLst>
                                    </p:anim>
                                  </p:childTnLst>
                                </p:cTn>
                              </p:par>
                              <p:par>
                                <p:cTn id="33" presetID="51" presetClass="entr" presetSubtype="0" fill="hold" nodeType="withEffect">
                                  <p:stCondLst>
                                    <p:cond delay="0"/>
                                  </p:stCondLst>
                                  <p:childTnLst>
                                    <p:set>
                                      <p:cBhvr>
                                        <p:cTn id="34" dur="1" fill="hold">
                                          <p:stCondLst>
                                            <p:cond delay="0"/>
                                          </p:stCondLst>
                                        </p:cTn>
                                        <p:tgtEl>
                                          <p:spTgt spid="303116"/>
                                        </p:tgtEl>
                                        <p:attrNameLst>
                                          <p:attrName>style.visibility</p:attrName>
                                        </p:attrNameLst>
                                      </p:cBhvr>
                                      <p:to>
                                        <p:strVal val="visible"/>
                                      </p:to>
                                    </p:set>
                                    <p:animEffect transition="in" filter="fade">
                                      <p:cBhvr>
                                        <p:cTn id="35" dur="192" decel="100000"/>
                                        <p:tgtEl>
                                          <p:spTgt spid="303116"/>
                                        </p:tgtEl>
                                      </p:cBhvr>
                                    </p:animEffect>
                                    <p:animScale>
                                      <p:cBhvr>
                                        <p:cTn id="36" dur="192" decel="100000"/>
                                        <p:tgtEl>
                                          <p:spTgt spid="303116"/>
                                        </p:tgtEl>
                                      </p:cBhvr>
                                      <p:from x="10000" y="10000"/>
                                      <p:to x="200000" y="450000"/>
                                    </p:animScale>
                                    <p:animScale>
                                      <p:cBhvr>
                                        <p:cTn id="37" dur="308" accel="100000" fill="hold">
                                          <p:stCondLst>
                                            <p:cond delay="192"/>
                                          </p:stCondLst>
                                        </p:cTn>
                                        <p:tgtEl>
                                          <p:spTgt spid="303116"/>
                                        </p:tgtEl>
                                      </p:cBhvr>
                                      <p:from x="200000" y="450000"/>
                                      <p:to x="100000" y="100000"/>
                                    </p:animScale>
                                    <p:set>
                                      <p:cBhvr>
                                        <p:cTn id="38" dur="192" fill="hold"/>
                                        <p:tgtEl>
                                          <p:spTgt spid="303116"/>
                                        </p:tgtEl>
                                        <p:attrNameLst>
                                          <p:attrName>ppt_x</p:attrName>
                                        </p:attrNameLst>
                                      </p:cBhvr>
                                      <p:to>
                                        <p:strVal val="(0.5)"/>
                                      </p:to>
                                    </p:set>
                                    <p:anim from="(0.5)" to="(#ppt_x)" calcmode="lin" valueType="num">
                                      <p:cBhvr>
                                        <p:cTn id="39" dur="308" accel="100000" fill="hold">
                                          <p:stCondLst>
                                            <p:cond delay="192"/>
                                          </p:stCondLst>
                                        </p:cTn>
                                        <p:tgtEl>
                                          <p:spTgt spid="303116"/>
                                        </p:tgtEl>
                                        <p:attrNameLst>
                                          <p:attrName>ppt_x</p:attrName>
                                        </p:attrNameLst>
                                      </p:cBhvr>
                                    </p:anim>
                                    <p:set>
                                      <p:cBhvr>
                                        <p:cTn id="40" dur="192" fill="hold"/>
                                        <p:tgtEl>
                                          <p:spTgt spid="303116"/>
                                        </p:tgtEl>
                                        <p:attrNameLst>
                                          <p:attrName>ppt_y</p:attrName>
                                        </p:attrNameLst>
                                      </p:cBhvr>
                                      <p:to>
                                        <p:strVal val="(#ppt_y+0.4)"/>
                                      </p:to>
                                    </p:set>
                                    <p:anim from="(#ppt_y+0.4)" to="(#ppt_y)" calcmode="lin" valueType="num">
                                      <p:cBhvr>
                                        <p:cTn id="41" dur="308" accel="100000" fill="hold">
                                          <p:stCondLst>
                                            <p:cond delay="192"/>
                                          </p:stCondLst>
                                        </p:cTn>
                                        <p:tgtEl>
                                          <p:spTgt spid="30311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7" grpId="0" animBg="1"/>
      <p:bldP spid="303108" grpId="0" animBg="1"/>
      <p:bldP spid="30310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rPr>
              <a:t>Convection Granules</a:t>
            </a:r>
          </a:p>
        </p:txBody>
      </p:sp>
      <p:sp>
        <p:nvSpPr>
          <p:cNvPr id="373771" name="Text Box 11"/>
          <p:cNvSpPr txBox="1">
            <a:spLocks noChangeArrowheads="1"/>
          </p:cNvSpPr>
          <p:nvPr/>
        </p:nvSpPr>
        <p:spPr bwMode="auto">
          <a:xfrm>
            <a:off x="876300" y="1171575"/>
            <a:ext cx="7391400" cy="1066800"/>
          </a:xfrm>
          <a:prstGeom prst="rect">
            <a:avLst/>
          </a:prstGeom>
          <a:solidFill>
            <a:schemeClr val="bg2">
              <a:alpha val="41000"/>
            </a:schemeClr>
          </a:solidFill>
          <a:ln w="9525">
            <a:noFill/>
            <a:miter lim="800000"/>
            <a:headEnd/>
            <a:tailEnd/>
          </a:ln>
          <a:effectLst/>
        </p:spPr>
        <p:txBody>
          <a:bodyPr>
            <a:spAutoFit/>
          </a:bodyPr>
          <a:lstStyle/>
          <a:p>
            <a:pPr algn="ctr">
              <a:defRPr/>
            </a:pPr>
            <a:r>
              <a:rPr lang="en-US" sz="3200" dirty="0">
                <a:solidFill>
                  <a:srgbClr val="F5E9E9"/>
                </a:solidFill>
                <a:effectLst>
                  <a:outerShdw blurRad="38100" dist="38100" dir="2700000" algn="tl">
                    <a:srgbClr val="000000"/>
                  </a:outerShdw>
                </a:effectLst>
                <a:latin typeface="Georgia" pitchFamily="18" charset="0"/>
              </a:rPr>
              <a:t>Evidence of convection is seen on the solar “surface”</a:t>
            </a:r>
          </a:p>
        </p:txBody>
      </p:sp>
      <p:pic>
        <p:nvPicPr>
          <p:cNvPr id="30722" name="Picture 2" descr="https://lh3.googleusercontent.com/-mZ_opYitUe0/T_YT9_a3P-I/AAAAAAAAINU/d6RhNK3c1jw/s727/2-1-photosphere.006.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2238375"/>
            <a:ext cx="6057900" cy="4541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3982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rPr>
              <a:t>Solar Weather</a:t>
            </a:r>
          </a:p>
        </p:txBody>
      </p:sp>
      <p:graphicFrame>
        <p:nvGraphicFramePr>
          <p:cNvPr id="6146" name="Object 4"/>
          <p:cNvGraphicFramePr>
            <a:graphicFrameLocks noChangeAspect="1"/>
          </p:cNvGraphicFramePr>
          <p:nvPr/>
        </p:nvGraphicFramePr>
        <p:xfrm>
          <a:off x="5867400" y="1066800"/>
          <a:ext cx="2971800" cy="2813050"/>
        </p:xfrm>
        <a:graphic>
          <a:graphicData uri="http://schemas.openxmlformats.org/presentationml/2006/ole">
            <mc:AlternateContent xmlns:mc="http://schemas.openxmlformats.org/markup-compatibility/2006">
              <mc:Choice xmlns:v="urn:schemas-microsoft-com:vml" Requires="v">
                <p:oleObj spid="_x0000_s23580" name="Image" r:id="rId4" imgW="5904762" imgH="5587302" progId="Photoshop.Image.6">
                  <p:embed/>
                </p:oleObj>
              </mc:Choice>
              <mc:Fallback>
                <p:oleObj name="Image" r:id="rId4" imgW="5904762" imgH="5587302"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066800"/>
                        <a:ext cx="2971800" cy="281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48" name="Picture 6" descr="cmemovi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37160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9" descr="http://www.cspa.monash.edu.au/Images/prominenc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40386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36573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rPr>
              <a:t>Pretty Pictures</a:t>
            </a:r>
          </a:p>
        </p:txBody>
      </p:sp>
      <p:pic>
        <p:nvPicPr>
          <p:cNvPr id="22531" name="Picture 5" descr="The image “http://www.morehead.unc.edu/Shows/EMS/images/solar%20prominance.gif”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95400"/>
            <a:ext cx="327660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7" descr="http://homepage.smc.edu/balm_simon/images/astro%201a/SUN/prominanc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260850"/>
            <a:ext cx="266700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9" descr="http://antwrp.gsfc.nasa.gov/apod/image/0109/sunplume_soho_bi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219200"/>
            <a:ext cx="25320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1" descr="http://www.le.ac.uk/physics/faulkes/web/images/prominencesoh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052888"/>
            <a:ext cx="3810000"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38623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a:solidFill>
                  <a:srgbClr val="F5E9E9"/>
                </a:solidFill>
                <a:effectLst>
                  <a:outerShdw blurRad="38100" dist="38100" dir="2700000" algn="tl">
                    <a:srgbClr val="000000"/>
                  </a:outerShdw>
                </a:effectLst>
                <a:latin typeface="Georgia" pitchFamily="18" charset="0"/>
                <a:cs typeface="+mn-cs"/>
              </a:rPr>
              <a:t>How do we know?</a:t>
            </a:r>
          </a:p>
        </p:txBody>
      </p:sp>
      <p:sp>
        <p:nvSpPr>
          <p:cNvPr id="4" name="Rectangle 3"/>
          <p:cNvSpPr>
            <a:spLocks noChangeArrowheads="1"/>
          </p:cNvSpPr>
          <p:nvPr/>
        </p:nvSpPr>
        <p:spPr bwMode="auto">
          <a:xfrm>
            <a:off x="304800" y="1191389"/>
            <a:ext cx="4038600" cy="5324535"/>
          </a:xfrm>
          <a:prstGeom prst="rect">
            <a:avLst/>
          </a:prstGeom>
          <a:solidFill>
            <a:schemeClr val="bg2">
              <a:alpha val="41000"/>
            </a:schemeClr>
          </a:solidFill>
          <a:ln w="9525">
            <a:noFill/>
            <a:miter lim="800000"/>
            <a:headEnd/>
            <a:tailEnd/>
          </a:ln>
        </p:spPr>
        <p:txBody>
          <a:bodyPr anchor="ctr">
            <a:spAutoFit/>
          </a:bodyPr>
          <a:lstStyle/>
          <a:p>
            <a:pPr algn="ctr">
              <a:defRPr/>
            </a:pPr>
            <a:r>
              <a:rPr lang="en-US" sz="3600" dirty="0">
                <a:effectLst>
                  <a:outerShdw blurRad="38100" dist="38100" dir="2700000" algn="tl">
                    <a:srgbClr val="000000"/>
                  </a:outerShdw>
                </a:effectLst>
                <a:cs typeface="+mn-cs"/>
              </a:rPr>
              <a:t>Observations:</a:t>
            </a:r>
          </a:p>
          <a:p>
            <a:pPr algn="ctr">
              <a:defRPr/>
            </a:pPr>
            <a:endParaRPr lang="en-US" sz="1600" dirty="0">
              <a:effectLst>
                <a:outerShdw blurRad="38100" dist="38100" dir="2700000" algn="tl">
                  <a:srgbClr val="000000"/>
                </a:outerShdw>
              </a:effectLst>
              <a:cs typeface="+mn-cs"/>
            </a:endParaRPr>
          </a:p>
          <a:p>
            <a:pPr marL="571500" indent="-571500">
              <a:buFont typeface="Arial" panose="020B0604020202020204" pitchFamily="34" charset="0"/>
              <a:buChar char="•"/>
              <a:defRPr/>
            </a:pPr>
            <a:r>
              <a:rPr lang="en-US" sz="3200" dirty="0" smtClean="0">
                <a:effectLst>
                  <a:outerShdw blurRad="38100" dist="38100" dir="2700000" algn="tl">
                    <a:srgbClr val="000000"/>
                  </a:outerShdw>
                </a:effectLst>
                <a:cs typeface="+mn-cs"/>
              </a:rPr>
              <a:t>Photosphere</a:t>
            </a:r>
            <a:endParaRPr lang="en-US" sz="3200" dirty="0">
              <a:effectLst>
                <a:outerShdw blurRad="38100" dist="38100" dir="2700000" algn="tl">
                  <a:srgbClr val="000000"/>
                </a:outerShdw>
              </a:effectLst>
              <a:cs typeface="+mn-cs"/>
            </a:endParaRPr>
          </a:p>
          <a:p>
            <a:pPr marL="571500" indent="-571500">
              <a:buFont typeface="Arial" panose="020B0604020202020204" pitchFamily="34" charset="0"/>
              <a:buChar char="•"/>
              <a:defRPr/>
            </a:pPr>
            <a:r>
              <a:rPr lang="en-US" sz="3200" dirty="0" smtClean="0">
                <a:effectLst>
                  <a:outerShdw blurRad="38100" dist="38100" dir="2700000" algn="tl">
                    <a:srgbClr val="000000"/>
                  </a:outerShdw>
                </a:effectLst>
                <a:cs typeface="+mn-cs"/>
              </a:rPr>
              <a:t>Granulations</a:t>
            </a:r>
            <a:endParaRPr lang="en-US" sz="3200" dirty="0">
              <a:effectLst>
                <a:outerShdw blurRad="38100" dist="38100" dir="2700000" algn="tl">
                  <a:srgbClr val="000000"/>
                </a:outerShdw>
              </a:effectLst>
              <a:cs typeface="+mn-cs"/>
            </a:endParaRPr>
          </a:p>
          <a:p>
            <a:pPr marL="571500" indent="-571500">
              <a:buFont typeface="Arial" panose="020B0604020202020204" pitchFamily="34" charset="0"/>
              <a:buChar char="•"/>
              <a:defRPr/>
            </a:pPr>
            <a:r>
              <a:rPr lang="en-US" sz="3200" dirty="0" smtClean="0">
                <a:effectLst>
                  <a:outerShdw blurRad="38100" dist="38100" dir="2700000" algn="tl">
                    <a:srgbClr val="000000"/>
                  </a:outerShdw>
                </a:effectLst>
                <a:cs typeface="+mn-cs"/>
              </a:rPr>
              <a:t>Sunspots</a:t>
            </a:r>
            <a:endParaRPr lang="en-US" sz="3200" dirty="0">
              <a:effectLst>
                <a:outerShdw blurRad="38100" dist="38100" dir="2700000" algn="tl">
                  <a:srgbClr val="000000"/>
                </a:outerShdw>
              </a:effectLst>
              <a:cs typeface="+mn-cs"/>
            </a:endParaRPr>
          </a:p>
          <a:p>
            <a:pPr marL="571500" indent="-571500">
              <a:buFont typeface="Arial" panose="020B0604020202020204" pitchFamily="34" charset="0"/>
              <a:buChar char="•"/>
              <a:defRPr/>
            </a:pPr>
            <a:r>
              <a:rPr lang="en-US" sz="3200" dirty="0" smtClean="0">
                <a:effectLst>
                  <a:outerShdw blurRad="38100" dist="38100" dir="2700000" algn="tl">
                    <a:srgbClr val="000000"/>
                  </a:outerShdw>
                </a:effectLst>
                <a:cs typeface="+mn-cs"/>
              </a:rPr>
              <a:t>Pulsations</a:t>
            </a:r>
            <a:endParaRPr lang="en-US" sz="3200" dirty="0">
              <a:effectLst>
                <a:outerShdw blurRad="38100" dist="38100" dir="2700000" algn="tl">
                  <a:srgbClr val="000000"/>
                </a:outerShdw>
              </a:effectLst>
              <a:cs typeface="+mn-cs"/>
            </a:endParaRPr>
          </a:p>
          <a:p>
            <a:pPr marL="571500" indent="-571500">
              <a:buFont typeface="Arial" panose="020B0604020202020204" pitchFamily="34" charset="0"/>
              <a:buChar char="•"/>
              <a:defRPr/>
            </a:pPr>
            <a:r>
              <a:rPr lang="en-US" sz="3200" dirty="0" smtClean="0">
                <a:effectLst>
                  <a:outerShdw blurRad="38100" dist="38100" dir="2700000" algn="tl">
                    <a:srgbClr val="000000"/>
                  </a:outerShdw>
                </a:effectLst>
                <a:cs typeface="+mn-cs"/>
              </a:rPr>
              <a:t>Flares </a:t>
            </a:r>
            <a:r>
              <a:rPr lang="en-US" sz="3200" dirty="0">
                <a:effectLst>
                  <a:outerShdw blurRad="38100" dist="38100" dir="2700000" algn="tl">
                    <a:srgbClr val="000000"/>
                  </a:outerShdw>
                </a:effectLst>
                <a:cs typeface="+mn-cs"/>
              </a:rPr>
              <a:t>&amp; CMEs</a:t>
            </a:r>
          </a:p>
          <a:p>
            <a:pPr marL="571500" indent="-571500">
              <a:buFont typeface="Arial" panose="020B0604020202020204" pitchFamily="34" charset="0"/>
              <a:buChar char="•"/>
              <a:defRPr/>
            </a:pPr>
            <a:r>
              <a:rPr lang="en-US" sz="3200" dirty="0" smtClean="0">
                <a:effectLst>
                  <a:outerShdw blurRad="38100" dist="38100" dir="2700000" algn="tl">
                    <a:srgbClr val="000000"/>
                  </a:outerShdw>
                </a:effectLst>
                <a:cs typeface="+mn-cs"/>
              </a:rPr>
              <a:t>Helioseismology</a:t>
            </a:r>
            <a:endParaRPr lang="en-US" sz="3200" dirty="0">
              <a:effectLst>
                <a:outerShdw blurRad="38100" dist="38100" dir="2700000" algn="tl">
                  <a:srgbClr val="000000"/>
                </a:outerShdw>
              </a:effectLst>
              <a:cs typeface="+mn-cs"/>
            </a:endParaRPr>
          </a:p>
          <a:p>
            <a:pPr marL="571500" indent="-571500">
              <a:buFont typeface="Arial" panose="020B0604020202020204" pitchFamily="34" charset="0"/>
              <a:buChar char="•"/>
              <a:defRPr/>
            </a:pPr>
            <a:r>
              <a:rPr lang="en-US" sz="3200" dirty="0" smtClean="0">
                <a:effectLst>
                  <a:outerShdw blurRad="38100" dist="38100" dir="2700000" algn="tl">
                    <a:srgbClr val="000000"/>
                  </a:outerShdw>
                </a:effectLst>
                <a:cs typeface="+mn-cs"/>
              </a:rPr>
              <a:t>Spectroscopy</a:t>
            </a:r>
            <a:endParaRPr lang="en-US" sz="3200" dirty="0">
              <a:effectLst>
                <a:outerShdw blurRad="38100" dist="38100" dir="2700000" algn="tl">
                  <a:srgbClr val="000000"/>
                </a:outerShdw>
              </a:effectLst>
              <a:cs typeface="+mn-cs"/>
            </a:endParaRPr>
          </a:p>
          <a:p>
            <a:pPr marL="571500" indent="-571500">
              <a:buFont typeface="Arial" panose="020B0604020202020204" pitchFamily="34" charset="0"/>
              <a:buChar char="•"/>
              <a:defRPr/>
            </a:pPr>
            <a:r>
              <a:rPr lang="en-US" sz="3200" dirty="0" smtClean="0">
                <a:effectLst>
                  <a:outerShdw blurRad="38100" dist="38100" dir="2700000" algn="tl">
                    <a:srgbClr val="000000"/>
                  </a:outerShdw>
                </a:effectLst>
                <a:cs typeface="+mn-cs"/>
              </a:rPr>
              <a:t>Solar </a:t>
            </a:r>
            <a:r>
              <a:rPr lang="en-US" sz="3200" dirty="0">
                <a:effectLst>
                  <a:outerShdw blurRad="38100" dist="38100" dir="2700000" algn="tl">
                    <a:srgbClr val="000000"/>
                  </a:outerShdw>
                </a:effectLst>
                <a:cs typeface="+mn-cs"/>
              </a:rPr>
              <a:t>wind</a:t>
            </a:r>
          </a:p>
          <a:p>
            <a:pPr marL="571500" indent="-571500">
              <a:buFont typeface="Arial" panose="020B0604020202020204" pitchFamily="34" charset="0"/>
              <a:buChar char="•"/>
              <a:defRPr/>
            </a:pPr>
            <a:r>
              <a:rPr lang="en-US" sz="3200" dirty="0" smtClean="0">
                <a:effectLst>
                  <a:outerShdw blurRad="38100" dist="38100" dir="2700000" algn="tl">
                    <a:srgbClr val="000000"/>
                  </a:outerShdw>
                </a:effectLst>
                <a:cs typeface="+mn-cs"/>
              </a:rPr>
              <a:t>Neutrinos</a:t>
            </a:r>
            <a:endParaRPr lang="en-US" sz="3200" dirty="0">
              <a:effectLst>
                <a:outerShdw blurRad="38100" dist="38100" dir="2700000" algn="tl">
                  <a:srgbClr val="000000"/>
                </a:outerShdw>
              </a:effectLst>
              <a:cs typeface="+mn-cs"/>
            </a:endParaRPr>
          </a:p>
        </p:txBody>
      </p:sp>
      <p:sp>
        <p:nvSpPr>
          <p:cNvPr id="5" name="Rectangle 4"/>
          <p:cNvSpPr>
            <a:spLocks noChangeArrowheads="1"/>
          </p:cNvSpPr>
          <p:nvPr/>
        </p:nvSpPr>
        <p:spPr bwMode="auto">
          <a:xfrm>
            <a:off x="4533900" y="1191388"/>
            <a:ext cx="4419600" cy="5324535"/>
          </a:xfrm>
          <a:prstGeom prst="rect">
            <a:avLst/>
          </a:prstGeom>
          <a:solidFill>
            <a:schemeClr val="bg2">
              <a:alpha val="41000"/>
            </a:schemeClr>
          </a:solidFill>
          <a:ln w="9525">
            <a:noFill/>
            <a:miter lim="800000"/>
            <a:headEnd/>
            <a:tailEnd/>
          </a:ln>
        </p:spPr>
        <p:txBody>
          <a:bodyPr anchor="ctr">
            <a:spAutoFit/>
          </a:bodyPr>
          <a:lstStyle/>
          <a:p>
            <a:pPr algn="ctr">
              <a:defRPr/>
            </a:pPr>
            <a:r>
              <a:rPr lang="en-US" sz="3600" dirty="0">
                <a:effectLst>
                  <a:outerShdw blurRad="38100" dist="38100" dir="2700000" algn="tl">
                    <a:srgbClr val="000000"/>
                  </a:outerShdw>
                </a:effectLst>
                <a:cs typeface="+mn-cs"/>
              </a:rPr>
              <a:t>Models:</a:t>
            </a:r>
          </a:p>
          <a:p>
            <a:pPr algn="ctr">
              <a:defRPr/>
            </a:pPr>
            <a:endParaRPr lang="en-US" sz="1600" dirty="0">
              <a:effectLst>
                <a:outerShdw blurRad="38100" dist="38100" dir="2700000" algn="tl">
                  <a:srgbClr val="000000"/>
                </a:outerShdw>
              </a:effectLst>
              <a:cs typeface="+mn-cs"/>
            </a:endParaRPr>
          </a:p>
          <a:p>
            <a:pPr marL="457200" indent="-457200">
              <a:buFont typeface="Arial" panose="020B0604020202020204" pitchFamily="34" charset="0"/>
              <a:buChar char="•"/>
              <a:defRPr/>
            </a:pPr>
            <a:r>
              <a:rPr lang="en-US" sz="3200" dirty="0" smtClean="0">
                <a:effectLst>
                  <a:outerShdw blurRad="38100" dist="38100" dir="2700000" algn="tl">
                    <a:srgbClr val="000000"/>
                  </a:outerShdw>
                </a:effectLst>
                <a:cs typeface="+mn-cs"/>
              </a:rPr>
              <a:t>Hydrostatic Equilibrium</a:t>
            </a:r>
            <a:endParaRPr lang="en-US" sz="3200" dirty="0">
              <a:effectLst>
                <a:outerShdw blurRad="38100" dist="38100" dir="2700000" algn="tl">
                  <a:srgbClr val="000000"/>
                </a:outerShdw>
              </a:effectLst>
              <a:cs typeface="+mn-cs"/>
            </a:endParaRPr>
          </a:p>
          <a:p>
            <a:pPr marL="457200" indent="-457200">
              <a:buFont typeface="Arial" panose="020B0604020202020204" pitchFamily="34" charset="0"/>
              <a:buChar char="•"/>
              <a:defRPr/>
            </a:pPr>
            <a:r>
              <a:rPr lang="en-US" sz="3200" dirty="0">
                <a:effectLst>
                  <a:outerShdw blurRad="38100" dist="38100" dir="2700000" algn="tl">
                    <a:srgbClr val="000000"/>
                  </a:outerShdw>
                </a:effectLst>
              </a:rPr>
              <a:t>Helioseismology</a:t>
            </a:r>
          </a:p>
          <a:p>
            <a:pPr marL="457200" indent="-457200">
              <a:buFont typeface="Arial" panose="020B0604020202020204" pitchFamily="34" charset="0"/>
              <a:buChar char="•"/>
              <a:defRPr/>
            </a:pPr>
            <a:r>
              <a:rPr lang="en-US" sz="3200" dirty="0" smtClean="0">
                <a:effectLst>
                  <a:outerShdw blurRad="38100" dist="38100" dir="2700000" algn="tl">
                    <a:srgbClr val="000000"/>
                  </a:outerShdw>
                </a:effectLst>
                <a:cs typeface="+mn-cs"/>
              </a:rPr>
              <a:t>Energy </a:t>
            </a:r>
            <a:r>
              <a:rPr lang="en-US" sz="3200" dirty="0">
                <a:effectLst>
                  <a:outerShdw blurRad="38100" dist="38100" dir="2700000" algn="tl">
                    <a:srgbClr val="000000"/>
                  </a:outerShdw>
                </a:effectLst>
                <a:cs typeface="+mn-cs"/>
              </a:rPr>
              <a:t>transport</a:t>
            </a:r>
          </a:p>
          <a:p>
            <a:pPr marL="457200" indent="-457200">
              <a:buFont typeface="Arial" panose="020B0604020202020204" pitchFamily="34" charset="0"/>
              <a:buChar char="•"/>
              <a:defRPr/>
            </a:pPr>
            <a:r>
              <a:rPr lang="en-US" sz="3200" dirty="0" smtClean="0">
                <a:effectLst>
                  <a:outerShdw blurRad="38100" dist="38100" dir="2700000" algn="tl">
                    <a:srgbClr val="000000"/>
                  </a:outerShdw>
                </a:effectLst>
                <a:cs typeface="+mn-cs"/>
              </a:rPr>
              <a:t>Numerical simulations</a:t>
            </a:r>
            <a:endParaRPr lang="en-US" sz="3200" dirty="0">
              <a:effectLst>
                <a:outerShdw blurRad="38100" dist="38100" dir="2700000" algn="tl">
                  <a:srgbClr val="000000"/>
                </a:outerShdw>
              </a:effectLst>
              <a:cs typeface="+mn-cs"/>
            </a:endParaRPr>
          </a:p>
          <a:p>
            <a:pPr marL="457200" indent="-457200">
              <a:buFont typeface="Arial" panose="020B0604020202020204" pitchFamily="34" charset="0"/>
              <a:buChar char="•"/>
              <a:defRPr/>
            </a:pPr>
            <a:r>
              <a:rPr lang="en-US" sz="3200" dirty="0" smtClean="0">
                <a:effectLst>
                  <a:outerShdw blurRad="38100" dist="38100" dir="2700000" algn="tl">
                    <a:srgbClr val="000000"/>
                  </a:outerShdw>
                </a:effectLst>
                <a:cs typeface="+mn-cs"/>
              </a:rPr>
              <a:t>Mass-energy equivalence</a:t>
            </a:r>
          </a:p>
          <a:p>
            <a:pPr marL="457200" indent="-457200">
              <a:buFont typeface="Arial" panose="020B0604020202020204" pitchFamily="34" charset="0"/>
              <a:buChar char="•"/>
              <a:defRPr/>
            </a:pPr>
            <a:endParaRPr lang="en-US" sz="3200" dirty="0">
              <a:effectLst>
                <a:outerShdw blurRad="38100" dist="38100" dir="2700000" algn="tl">
                  <a:srgbClr val="000000"/>
                </a:outerShdw>
              </a:effectLst>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a:solidFill>
                  <a:srgbClr val="F5E9E9"/>
                </a:solidFill>
                <a:effectLst>
                  <a:outerShdw blurRad="38100" dist="38100" dir="2700000" algn="tl">
                    <a:srgbClr val="000000"/>
                  </a:outerShdw>
                </a:effectLst>
                <a:latin typeface="Georgia" pitchFamily="18" charset="0"/>
                <a:cs typeface="+mn-cs"/>
              </a:rPr>
              <a:t>Basic Properties</a:t>
            </a:r>
          </a:p>
        </p:txBody>
      </p:sp>
      <p:pic>
        <p:nvPicPr>
          <p:cNvPr id="5123" name="Picture 3" descr="sunproperties.bmp"/>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1000" y="1524000"/>
            <a:ext cx="454828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5334000" y="1308100"/>
            <a:ext cx="3505200" cy="3416300"/>
          </a:xfrm>
          <a:prstGeom prst="rect">
            <a:avLst/>
          </a:prstGeom>
          <a:solidFill>
            <a:schemeClr val="bg2">
              <a:alpha val="41000"/>
            </a:schemeClr>
          </a:solidFill>
          <a:ln w="9525">
            <a:noFill/>
            <a:miter lim="800000"/>
            <a:headEnd/>
            <a:tailEnd/>
          </a:ln>
        </p:spPr>
        <p:txBody>
          <a:bodyPr anchor="ctr">
            <a:spAutoFit/>
          </a:bodyPr>
          <a:lstStyle/>
          <a:p>
            <a:pPr algn="ctr">
              <a:defRPr/>
            </a:pPr>
            <a:r>
              <a:rPr lang="en-US" sz="3600" dirty="0">
                <a:effectLst>
                  <a:outerShdw blurRad="38100" dist="38100" dir="2700000" algn="tl">
                    <a:srgbClr val="000000"/>
                  </a:outerShdw>
                </a:effectLst>
                <a:cs typeface="+mn-cs"/>
              </a:rPr>
              <a:t>100 Earths fit across</a:t>
            </a:r>
          </a:p>
          <a:p>
            <a:pPr algn="ctr">
              <a:defRPr/>
            </a:pPr>
            <a:endParaRPr lang="en-US" sz="3600" dirty="0">
              <a:effectLst>
                <a:outerShdw blurRad="38100" dist="38100" dir="2700000" algn="tl">
                  <a:srgbClr val="000000"/>
                </a:outerShdw>
              </a:effectLst>
              <a:cs typeface="+mn-cs"/>
            </a:endParaRPr>
          </a:p>
          <a:p>
            <a:pPr algn="ctr">
              <a:defRPr/>
            </a:pPr>
            <a:endParaRPr lang="en-US" sz="3600" dirty="0">
              <a:effectLst>
                <a:outerShdw blurRad="38100" dist="38100" dir="2700000" algn="tl">
                  <a:srgbClr val="000000"/>
                </a:outerShdw>
              </a:effectLst>
              <a:cs typeface="+mn-cs"/>
            </a:endParaRPr>
          </a:p>
          <a:p>
            <a:pPr algn="ctr">
              <a:defRPr/>
            </a:pPr>
            <a:r>
              <a:rPr lang="en-US" sz="3600" dirty="0">
                <a:effectLst>
                  <a:outerShdw blurRad="38100" dist="38100" dir="2700000" algn="tl">
                    <a:srgbClr val="000000"/>
                  </a:outerShdw>
                </a:effectLst>
                <a:cs typeface="+mn-cs"/>
              </a:rPr>
              <a:t>Peaks at 500nm (blue-green)</a:t>
            </a:r>
          </a:p>
        </p:txBody>
      </p:sp>
      <p:sp>
        <p:nvSpPr>
          <p:cNvPr id="6" name="Rectangle 5"/>
          <p:cNvSpPr>
            <a:spLocks noChangeArrowheads="1"/>
          </p:cNvSpPr>
          <p:nvPr/>
        </p:nvSpPr>
        <p:spPr bwMode="auto">
          <a:xfrm>
            <a:off x="0" y="5334000"/>
            <a:ext cx="9144000" cy="1200150"/>
          </a:xfrm>
          <a:prstGeom prst="rect">
            <a:avLst/>
          </a:prstGeom>
          <a:solidFill>
            <a:schemeClr val="bg2">
              <a:alpha val="41000"/>
            </a:schemeClr>
          </a:solidFill>
          <a:ln w="9525">
            <a:noFill/>
            <a:miter lim="800000"/>
            <a:headEnd/>
            <a:tailEnd/>
          </a:ln>
        </p:spPr>
        <p:txBody>
          <a:bodyPr anchor="ctr">
            <a:spAutoFit/>
          </a:bodyPr>
          <a:lstStyle/>
          <a:p>
            <a:pPr algn="ctr">
              <a:defRPr/>
            </a:pPr>
            <a:r>
              <a:rPr lang="en-US" sz="3600" i="1" dirty="0">
                <a:effectLst>
                  <a:outerShdw blurRad="38100" dist="38100" dir="2700000" algn="tl">
                    <a:srgbClr val="000000"/>
                  </a:outerShdw>
                </a:effectLst>
                <a:cs typeface="+mn-cs"/>
              </a:rPr>
              <a:t>Luminosity</a:t>
            </a:r>
            <a:r>
              <a:rPr lang="en-US" sz="3600" dirty="0">
                <a:effectLst>
                  <a:outerShdw blurRad="38100" dist="38100" dir="2700000" algn="tl">
                    <a:srgbClr val="000000"/>
                  </a:outerShdw>
                </a:effectLst>
                <a:cs typeface="+mn-cs"/>
              </a:rPr>
              <a:t>: how much energy per second an object (a star) gives off (Watts, or erg/s)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2"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rPr>
              <a:t>Overview</a:t>
            </a:r>
          </a:p>
        </p:txBody>
      </p:sp>
      <p:sp>
        <p:nvSpPr>
          <p:cNvPr id="4" name="Rectangle 3"/>
          <p:cNvSpPr>
            <a:spLocks noChangeArrowheads="1"/>
          </p:cNvSpPr>
          <p:nvPr/>
        </p:nvSpPr>
        <p:spPr bwMode="auto">
          <a:xfrm>
            <a:off x="533400" y="1404946"/>
            <a:ext cx="8077200" cy="5016758"/>
          </a:xfrm>
          <a:prstGeom prst="rect">
            <a:avLst/>
          </a:prstGeom>
          <a:solidFill>
            <a:schemeClr val="bg2">
              <a:alpha val="41000"/>
            </a:schemeClr>
          </a:solidFill>
          <a:ln w="9525">
            <a:noFill/>
            <a:miter lim="800000"/>
            <a:headEnd/>
            <a:tailEnd/>
          </a:ln>
        </p:spPr>
        <p:txBody>
          <a:bodyPr wrap="square" anchor="ctr">
            <a:spAutoFit/>
          </a:bodyPr>
          <a:lstStyle/>
          <a:p>
            <a:pPr>
              <a:buFont typeface="Georgia" panose="02040502050405020303" pitchFamily="18" charset="0"/>
              <a:buAutoNum type="arabicPeriod"/>
            </a:pPr>
            <a:r>
              <a:rPr lang="en-US" sz="3200" dirty="0">
                <a:latin typeface="Georgia" panose="02040502050405020303" pitchFamily="18" charset="0"/>
              </a:rPr>
              <a:t>What is the composition of the Sun</a:t>
            </a:r>
            <a:r>
              <a:rPr lang="en-US" sz="3200" dirty="0" smtClean="0">
                <a:latin typeface="Georgia" panose="02040502050405020303" pitchFamily="18" charset="0"/>
              </a:rPr>
              <a:t>?</a:t>
            </a:r>
            <a:endParaRPr lang="en-US" sz="3200" dirty="0">
              <a:latin typeface="Georgia" panose="02040502050405020303" pitchFamily="18" charset="0"/>
            </a:endParaRPr>
          </a:p>
          <a:p>
            <a:pPr>
              <a:buFont typeface="Georgia" panose="02040502050405020303" pitchFamily="18" charset="0"/>
              <a:buAutoNum type="arabicPeriod"/>
            </a:pPr>
            <a:r>
              <a:rPr lang="en-US" sz="3200" dirty="0">
                <a:latin typeface="Georgia" panose="02040502050405020303" pitchFamily="18" charset="0"/>
              </a:rPr>
              <a:t>Why does the Sun </a:t>
            </a:r>
            <a:r>
              <a:rPr lang="en-US" sz="3200" i="1" dirty="0">
                <a:latin typeface="Georgia" panose="02040502050405020303" pitchFamily="18" charset="0"/>
              </a:rPr>
              <a:t>shine</a:t>
            </a:r>
            <a:r>
              <a:rPr lang="en-US" sz="3200" dirty="0">
                <a:latin typeface="Georgia" panose="02040502050405020303" pitchFamily="18" charset="0"/>
              </a:rPr>
              <a:t>?</a:t>
            </a:r>
          </a:p>
          <a:p>
            <a:pPr>
              <a:buFont typeface="Georgia" panose="02040502050405020303" pitchFamily="18" charset="0"/>
              <a:buAutoNum type="arabicPeriod"/>
            </a:pPr>
            <a:r>
              <a:rPr lang="en-US" sz="3200" dirty="0">
                <a:latin typeface="Georgia" panose="02040502050405020303" pitchFamily="18" charset="0"/>
              </a:rPr>
              <a:t>How do we know its temperature?</a:t>
            </a:r>
          </a:p>
          <a:p>
            <a:pPr>
              <a:buFont typeface="Georgia" panose="02040502050405020303" pitchFamily="18" charset="0"/>
              <a:buAutoNum type="arabicPeriod"/>
            </a:pPr>
            <a:r>
              <a:rPr lang="en-US" sz="3200" dirty="0">
                <a:latin typeface="Georgia" panose="02040502050405020303" pitchFamily="18" charset="0"/>
              </a:rPr>
              <a:t>Why is the Sun </a:t>
            </a:r>
            <a:r>
              <a:rPr lang="en-US" sz="3200" i="1" dirty="0">
                <a:latin typeface="Georgia" panose="02040502050405020303" pitchFamily="18" charset="0"/>
              </a:rPr>
              <a:t>hot</a:t>
            </a:r>
            <a:r>
              <a:rPr lang="en-US" sz="3200" dirty="0">
                <a:latin typeface="Georgia" panose="02040502050405020303" pitchFamily="18" charset="0"/>
              </a:rPr>
              <a:t>? </a:t>
            </a:r>
            <a:r>
              <a:rPr lang="en-US" sz="3200" dirty="0" smtClean="0">
                <a:latin typeface="Georgia" panose="02040502050405020303" pitchFamily="18" charset="0"/>
              </a:rPr>
              <a:t>(energy </a:t>
            </a:r>
            <a:r>
              <a:rPr lang="en-US" sz="3200" dirty="0">
                <a:latin typeface="Georgia" panose="02040502050405020303" pitchFamily="18" charset="0"/>
              </a:rPr>
              <a:t>source)</a:t>
            </a:r>
          </a:p>
          <a:p>
            <a:pPr marL="914400" lvl="1" indent="-457200">
              <a:buFont typeface="Courier New" panose="02070309020205020404" pitchFamily="49" charset="0"/>
              <a:buChar char="o"/>
            </a:pPr>
            <a:r>
              <a:rPr lang="en-US" sz="3200" dirty="0" smtClean="0">
                <a:latin typeface="Georgia" panose="02040502050405020303" pitchFamily="18" charset="0"/>
              </a:rPr>
              <a:t>Chemical</a:t>
            </a:r>
            <a:r>
              <a:rPr lang="en-US" sz="3200" dirty="0">
                <a:latin typeface="Georgia" panose="02040502050405020303" pitchFamily="18" charset="0"/>
              </a:rPr>
              <a:t>?</a:t>
            </a:r>
          </a:p>
          <a:p>
            <a:pPr marL="914400" lvl="1" indent="-457200">
              <a:buFont typeface="Courier New" panose="02070309020205020404" pitchFamily="49" charset="0"/>
              <a:buChar char="o"/>
            </a:pPr>
            <a:r>
              <a:rPr lang="en-US" sz="3200" dirty="0" smtClean="0">
                <a:latin typeface="Georgia" panose="02040502050405020303" pitchFamily="18" charset="0"/>
              </a:rPr>
              <a:t>Gravitational</a:t>
            </a:r>
            <a:r>
              <a:rPr lang="en-US" sz="3200" dirty="0">
                <a:latin typeface="Georgia" panose="02040502050405020303" pitchFamily="18" charset="0"/>
              </a:rPr>
              <a:t>?</a:t>
            </a:r>
          </a:p>
          <a:p>
            <a:pPr marL="914400" lvl="1" indent="-457200">
              <a:buFont typeface="Courier New" panose="02070309020205020404" pitchFamily="49" charset="0"/>
              <a:buChar char="o"/>
            </a:pPr>
            <a:r>
              <a:rPr lang="en-US" sz="3200" dirty="0">
                <a:latin typeface="Georgia" panose="02040502050405020303" pitchFamily="18" charset="0"/>
              </a:rPr>
              <a:t> </a:t>
            </a:r>
            <a:r>
              <a:rPr lang="en-US" sz="3200" dirty="0" smtClean="0">
                <a:latin typeface="Georgia" panose="02040502050405020303" pitchFamily="18" charset="0"/>
              </a:rPr>
              <a:t>Fusion?</a:t>
            </a:r>
            <a:endParaRPr lang="en-US" sz="3200" dirty="0">
              <a:latin typeface="Georgia" panose="02040502050405020303" pitchFamily="18" charset="0"/>
            </a:endParaRPr>
          </a:p>
          <a:p>
            <a:pPr>
              <a:buFont typeface="Georgia" panose="02040502050405020303" pitchFamily="18" charset="0"/>
              <a:buAutoNum type="arabicPeriod"/>
            </a:pPr>
            <a:r>
              <a:rPr lang="en-US" sz="3200" dirty="0">
                <a:latin typeface="Georgia" panose="02040502050405020303" pitchFamily="18" charset="0"/>
              </a:rPr>
              <a:t>What IS fusion, and why does it release energy</a:t>
            </a:r>
            <a:r>
              <a:rPr lang="en-US" sz="3200" dirty="0" smtClean="0">
                <a:latin typeface="Georgia" panose="02040502050405020303" pitchFamily="18" charset="0"/>
              </a:rPr>
              <a:t>?</a:t>
            </a:r>
          </a:p>
          <a:p>
            <a:pPr>
              <a:buFont typeface="Georgia" panose="02040502050405020303" pitchFamily="18" charset="0"/>
              <a:buAutoNum type="arabicPeriod"/>
            </a:pPr>
            <a:r>
              <a:rPr lang="en-US" sz="3200" dirty="0" smtClean="0">
                <a:latin typeface="Georgia" panose="02040502050405020303" pitchFamily="18" charset="0"/>
              </a:rPr>
              <a:t> What </a:t>
            </a:r>
            <a:r>
              <a:rPr lang="en-US" sz="3200" dirty="0">
                <a:latin typeface="Georgia" panose="02040502050405020303" pitchFamily="18" charset="0"/>
              </a:rPr>
              <a:t>is the structure of the Sun?</a:t>
            </a:r>
          </a:p>
        </p:txBody>
      </p:sp>
      <p:pic>
        <p:nvPicPr>
          <p:cNvPr id="5"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1288640"/>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1905000"/>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2305050"/>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3642" y="4248150"/>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5181600"/>
            <a:ext cx="800100" cy="800100"/>
          </a:xfrm>
          <a:prstGeom prst="rect">
            <a:avLst/>
          </a:prstGeom>
          <a:noFill/>
          <a:extLst>
            <a:ext uri="{909E8E84-426E-40DD-AFC4-6F175D3DCCD1}">
              <a14:hiddenFill xmlns:a14="http://schemas.microsoft.com/office/drawing/2010/main">
                <a:solidFill>
                  <a:srgbClr val="FFFFFF"/>
                </a:solidFill>
              </a14:hiddenFill>
            </a:ext>
          </a:extLst>
        </p:spPr>
      </p:pic>
      <p:sp>
        <p:nvSpPr>
          <p:cNvPr id="2" name="Multiply 1"/>
          <p:cNvSpPr/>
          <p:nvPr/>
        </p:nvSpPr>
        <p:spPr bwMode="auto">
          <a:xfrm>
            <a:off x="3520563" y="3379925"/>
            <a:ext cx="535858" cy="533400"/>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bg1"/>
              </a:solidFill>
              <a:effectLst/>
              <a:latin typeface="Arial" charset="0"/>
            </a:endParaRPr>
          </a:p>
        </p:txBody>
      </p:sp>
      <p:sp>
        <p:nvSpPr>
          <p:cNvPr id="12" name="Multiply 11"/>
          <p:cNvSpPr/>
          <p:nvPr/>
        </p:nvSpPr>
        <p:spPr bwMode="auto">
          <a:xfrm>
            <a:off x="4101281" y="3913325"/>
            <a:ext cx="535858" cy="533400"/>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bg1"/>
              </a:solidFill>
              <a:effectLst/>
              <a:latin typeface="Arial" charset="0"/>
            </a:endParaRPr>
          </a:p>
        </p:txBody>
      </p:sp>
      <p:pic>
        <p:nvPicPr>
          <p:cNvPr id="13"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9897" y="5662777"/>
            <a:ext cx="8001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4374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rPr>
              <a:t>What IS the Sun?</a:t>
            </a:r>
          </a:p>
        </p:txBody>
      </p:sp>
      <p:sp>
        <p:nvSpPr>
          <p:cNvPr id="382983" name="Text Box 7"/>
          <p:cNvSpPr txBox="1">
            <a:spLocks noChangeArrowheads="1"/>
          </p:cNvSpPr>
          <p:nvPr/>
        </p:nvSpPr>
        <p:spPr bwMode="auto">
          <a:xfrm>
            <a:off x="762000" y="1752600"/>
            <a:ext cx="5029200" cy="1066800"/>
          </a:xfrm>
          <a:prstGeom prst="rect">
            <a:avLst/>
          </a:prstGeom>
          <a:solidFill>
            <a:schemeClr val="bg2">
              <a:alpha val="41000"/>
            </a:schemeClr>
          </a:solidFill>
          <a:ln w="9525">
            <a:noFill/>
            <a:miter lim="800000"/>
            <a:headEnd/>
            <a:tailEnd/>
          </a:ln>
          <a:effectLst/>
        </p:spPr>
        <p:txBody>
          <a:bodyPr>
            <a:spAutoFit/>
          </a:bodyPr>
          <a:lstStyle/>
          <a:p>
            <a:pPr>
              <a:defRPr/>
            </a:pPr>
            <a:r>
              <a:rPr lang="en-US" sz="3200" b="1" dirty="0">
                <a:solidFill>
                  <a:srgbClr val="F5E9E9"/>
                </a:solidFill>
                <a:effectLst>
                  <a:outerShdw blurRad="38100" dist="38100" dir="2700000" algn="tl">
                    <a:srgbClr val="000000"/>
                  </a:outerShdw>
                </a:effectLst>
                <a:latin typeface="Georgia" pitchFamily="18" charset="0"/>
              </a:rPr>
              <a:t>A mass of incandescent gas</a:t>
            </a:r>
            <a:endParaRPr lang="en-US" sz="3200" dirty="0">
              <a:solidFill>
                <a:srgbClr val="F5E9E9"/>
              </a:solidFill>
              <a:effectLst>
                <a:outerShdw blurRad="38100" dist="38100" dir="2700000" algn="tl">
                  <a:srgbClr val="000000"/>
                </a:outerShdw>
              </a:effectLst>
              <a:latin typeface="Georgia" pitchFamily="18" charset="0"/>
            </a:endParaRPr>
          </a:p>
        </p:txBody>
      </p:sp>
      <p:pic>
        <p:nvPicPr>
          <p:cNvPr id="38298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143000"/>
            <a:ext cx="235267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82985" name="Text Box 9"/>
          <p:cNvSpPr txBox="1">
            <a:spLocks noChangeArrowheads="1"/>
          </p:cNvSpPr>
          <p:nvPr/>
        </p:nvSpPr>
        <p:spPr bwMode="auto">
          <a:xfrm>
            <a:off x="5029200" y="4648200"/>
            <a:ext cx="3505200" cy="1066800"/>
          </a:xfrm>
          <a:prstGeom prst="rect">
            <a:avLst/>
          </a:prstGeom>
          <a:solidFill>
            <a:schemeClr val="bg2">
              <a:alpha val="41000"/>
            </a:schemeClr>
          </a:solidFill>
          <a:ln w="9525">
            <a:noFill/>
            <a:miter lim="800000"/>
            <a:headEnd/>
            <a:tailEnd/>
          </a:ln>
          <a:effectLst/>
        </p:spPr>
        <p:txBody>
          <a:bodyPr>
            <a:spAutoFit/>
          </a:bodyPr>
          <a:lstStyle/>
          <a:p>
            <a:pPr>
              <a:defRPr/>
            </a:pPr>
            <a:r>
              <a:rPr lang="en-US" sz="3200" b="1" dirty="0">
                <a:solidFill>
                  <a:srgbClr val="F5E9E9"/>
                </a:solidFill>
                <a:effectLst>
                  <a:outerShdw blurRad="38100" dist="38100" dir="2700000" algn="tl">
                    <a:srgbClr val="000000"/>
                  </a:outerShdw>
                </a:effectLst>
                <a:latin typeface="Georgia" pitchFamily="18" charset="0"/>
              </a:rPr>
              <a:t>Primarily </a:t>
            </a:r>
            <a:r>
              <a:rPr lang="en-US" sz="3200" b="1" dirty="0" smtClean="0">
                <a:solidFill>
                  <a:srgbClr val="F5E9E9"/>
                </a:solidFill>
                <a:effectLst>
                  <a:outerShdw blurRad="38100" dist="38100" dir="2700000" algn="tl">
                    <a:srgbClr val="000000"/>
                  </a:outerShdw>
                </a:effectLst>
                <a:latin typeface="Georgia" pitchFamily="18" charset="0"/>
              </a:rPr>
              <a:t>Hydrogen</a:t>
            </a:r>
            <a:endParaRPr lang="en-US" sz="3200" dirty="0">
              <a:solidFill>
                <a:srgbClr val="F5E9E9"/>
              </a:solidFill>
              <a:effectLst>
                <a:outerShdw blurRad="38100" dist="38100" dir="2700000" algn="tl">
                  <a:srgbClr val="000000"/>
                </a:outerShdw>
              </a:effectLst>
              <a:latin typeface="Georgia" pitchFamily="18" charset="0"/>
            </a:endParaRPr>
          </a:p>
        </p:txBody>
      </p:sp>
      <p:pic>
        <p:nvPicPr>
          <p:cNvPr id="38298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5052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Multiply 2"/>
          <p:cNvSpPr/>
          <p:nvPr/>
        </p:nvSpPr>
        <p:spPr bwMode="auto">
          <a:xfrm>
            <a:off x="3429000" y="2133600"/>
            <a:ext cx="1371600" cy="882650"/>
          </a:xfrm>
          <a:prstGeom prst="mathMultiply">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bg1"/>
              </a:solidFill>
              <a:effectLst/>
              <a:latin typeface="Arial" charset="0"/>
            </a:endParaRPr>
          </a:p>
        </p:txBody>
      </p:sp>
      <p:sp>
        <p:nvSpPr>
          <p:cNvPr id="9" name="Text Box 9"/>
          <p:cNvSpPr txBox="1">
            <a:spLocks noChangeArrowheads="1"/>
          </p:cNvSpPr>
          <p:nvPr/>
        </p:nvSpPr>
        <p:spPr bwMode="auto">
          <a:xfrm>
            <a:off x="4038600" y="2827421"/>
            <a:ext cx="1752600" cy="584775"/>
          </a:xfrm>
          <a:prstGeom prst="rect">
            <a:avLst/>
          </a:prstGeom>
          <a:solidFill>
            <a:schemeClr val="bg2">
              <a:alpha val="41000"/>
            </a:schemeClr>
          </a:solidFill>
          <a:ln w="9525">
            <a:noFill/>
            <a:miter lim="800000"/>
            <a:headEnd/>
            <a:tailEnd/>
          </a:ln>
          <a:effectLst/>
        </p:spPr>
        <p:txBody>
          <a:bodyPr wrap="square">
            <a:spAutoFit/>
          </a:bodyPr>
          <a:lstStyle/>
          <a:p>
            <a:pPr>
              <a:defRPr/>
            </a:pPr>
            <a:r>
              <a:rPr lang="en-US" sz="3200" b="1" dirty="0" smtClean="0">
                <a:solidFill>
                  <a:srgbClr val="F5E9E9"/>
                </a:solidFill>
                <a:effectLst>
                  <a:outerShdw blurRad="38100" dist="38100" dir="2700000" algn="tl">
                    <a:srgbClr val="000000"/>
                  </a:outerShdw>
                </a:effectLst>
                <a:latin typeface="Georgia" pitchFamily="18" charset="0"/>
              </a:rPr>
              <a:t>Plasma</a:t>
            </a:r>
            <a:endParaRPr lang="en-US" sz="3200"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979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a:solidFill>
                  <a:srgbClr val="F5E9E9"/>
                </a:solidFill>
                <a:effectLst>
                  <a:outerShdw blurRad="38100" dist="38100" dir="2700000" algn="tl">
                    <a:srgbClr val="000000"/>
                  </a:outerShdw>
                </a:effectLst>
                <a:latin typeface="Georgia" pitchFamily="18" charset="0"/>
                <a:cs typeface="+mn-cs"/>
              </a:rPr>
              <a:t>Solar Spectrum</a:t>
            </a:r>
          </a:p>
        </p:txBody>
      </p:sp>
      <p:pic>
        <p:nvPicPr>
          <p:cNvPr id="17411" name="Picture 2" descr="solar_spectrum"/>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1000" y="1143000"/>
            <a:ext cx="83820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36538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rPr>
              <a:t>Absorption</a:t>
            </a:r>
          </a:p>
        </p:txBody>
      </p:sp>
      <p:pic>
        <p:nvPicPr>
          <p:cNvPr id="1945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90600"/>
            <a:ext cx="85344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37771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rPr>
              <a:t>Why Does the Sun Shine?</a:t>
            </a:r>
          </a:p>
        </p:txBody>
      </p:sp>
      <p:sp>
        <p:nvSpPr>
          <p:cNvPr id="301059" name="Text Box 3"/>
          <p:cNvSpPr txBox="1">
            <a:spLocks noChangeArrowheads="1"/>
          </p:cNvSpPr>
          <p:nvPr/>
        </p:nvSpPr>
        <p:spPr bwMode="auto">
          <a:xfrm>
            <a:off x="1066800" y="1066800"/>
            <a:ext cx="5105400" cy="579438"/>
          </a:xfrm>
          <a:prstGeom prst="rect">
            <a:avLst/>
          </a:prstGeom>
          <a:solidFill>
            <a:schemeClr val="bg2">
              <a:alpha val="41000"/>
            </a:schemeClr>
          </a:solidFill>
          <a:ln w="9525">
            <a:noFill/>
            <a:miter lim="800000"/>
            <a:headEnd/>
            <a:tailEnd/>
          </a:ln>
          <a:effectLst/>
        </p:spPr>
        <p:txBody>
          <a:bodyPr>
            <a:spAutoFit/>
          </a:bodyPr>
          <a:lstStyle/>
          <a:p>
            <a:pPr>
              <a:defRPr/>
            </a:pPr>
            <a:r>
              <a:rPr lang="en-US" sz="3200" b="1" dirty="0">
                <a:solidFill>
                  <a:srgbClr val="F5E9E9"/>
                </a:solidFill>
                <a:effectLst>
                  <a:outerShdw blurRad="38100" dist="38100" dir="2700000" algn="tl">
                    <a:srgbClr val="000000"/>
                  </a:outerShdw>
                </a:effectLst>
                <a:latin typeface="Georgia" pitchFamily="18" charset="0"/>
              </a:rPr>
              <a:t>Because it’s HOT!</a:t>
            </a:r>
            <a:endParaRPr lang="en-US" sz="3200" dirty="0">
              <a:solidFill>
                <a:srgbClr val="F5E9E9"/>
              </a:solidFill>
              <a:effectLst>
                <a:outerShdw blurRad="38100" dist="38100" dir="2700000" algn="tl">
                  <a:srgbClr val="000000"/>
                </a:outerShdw>
              </a:effectLst>
              <a:latin typeface="Georgia" pitchFamily="18" charset="0"/>
            </a:endParaRPr>
          </a:p>
        </p:txBody>
      </p:sp>
      <p:graphicFrame>
        <p:nvGraphicFramePr>
          <p:cNvPr id="2050" name="Object 11"/>
          <p:cNvGraphicFramePr>
            <a:graphicFrameLocks noChangeAspect="1"/>
          </p:cNvGraphicFramePr>
          <p:nvPr/>
        </p:nvGraphicFramePr>
        <p:xfrm>
          <a:off x="457200" y="2514600"/>
          <a:ext cx="3962400" cy="3756025"/>
        </p:xfrm>
        <a:graphic>
          <a:graphicData uri="http://schemas.openxmlformats.org/presentationml/2006/ole">
            <mc:AlternateContent xmlns:mc="http://schemas.openxmlformats.org/markup-compatibility/2006">
              <mc:Choice xmlns:v="urn:schemas-microsoft-com:vml" Requires="v">
                <p:oleObj spid="_x0000_s19483" name="Image" r:id="rId4" imgW="9612698" imgH="9117460" progId="Photoshop.Image.6">
                  <p:embed/>
                </p:oleObj>
              </mc:Choice>
              <mc:Fallback>
                <p:oleObj name="Image" r:id="rId4" imgW="9612698" imgH="9117460"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514600"/>
                        <a:ext cx="3962400" cy="375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3" name="Picture 12"/>
          <p:cNvPicPr>
            <a:picLocks noChangeAspect="1" noChangeArrowheads="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724400" y="2590800"/>
            <a:ext cx="39624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01069" name="Text Box 13"/>
          <p:cNvSpPr txBox="1">
            <a:spLocks noChangeArrowheads="1"/>
          </p:cNvSpPr>
          <p:nvPr/>
        </p:nvSpPr>
        <p:spPr bwMode="auto">
          <a:xfrm>
            <a:off x="5029200" y="1828800"/>
            <a:ext cx="3886200" cy="579438"/>
          </a:xfrm>
          <a:prstGeom prst="rect">
            <a:avLst/>
          </a:prstGeom>
          <a:solidFill>
            <a:schemeClr val="bg2">
              <a:alpha val="41000"/>
            </a:schemeClr>
          </a:solidFill>
          <a:ln w="9525">
            <a:noFill/>
            <a:miter lim="800000"/>
            <a:headEnd/>
            <a:tailEnd/>
          </a:ln>
          <a:effectLst/>
        </p:spPr>
        <p:txBody>
          <a:bodyPr>
            <a:spAutoFit/>
          </a:bodyPr>
          <a:lstStyle/>
          <a:p>
            <a:pPr>
              <a:defRPr/>
            </a:pPr>
            <a:r>
              <a:rPr lang="en-US" sz="3200" b="1" dirty="0">
                <a:solidFill>
                  <a:srgbClr val="F5E9E9"/>
                </a:solidFill>
                <a:effectLst>
                  <a:outerShdw blurRad="38100" dist="38100" dir="2700000" algn="tl">
                    <a:srgbClr val="000000"/>
                  </a:outerShdw>
                </a:effectLst>
                <a:latin typeface="Georgia" pitchFamily="18" charset="0"/>
              </a:rPr>
              <a:t>5800 degrees</a:t>
            </a:r>
            <a:endParaRPr lang="en-US" sz="3200" dirty="0">
              <a:solidFill>
                <a:srgbClr val="F5E9E9"/>
              </a:solidFill>
              <a:effectLst>
                <a:outerShdw blurRad="38100" dist="38100" dir="2700000" algn="tl">
                  <a:srgbClr val="000000"/>
                </a:outerShdw>
              </a:effectLst>
              <a:latin typeface="Georgia" pitchFamily="18" charset="0"/>
            </a:endParaRPr>
          </a:p>
        </p:txBody>
      </p:sp>
      <p:sp>
        <p:nvSpPr>
          <p:cNvPr id="301071" name="Line 15"/>
          <p:cNvSpPr>
            <a:spLocks noChangeShapeType="1"/>
          </p:cNvSpPr>
          <p:nvPr/>
        </p:nvSpPr>
        <p:spPr bwMode="auto">
          <a:xfrm flipH="1">
            <a:off x="6324600" y="2362200"/>
            <a:ext cx="381000" cy="6858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590870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2"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rPr>
              <a:t>Overview</a:t>
            </a:r>
          </a:p>
        </p:txBody>
      </p:sp>
      <p:sp>
        <p:nvSpPr>
          <p:cNvPr id="4" name="Rectangle 3"/>
          <p:cNvSpPr>
            <a:spLocks noChangeArrowheads="1"/>
          </p:cNvSpPr>
          <p:nvPr/>
        </p:nvSpPr>
        <p:spPr bwMode="auto">
          <a:xfrm>
            <a:off x="533400" y="1404946"/>
            <a:ext cx="8077200" cy="5016758"/>
          </a:xfrm>
          <a:prstGeom prst="rect">
            <a:avLst/>
          </a:prstGeom>
          <a:solidFill>
            <a:schemeClr val="bg2">
              <a:alpha val="41000"/>
            </a:schemeClr>
          </a:solidFill>
          <a:ln w="9525">
            <a:noFill/>
            <a:miter lim="800000"/>
            <a:headEnd/>
            <a:tailEnd/>
          </a:ln>
        </p:spPr>
        <p:txBody>
          <a:bodyPr wrap="square" anchor="ctr">
            <a:spAutoFit/>
          </a:bodyPr>
          <a:lstStyle/>
          <a:p>
            <a:pPr>
              <a:buFont typeface="Georgia" panose="02040502050405020303" pitchFamily="18" charset="0"/>
              <a:buAutoNum type="arabicPeriod"/>
            </a:pPr>
            <a:r>
              <a:rPr lang="en-US" sz="3200" dirty="0">
                <a:latin typeface="Georgia" panose="02040502050405020303" pitchFamily="18" charset="0"/>
              </a:rPr>
              <a:t>What is the composition of the Sun</a:t>
            </a:r>
            <a:r>
              <a:rPr lang="en-US" sz="3200" dirty="0" smtClean="0">
                <a:latin typeface="Georgia" panose="02040502050405020303" pitchFamily="18" charset="0"/>
              </a:rPr>
              <a:t>?</a:t>
            </a:r>
            <a:endParaRPr lang="en-US" sz="3200" dirty="0">
              <a:latin typeface="Georgia" panose="02040502050405020303" pitchFamily="18" charset="0"/>
            </a:endParaRPr>
          </a:p>
          <a:p>
            <a:pPr>
              <a:buFont typeface="Georgia" panose="02040502050405020303" pitchFamily="18" charset="0"/>
              <a:buAutoNum type="arabicPeriod"/>
            </a:pPr>
            <a:r>
              <a:rPr lang="en-US" sz="3200" dirty="0">
                <a:latin typeface="Georgia" panose="02040502050405020303" pitchFamily="18" charset="0"/>
              </a:rPr>
              <a:t>Why does the Sun </a:t>
            </a:r>
            <a:r>
              <a:rPr lang="en-US" sz="3200" i="1" dirty="0">
                <a:latin typeface="Georgia" panose="02040502050405020303" pitchFamily="18" charset="0"/>
              </a:rPr>
              <a:t>shine</a:t>
            </a:r>
            <a:r>
              <a:rPr lang="en-US" sz="3200" dirty="0">
                <a:latin typeface="Georgia" panose="02040502050405020303" pitchFamily="18" charset="0"/>
              </a:rPr>
              <a:t>?</a:t>
            </a:r>
          </a:p>
          <a:p>
            <a:pPr>
              <a:buFont typeface="Georgia" panose="02040502050405020303" pitchFamily="18" charset="0"/>
              <a:buAutoNum type="arabicPeriod"/>
            </a:pPr>
            <a:r>
              <a:rPr lang="en-US" sz="3200" dirty="0">
                <a:latin typeface="Georgia" panose="02040502050405020303" pitchFamily="18" charset="0"/>
              </a:rPr>
              <a:t>How do we know its temperature?</a:t>
            </a:r>
          </a:p>
          <a:p>
            <a:pPr>
              <a:buFont typeface="Georgia" panose="02040502050405020303" pitchFamily="18" charset="0"/>
              <a:buAutoNum type="arabicPeriod"/>
            </a:pPr>
            <a:r>
              <a:rPr lang="en-US" sz="3200" dirty="0">
                <a:latin typeface="Georgia" panose="02040502050405020303" pitchFamily="18" charset="0"/>
              </a:rPr>
              <a:t>Why is the Sun </a:t>
            </a:r>
            <a:r>
              <a:rPr lang="en-US" sz="3200" i="1" dirty="0">
                <a:latin typeface="Georgia" panose="02040502050405020303" pitchFamily="18" charset="0"/>
              </a:rPr>
              <a:t>hot</a:t>
            </a:r>
            <a:r>
              <a:rPr lang="en-US" sz="3200" dirty="0">
                <a:latin typeface="Georgia" panose="02040502050405020303" pitchFamily="18" charset="0"/>
              </a:rPr>
              <a:t>? </a:t>
            </a:r>
            <a:r>
              <a:rPr lang="en-US" sz="3200" dirty="0" smtClean="0">
                <a:latin typeface="Georgia" panose="02040502050405020303" pitchFamily="18" charset="0"/>
              </a:rPr>
              <a:t>(energy </a:t>
            </a:r>
            <a:r>
              <a:rPr lang="en-US" sz="3200" dirty="0">
                <a:latin typeface="Georgia" panose="02040502050405020303" pitchFamily="18" charset="0"/>
              </a:rPr>
              <a:t>source)</a:t>
            </a:r>
          </a:p>
          <a:p>
            <a:pPr marL="914400" lvl="1" indent="-457200">
              <a:buFont typeface="Courier New" panose="02070309020205020404" pitchFamily="49" charset="0"/>
              <a:buChar char="o"/>
            </a:pPr>
            <a:r>
              <a:rPr lang="en-US" sz="3200" dirty="0" smtClean="0">
                <a:latin typeface="Georgia" panose="02040502050405020303" pitchFamily="18" charset="0"/>
              </a:rPr>
              <a:t>Chemical</a:t>
            </a:r>
            <a:r>
              <a:rPr lang="en-US" sz="3200" dirty="0">
                <a:latin typeface="Georgia" panose="02040502050405020303" pitchFamily="18" charset="0"/>
              </a:rPr>
              <a:t>?</a:t>
            </a:r>
          </a:p>
          <a:p>
            <a:pPr marL="914400" lvl="1" indent="-457200">
              <a:buFont typeface="Courier New" panose="02070309020205020404" pitchFamily="49" charset="0"/>
              <a:buChar char="o"/>
            </a:pPr>
            <a:r>
              <a:rPr lang="en-US" sz="3200" dirty="0" smtClean="0">
                <a:latin typeface="Georgia" panose="02040502050405020303" pitchFamily="18" charset="0"/>
              </a:rPr>
              <a:t>Gravitational</a:t>
            </a:r>
            <a:r>
              <a:rPr lang="en-US" sz="3200" dirty="0">
                <a:latin typeface="Georgia" panose="02040502050405020303" pitchFamily="18" charset="0"/>
              </a:rPr>
              <a:t>?</a:t>
            </a:r>
          </a:p>
          <a:p>
            <a:pPr marL="914400" lvl="1" indent="-457200">
              <a:buFont typeface="Courier New" panose="02070309020205020404" pitchFamily="49" charset="0"/>
              <a:buChar char="o"/>
            </a:pPr>
            <a:r>
              <a:rPr lang="en-US" sz="3200" dirty="0">
                <a:latin typeface="Georgia" panose="02040502050405020303" pitchFamily="18" charset="0"/>
              </a:rPr>
              <a:t> </a:t>
            </a:r>
            <a:r>
              <a:rPr lang="en-US" sz="3200" dirty="0" smtClean="0">
                <a:latin typeface="Georgia" panose="02040502050405020303" pitchFamily="18" charset="0"/>
              </a:rPr>
              <a:t>Fusion?</a:t>
            </a:r>
            <a:endParaRPr lang="en-US" sz="3200" dirty="0">
              <a:latin typeface="Georgia" panose="02040502050405020303" pitchFamily="18" charset="0"/>
            </a:endParaRPr>
          </a:p>
          <a:p>
            <a:pPr>
              <a:buFont typeface="Georgia" panose="02040502050405020303" pitchFamily="18" charset="0"/>
              <a:buAutoNum type="arabicPeriod"/>
            </a:pPr>
            <a:r>
              <a:rPr lang="en-US" sz="3200" dirty="0">
                <a:latin typeface="Georgia" panose="02040502050405020303" pitchFamily="18" charset="0"/>
              </a:rPr>
              <a:t>What IS fusion, and why does it release energy</a:t>
            </a:r>
            <a:r>
              <a:rPr lang="en-US" sz="3200" dirty="0" smtClean="0">
                <a:latin typeface="Georgia" panose="02040502050405020303" pitchFamily="18" charset="0"/>
              </a:rPr>
              <a:t>?</a:t>
            </a:r>
          </a:p>
          <a:p>
            <a:pPr>
              <a:buFont typeface="Georgia" panose="02040502050405020303" pitchFamily="18" charset="0"/>
              <a:buAutoNum type="arabicPeriod"/>
            </a:pPr>
            <a:r>
              <a:rPr lang="en-US" sz="3200" dirty="0" smtClean="0">
                <a:latin typeface="Georgia" panose="02040502050405020303" pitchFamily="18" charset="0"/>
              </a:rPr>
              <a:t> What </a:t>
            </a:r>
            <a:r>
              <a:rPr lang="en-US" sz="3200" dirty="0">
                <a:latin typeface="Georgia" panose="02040502050405020303" pitchFamily="18" charset="0"/>
              </a:rPr>
              <a:t>is the structure of the Sun?</a:t>
            </a:r>
          </a:p>
        </p:txBody>
      </p:sp>
      <p:pic>
        <p:nvPicPr>
          <p:cNvPr id="5"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1288640"/>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1905000"/>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2305050"/>
            <a:ext cx="8001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9350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rPr>
              <a:t>Keeping the Sun Inflated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371600"/>
            <a:ext cx="6575052" cy="5059527"/>
          </a:xfrm>
          <a:prstGeom prst="rect">
            <a:avLst/>
          </a:prstGeom>
        </p:spPr>
      </p:pic>
    </p:spTree>
    <p:extLst>
      <p:ext uri="{BB962C8B-B14F-4D97-AF65-F5344CB8AC3E}">
        <p14:creationId xmlns:p14="http://schemas.microsoft.com/office/powerpoint/2010/main" val="2478186203"/>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ck-Red">
  <a:themeElements>
    <a:clrScheme name="Black-Red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Black-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bg1"/>
            </a:solidFill>
            <a:effectLst/>
            <a:latin typeface="Arial" charset="0"/>
          </a:defRPr>
        </a:defPPr>
      </a:lstStyle>
    </a:lnDef>
  </a:objectDefaults>
  <a:extraClrSchemeLst>
    <a:extraClrScheme>
      <a:clrScheme name="Black-Red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Black-Red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Black-Red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Black-Red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Black-Red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7141</TotalTime>
  <Words>2035</Words>
  <Application>Microsoft Office PowerPoint</Application>
  <PresentationFormat>On-screen Show (4:3)</PresentationFormat>
  <Paragraphs>312</Paragraphs>
  <Slides>30</Slides>
  <Notes>29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6" baseType="lpstr">
      <vt:lpstr>Arial</vt:lpstr>
      <vt:lpstr>Courier New</vt:lpstr>
      <vt:lpstr>Georgia</vt:lpstr>
      <vt:lpstr>Times New Roman</vt:lpstr>
      <vt:lpstr>Black-Red</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irlab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History of Astronomy</dc:title>
  <dc:creator>strongarm</dc:creator>
  <cp:lastModifiedBy>Delain, Kisha M.</cp:lastModifiedBy>
  <cp:revision>513</cp:revision>
  <dcterms:created xsi:type="dcterms:W3CDTF">2005-05-12T13:44:47Z</dcterms:created>
  <dcterms:modified xsi:type="dcterms:W3CDTF">2016-08-03T00:34:46Z</dcterms:modified>
</cp:coreProperties>
</file>