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sldIdLst>
    <p:sldId id="368" r:id="rId2"/>
    <p:sldId id="415" r:id="rId3"/>
    <p:sldId id="414" r:id="rId4"/>
    <p:sldId id="413" r:id="rId5"/>
    <p:sldId id="437" r:id="rId6"/>
    <p:sldId id="416" r:id="rId7"/>
    <p:sldId id="399" r:id="rId8"/>
    <p:sldId id="418" r:id="rId9"/>
    <p:sldId id="419" r:id="rId10"/>
    <p:sldId id="420" r:id="rId11"/>
    <p:sldId id="417" r:id="rId12"/>
    <p:sldId id="421" r:id="rId13"/>
    <p:sldId id="422" r:id="rId14"/>
    <p:sldId id="374" r:id="rId15"/>
    <p:sldId id="410" r:id="rId16"/>
    <p:sldId id="373" r:id="rId17"/>
    <p:sldId id="391" r:id="rId18"/>
    <p:sldId id="424" r:id="rId19"/>
    <p:sldId id="392" r:id="rId20"/>
    <p:sldId id="425" r:id="rId21"/>
    <p:sldId id="426" r:id="rId22"/>
    <p:sldId id="403" r:id="rId23"/>
    <p:sldId id="432" r:id="rId24"/>
    <p:sldId id="427" r:id="rId25"/>
    <p:sldId id="436" r:id="rId26"/>
    <p:sldId id="428" r:id="rId27"/>
    <p:sldId id="429" r:id="rId28"/>
    <p:sldId id="393" r:id="rId29"/>
    <p:sldId id="402" r:id="rId30"/>
    <p:sldId id="433" r:id="rId31"/>
    <p:sldId id="411" r:id="rId32"/>
    <p:sldId id="375" r:id="rId33"/>
    <p:sldId id="412" r:id="rId34"/>
    <p:sldId id="398" r:id="rId35"/>
    <p:sldId id="401" r:id="rId36"/>
    <p:sldId id="431" r:id="rId37"/>
    <p:sldId id="394" r:id="rId38"/>
    <p:sldId id="404" r:id="rId39"/>
    <p:sldId id="434" r:id="rId40"/>
    <p:sldId id="435" r:id="rId41"/>
    <p:sldId id="405" r:id="rId42"/>
    <p:sldId id="430" r:id="rId43"/>
    <p:sldId id="407" r:id="rId44"/>
    <p:sldId id="408" r:id="rId45"/>
    <p:sldId id="406" r:id="rId46"/>
  </p:sldIdLst>
  <p:sldSz cx="9144000" cy="6858000" type="screen4x3"/>
  <p:notesSz cx="7315200" cy="9601200"/>
  <p:embeddedFontLst>
    <p:embeddedFont>
      <p:font typeface="Georgia" panose="02040502050405020303" pitchFamily="18" charset="0"/>
      <p:regular r:id="rId48"/>
      <p:bold r:id="rId49"/>
      <p:italic r:id="rId50"/>
      <p:boldItalic r:id="rId51"/>
    </p:embeddedFont>
  </p:embeddedFontLst>
  <p:defaultTextStyle>
    <a:defPPr>
      <a:defRPr lang="en-US"/>
    </a:defPPr>
    <a:lvl1pPr algn="ctr"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1pPr>
    <a:lvl2pPr marL="457200" algn="ctr"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2pPr>
    <a:lvl3pPr marL="914400" algn="ctr"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3pPr>
    <a:lvl4pPr marL="1371600" algn="ctr"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4pPr>
    <a:lvl5pPr marL="1828800" algn="ctr"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5pPr>
    <a:lvl6pPr marL="2286000" algn="l" defTabSz="914400" rtl="0" eaLnBrk="1" latinLnBrk="0" hangingPunct="1">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6pPr>
    <a:lvl7pPr marL="2743200" algn="l" defTabSz="914400" rtl="0" eaLnBrk="1" latinLnBrk="0" hangingPunct="1">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7pPr>
    <a:lvl8pPr marL="3200400" algn="l" defTabSz="914400" rtl="0" eaLnBrk="1" latinLnBrk="0" hangingPunct="1">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8pPr>
    <a:lvl9pPr marL="3657600" algn="l" defTabSz="914400" rtl="0" eaLnBrk="1" latinLnBrk="0" hangingPunct="1">
      <a:defRPr sz="3200" kern="1200">
        <a:solidFill>
          <a:schemeClr val="bg1"/>
        </a:solidFill>
        <a:effectLst>
          <a:outerShdw blurRad="38100" dist="38100" dir="2700000" algn="tl">
            <a:srgbClr val="000000">
              <a:alpha val="43137"/>
            </a:srgbClr>
          </a:outerShdw>
        </a:effectLst>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808080"/>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042" autoAdjust="0"/>
    <p:restoredTop sz="88323" autoAdjust="0"/>
  </p:normalViewPr>
  <p:slideViewPr>
    <p:cSldViewPr>
      <p:cViewPr varScale="1">
        <p:scale>
          <a:sx n="61" d="100"/>
          <a:sy n="61" d="100"/>
        </p:scale>
        <p:origin x="66" y="522"/>
      </p:cViewPr>
      <p:guideLst>
        <p:guide orient="horz" pos="2160"/>
        <p:guide pos="2880"/>
      </p:guideLst>
    </p:cSldViewPr>
  </p:slideViewPr>
  <p:notesTextViewPr>
    <p:cViewPr>
      <p:scale>
        <a:sx n="100" d="100"/>
        <a:sy n="100" d="100"/>
      </p:scale>
      <p:origin x="0" y="-17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eaLnBrk="1" hangingPunct="1">
              <a:defRPr sz="1300">
                <a:solidFill>
                  <a:schemeClr val="tx1"/>
                </a:solidFill>
                <a:effectLst/>
                <a:latin typeface="Arial" pitchFamily="34" charset="0"/>
              </a:defRPr>
            </a:lvl1pPr>
          </a:lstStyle>
          <a:p>
            <a:pPr>
              <a:defRPr/>
            </a:pPr>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solidFill>
                  <a:schemeClr val="tx1"/>
                </a:solidFill>
                <a:effectLst/>
                <a:latin typeface="Arial" pitchFamily="34"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eaLnBrk="1" hangingPunct="1">
              <a:defRPr sz="1300">
                <a:solidFill>
                  <a:schemeClr val="tx1"/>
                </a:solidFill>
                <a:effectLst/>
                <a:latin typeface="Arial" pitchFamily="34" charset="0"/>
              </a:defRPr>
            </a:lvl1pPr>
          </a:lstStyle>
          <a:p>
            <a:pPr>
              <a:defRPr/>
            </a:pPr>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solidFill>
                  <a:schemeClr val="tx1"/>
                </a:solidFill>
                <a:effectLst/>
                <a:latin typeface="Arial" pitchFamily="34" charset="0"/>
              </a:defRPr>
            </a:lvl1pPr>
          </a:lstStyle>
          <a:p>
            <a:pPr>
              <a:defRPr/>
            </a:pPr>
            <a:fld id="{B896BE83-7CD0-43FE-AE86-BDE775D94345}" type="slidenum">
              <a:rPr lang="en-US"/>
              <a:pPr>
                <a:defRPr/>
              </a:pPr>
              <a:t>‹#›</a:t>
            </a:fld>
            <a:endParaRPr lang="en-US"/>
          </a:p>
        </p:txBody>
      </p:sp>
    </p:spTree>
    <p:extLst>
      <p:ext uri="{BB962C8B-B14F-4D97-AF65-F5344CB8AC3E}">
        <p14:creationId xmlns:p14="http://schemas.microsoft.com/office/powerpoint/2010/main" val="3114597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ateofthecoast.noaa.gov/redirect.php?url=http://www.ipcc.ch/"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ateofthecoast.noaa.gov/references.html#a"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DFF839C-B3B7-48AB-9F38-EBAF9B17B75B}" type="slidenum">
              <a:rPr lang="en-US" sz="1300" smtClean="0">
                <a:solidFill>
                  <a:schemeClr val="tx1"/>
                </a:solidFill>
                <a:latin typeface="Arial" charset="0"/>
              </a:rPr>
              <a:pPr/>
              <a:t>1</a:t>
            </a:fld>
            <a:endParaRPr lang="en-US" sz="1300">
              <a:solidFill>
                <a:schemeClr val="tx1"/>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dirty="0">
                <a:latin typeface="Arial" charset="0"/>
              </a:rPr>
              <a:t>New links: 8/1/2016</a:t>
            </a:r>
          </a:p>
          <a:p>
            <a:pPr eaLnBrk="1" hangingPunct="1"/>
            <a:r>
              <a:rPr lang="en-US" dirty="0">
                <a:latin typeface="Arial" charset="0"/>
              </a:rPr>
              <a:t>http://blog.ucsusa.org/brenda-ekwurzel/why-the-arctic-matters-856</a:t>
            </a:r>
          </a:p>
          <a:p>
            <a:pPr eaLnBrk="1" hangingPunct="1"/>
            <a:r>
              <a:rPr lang="en-US" dirty="0">
                <a:latin typeface="Arial" charset="0"/>
              </a:rPr>
              <a:t>http://</a:t>
            </a:r>
            <a:r>
              <a:rPr lang="en-US" dirty="0" smtClean="0">
                <a:latin typeface="Arial" charset="0"/>
              </a:rPr>
              <a:t>blog.ucsusa.org/astrid-caldas/beyond-heat-waves-what-does-14-months-in-a-row-of-record-heat-say-about-global-warming-five-key-points-to-keep-in-mind</a:t>
            </a:r>
          </a:p>
          <a:p>
            <a:pPr eaLnBrk="1" hangingPunct="1"/>
            <a:r>
              <a:rPr lang="en-US" dirty="0" smtClean="0">
                <a:latin typeface="Arial" charset="0"/>
              </a:rPr>
              <a:t>http://www.wired.com/2016/08/climate-records-earth-shattered-last-year/</a:t>
            </a:r>
          </a:p>
          <a:p>
            <a:pPr eaLnBrk="1" hangingPunct="1"/>
            <a:r>
              <a:rPr lang="en-US" smtClean="0">
                <a:latin typeface="Arial" charset="0"/>
              </a:rPr>
              <a:t>http://www.americanscientist.org/issues/feature/2016/4/coexisting-with-wildfire</a:t>
            </a:r>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3599624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10</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baseline="0" dirty="0">
                <a:latin typeface="Arial" charset="0"/>
              </a:rPr>
              <a:t>Notice that the solar forcing caused by orbital cycles (</a:t>
            </a:r>
            <a:r>
              <a:rPr lang="en-US" baseline="0" dirty="0" err="1">
                <a:latin typeface="Arial" charset="0"/>
              </a:rPr>
              <a:t>hellow</a:t>
            </a:r>
            <a:r>
              <a:rPr lang="en-US" baseline="0" dirty="0">
                <a:latin typeface="Arial" charset="0"/>
              </a:rPr>
              <a:t> line) corresponds well with the ice ages and interglacial periods (the latter is highlighted in grey on the bottom curve).</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So: Should we be going into another ice age?  We see this in the climate change denials a lot.  Unfortunately, a) not yet and b) we’re not because other factors are at play.</a:t>
            </a:r>
          </a:p>
        </p:txBody>
      </p:sp>
    </p:spTree>
    <p:extLst>
      <p:ext uri="{BB962C8B-B14F-4D97-AF65-F5344CB8AC3E}">
        <p14:creationId xmlns:p14="http://schemas.microsoft.com/office/powerpoint/2010/main" val="384394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11</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dirty="0">
                <a:latin typeface="Arial" charset="0"/>
              </a:rPr>
              <a:t>Black Carbon / Organic carbon:  incomplete burning of fossil</a:t>
            </a:r>
            <a:r>
              <a:rPr lang="en-US" baseline="0" dirty="0">
                <a:latin typeface="Arial" charset="0"/>
              </a:rPr>
              <a:t> fuels or biomass.  Net increase in warming of +0.4 W/m^2</a:t>
            </a:r>
          </a:p>
          <a:p>
            <a:pPr marL="0" indent="0" eaLnBrk="1" hangingPunct="1">
              <a:buFontTx/>
              <a:buNone/>
            </a:pPr>
            <a:r>
              <a:rPr lang="en-US" baseline="0" dirty="0">
                <a:latin typeface="Arial" charset="0"/>
              </a:rPr>
              <a:t>Aerosols: Again fairly complex with some heating and some cooling, but a probably net decrease in radiative forcing of -0.4 W/m^2</a:t>
            </a:r>
          </a:p>
          <a:p>
            <a:pPr marL="0" indent="0" eaLnBrk="1" hangingPunct="1">
              <a:buFontTx/>
              <a:buNone/>
            </a:pPr>
            <a:r>
              <a:rPr lang="en-US" baseline="0" dirty="0">
                <a:latin typeface="Arial" charset="0"/>
              </a:rPr>
              <a:t>These seem to roughly balance out, however there is additional heating because they precipitate out onto snow, making it less reflective.</a:t>
            </a:r>
          </a:p>
          <a:p>
            <a:pPr marL="0" indent="0" eaLnBrk="1" hangingPunct="1">
              <a:buFontTx/>
              <a:buNone/>
            </a:pPr>
            <a:endParaRPr lang="en-US" baseline="0" dirty="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rPr>
              <a:t>These two factors, because they involve both heating and cooling can be challenging to model.  (these particles also can form the nucleation sites for clouds to form) This is complex with some heating and cooling factors, but the net result is a small heating factor of +0.04 W/m^2</a:t>
            </a:r>
          </a:p>
        </p:txBody>
      </p:sp>
    </p:spTree>
    <p:extLst>
      <p:ext uri="{BB962C8B-B14F-4D97-AF65-F5344CB8AC3E}">
        <p14:creationId xmlns:p14="http://schemas.microsoft.com/office/powerpoint/2010/main" val="31965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12</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baseline="0" dirty="0">
                <a:latin typeface="Arial" charset="0"/>
              </a:rPr>
              <a:t>All of these things increase the Earth’s reflectivity.  There has been a slight increase in albedo over the last decade, mostly due to land use changes (-0.15 W/m^2) and cloud cover (-0.9 W/m^2), not enough to offset the overall impact of warming.</a:t>
            </a:r>
          </a:p>
        </p:txBody>
      </p:sp>
    </p:spTree>
    <p:extLst>
      <p:ext uri="{BB962C8B-B14F-4D97-AF65-F5344CB8AC3E}">
        <p14:creationId xmlns:p14="http://schemas.microsoft.com/office/powerpoint/2010/main" val="2078652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13</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baseline="0" dirty="0">
                <a:latin typeface="Arial" charset="0"/>
              </a:rPr>
              <a:t>While there has been a slight decrease in </a:t>
            </a:r>
            <a:r>
              <a:rPr lang="en-US" i="1" baseline="0" dirty="0">
                <a:latin typeface="Arial" charset="0"/>
              </a:rPr>
              <a:t>surface</a:t>
            </a:r>
            <a:r>
              <a:rPr lang="en-US" baseline="0" dirty="0">
                <a:latin typeface="Arial" charset="0"/>
              </a:rPr>
              <a:t> solar radiation, air temperatures have still climbed.  The big downward spike was due to the eruption of Mt. Pinatubo in 1991</a:t>
            </a:r>
          </a:p>
        </p:txBody>
      </p:sp>
    </p:spTree>
    <p:extLst>
      <p:ext uri="{BB962C8B-B14F-4D97-AF65-F5344CB8AC3E}">
        <p14:creationId xmlns:p14="http://schemas.microsoft.com/office/powerpoint/2010/main" val="427434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B19113F-B28B-4A47-A054-7D4751C0B7D6}" type="slidenum">
              <a:rPr lang="en-US" sz="1300" smtClean="0">
                <a:solidFill>
                  <a:schemeClr val="tx1"/>
                </a:solidFill>
                <a:latin typeface="Arial" charset="0"/>
              </a:rPr>
              <a:pPr/>
              <a:t>14</a:t>
            </a:fld>
            <a:endParaRPr lang="en-US" sz="130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dirty="0">
                <a:latin typeface="Arial" charset="0"/>
              </a:rPr>
              <a:t>Rising carbon dioxide levels are not under dispute.  Nor is the fact that global temperature rises with increasing levels of carbon dioxide.</a:t>
            </a:r>
          </a:p>
          <a:p>
            <a:pPr eaLnBrk="1" hangingPunct="1"/>
            <a:r>
              <a:rPr lang="en-US" dirty="0">
                <a:latin typeface="Arial" charset="0"/>
              </a:rPr>
              <a:t>Why are co2 levels rising?  At this point it’s pretty clear that it must be man-made emissions, not just natural sources.  We mostly talk about CO2 (56%)</a:t>
            </a:r>
            <a:r>
              <a:rPr lang="en-US" baseline="0" dirty="0">
                <a:latin typeface="Arial" charset="0"/>
              </a:rPr>
              <a:t> but other greenhouse gases are Methane (16%), Nitrous Oxide (5%), Ozone &amp; CFCs (%ages are percent of warming caused by these, not % in the atmosphere)</a:t>
            </a:r>
            <a:endParaRPr lang="en-US" dirty="0">
              <a:latin typeface="Arial" charset="0"/>
            </a:endParaRPr>
          </a:p>
          <a:p>
            <a:pPr eaLnBrk="1" hangingPunct="1"/>
            <a:endParaRPr lang="en-US" dirty="0">
              <a:latin typeface="Arial" charset="0"/>
            </a:endParaRPr>
          </a:p>
          <a:p>
            <a:pPr eaLnBrk="1" hangingPunct="1"/>
            <a:r>
              <a:rPr lang="en-US" dirty="0">
                <a:latin typeface="Arial" charset="0"/>
              </a:rPr>
              <a:t>Past climate data reconstructed from tree ring growth and ice cores.</a:t>
            </a:r>
          </a:p>
          <a:p>
            <a:pPr eaLnBrk="1" hangingPunct="1"/>
            <a:r>
              <a:rPr lang="en-US" dirty="0">
                <a:latin typeface="Arial" charset="0"/>
              </a:rPr>
              <a:t>Shows a sharp increase in global average temperature since the industrial revolution.</a:t>
            </a:r>
          </a:p>
          <a:p>
            <a:pPr eaLnBrk="1" hangingPunct="1"/>
            <a:endParaRPr lang="en-US" dirty="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Note that “zero” is an arbitrary point chosen ~1960.  Since global warming had already been </a:t>
            </a:r>
            <a:r>
              <a:rPr lang="en-US" dirty="0" err="1">
                <a:latin typeface="Arial" charset="0"/>
              </a:rPr>
              <a:t>occuring</a:t>
            </a:r>
            <a:r>
              <a:rPr lang="en-US" dirty="0">
                <a:latin typeface="Arial" charset="0"/>
              </a:rPr>
              <a:t> for a while, most of the data lie below the “zero” line.  Bear in mind that all temperature changes quoted are deviations from the 1960 value – already warmer than the average for the last 1,000 years.</a:t>
            </a:r>
          </a:p>
          <a:p>
            <a:pPr eaLnBrk="1" hangingPunct="1"/>
            <a:endParaRPr lang="en-US" dirty="0">
              <a:latin typeface="Arial" charset="0"/>
            </a:endParaRPr>
          </a:p>
        </p:txBody>
      </p:sp>
    </p:spTree>
    <p:extLst>
      <p:ext uri="{BB962C8B-B14F-4D97-AF65-F5344CB8AC3E}">
        <p14:creationId xmlns:p14="http://schemas.microsoft.com/office/powerpoint/2010/main" val="291255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15</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dirty="0">
                <a:latin typeface="Arial" charset="0"/>
              </a:rPr>
              <a:t>In</a:t>
            </a:r>
            <a:r>
              <a:rPr lang="en-US" baseline="0" dirty="0">
                <a:latin typeface="Arial" charset="0"/>
              </a:rPr>
              <a:t> fact, natural factors are taken into account by all climate models.  They show that without our greenhouse gas emissions there should have been a slight cooling trend in the last several decades, rather than warming.</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There was a slight dip in the warming trend in the 60s before the environmental controls were put into place to control particulate emissions from coal burning plants.</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Show this link:</a:t>
            </a:r>
          </a:p>
          <a:p>
            <a:pPr marL="0" indent="0" eaLnBrk="1" hangingPunct="1">
              <a:buFontTx/>
              <a:buNone/>
            </a:pPr>
            <a:r>
              <a:rPr lang="en-US" dirty="0">
                <a:latin typeface="Arial" charset="0"/>
              </a:rPr>
              <a:t>http://www.bloomberg.com/graphics/2015-whats-warming-the-world/</a:t>
            </a:r>
          </a:p>
        </p:txBody>
      </p:sp>
    </p:spTree>
    <p:extLst>
      <p:ext uri="{BB962C8B-B14F-4D97-AF65-F5344CB8AC3E}">
        <p14:creationId xmlns:p14="http://schemas.microsoft.com/office/powerpoint/2010/main" val="2999282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7EB3143E-ADD2-4960-A2F1-2D95D0F11E95}" type="slidenum">
              <a:rPr lang="en-US" sz="1300" smtClean="0">
                <a:solidFill>
                  <a:schemeClr val="tx1"/>
                </a:solidFill>
                <a:latin typeface="Arial" charset="0"/>
              </a:rPr>
              <a:pPr/>
              <a:t>16</a:t>
            </a:fld>
            <a:endParaRPr lang="en-US" sz="1300">
              <a:solidFill>
                <a:schemeClr val="tx1"/>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latin typeface="Arial" charset="0"/>
              </a:rPr>
              <a:t>Even without organic matter or life:   CO2 -&gt; dissolved in ocean.  Silicates also in ocean.  CO2 + silicates -&gt; carbonates (e.g. limestone).  These are then </a:t>
            </a:r>
            <a:r>
              <a:rPr lang="en-US" dirty="0" err="1">
                <a:latin typeface="Arial" charset="0"/>
              </a:rPr>
              <a:t>subducted</a:t>
            </a:r>
            <a:r>
              <a:rPr lang="en-US" dirty="0">
                <a:latin typeface="Arial" charset="0"/>
              </a:rPr>
              <a:t> taking CO2 out of the way.  Temp – if hot (because more CO2 in atmosphere) more CO2 gets dissolved and taken out.  If cold, it builds up in </a:t>
            </a:r>
            <a:r>
              <a:rPr lang="en-US" dirty="0" err="1">
                <a:latin typeface="Arial" charset="0"/>
              </a:rPr>
              <a:t>atm</a:t>
            </a:r>
            <a:r>
              <a:rPr lang="en-US" dirty="0">
                <a:latin typeface="Arial" charset="0"/>
              </a:rPr>
              <a:t>, therefore self-regulating.</a:t>
            </a:r>
          </a:p>
          <a:p>
            <a:pPr eaLnBrk="1" hangingPunct="1"/>
            <a:endParaRPr lang="en-US" dirty="0">
              <a:latin typeface="Arial" charset="0"/>
            </a:endParaRPr>
          </a:p>
          <a:p>
            <a:pPr eaLnBrk="1" hangingPunct="1"/>
            <a:r>
              <a:rPr lang="en-US" dirty="0">
                <a:latin typeface="Arial" charset="0"/>
              </a:rPr>
              <a:t>An additional 2 billion tons are taken out by an unidentified source, probably most of which are plant ecosystems such as the rainforests, grasslands, etc.</a:t>
            </a:r>
          </a:p>
        </p:txBody>
      </p:sp>
    </p:spTree>
    <p:extLst>
      <p:ext uri="{BB962C8B-B14F-4D97-AF65-F5344CB8AC3E}">
        <p14:creationId xmlns:p14="http://schemas.microsoft.com/office/powerpoint/2010/main" val="124737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140D2F1F-0EB1-4F12-B4FB-906CBDAC11B1}" type="slidenum">
              <a:rPr lang="en-US" sz="1300" smtClean="0">
                <a:solidFill>
                  <a:schemeClr val="tx1"/>
                </a:solidFill>
                <a:latin typeface="Arial" charset="0"/>
              </a:rPr>
              <a:pPr/>
              <a:t>17</a:t>
            </a:fld>
            <a:endParaRPr lang="en-US" sz="1300">
              <a:solidFill>
                <a:schemeClr val="tx1"/>
              </a:solidFill>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8125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18</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What temperature are we now?</a:t>
            </a:r>
          </a:p>
          <a:p>
            <a:pPr eaLnBrk="1" hangingPunct="1"/>
            <a:r>
              <a:rPr lang="en-US" dirty="0">
                <a:latin typeface="Arial" charset="0"/>
              </a:rPr>
              <a:t>Where are we headed?</a:t>
            </a:r>
          </a:p>
          <a:p>
            <a:pPr eaLnBrk="1" hangingPunct="1"/>
            <a:r>
              <a:rPr lang="en-US" dirty="0">
                <a:latin typeface="Arial" charset="0"/>
              </a:rPr>
              <a:t>When does it become really bad?</a:t>
            </a:r>
          </a:p>
          <a:p>
            <a:pPr eaLnBrk="1" hangingPunct="1"/>
            <a:endParaRPr lang="en-US" dirty="0">
              <a:latin typeface="Arial" charset="0"/>
            </a:endParaRPr>
          </a:p>
          <a:p>
            <a:pPr eaLnBrk="1" hangingPunct="1"/>
            <a:r>
              <a:rPr lang="en-US" dirty="0">
                <a:latin typeface="Arial" charset="0"/>
              </a:rPr>
              <a:t>The above figure shows IPCC models for different scenarios</a:t>
            </a:r>
            <a:r>
              <a:rPr lang="en-US" baseline="0" dirty="0">
                <a:latin typeface="Arial" charset="0"/>
              </a:rPr>
              <a:t> of reducing our CO2 emissions.</a:t>
            </a:r>
          </a:p>
          <a:p>
            <a:pPr eaLnBrk="1" hangingPunct="1"/>
            <a:endParaRPr lang="en-US" baseline="0" dirty="0">
              <a:latin typeface="Arial" charset="0"/>
            </a:endParaRPr>
          </a:p>
          <a:p>
            <a:pPr eaLnBrk="1" hangingPunct="1"/>
            <a:r>
              <a:rPr lang="en-US" baseline="0" dirty="0">
                <a:latin typeface="Arial" charset="0"/>
              </a:rPr>
              <a:t>Temps by 2100:</a:t>
            </a:r>
          </a:p>
          <a:p>
            <a:pPr eaLnBrk="1" hangingPunct="1"/>
            <a:r>
              <a:rPr lang="en-US" baseline="0" dirty="0">
                <a:latin typeface="Arial" charset="0"/>
              </a:rPr>
              <a:t>B1 ~1.8 degrees </a:t>
            </a:r>
          </a:p>
          <a:p>
            <a:pPr eaLnBrk="1" hangingPunct="1"/>
            <a:r>
              <a:rPr lang="en-US" baseline="0" dirty="0">
                <a:latin typeface="Arial" charset="0"/>
              </a:rPr>
              <a:t>A1B ~2.8 degrees</a:t>
            </a:r>
          </a:p>
          <a:p>
            <a:pPr eaLnBrk="1" hangingPunct="1"/>
            <a:r>
              <a:rPr lang="en-US" baseline="0" dirty="0">
                <a:latin typeface="Arial" charset="0"/>
              </a:rPr>
              <a:t>A2 ~3.2 degrees  [most likely scenario at this time]</a:t>
            </a:r>
          </a:p>
          <a:p>
            <a:pPr eaLnBrk="1" hangingPunct="1"/>
            <a:endParaRPr lang="en-US" dirty="0">
              <a:latin typeface="Arial" charset="0"/>
            </a:endParaRPr>
          </a:p>
        </p:txBody>
      </p:sp>
    </p:spTree>
    <p:extLst>
      <p:ext uri="{BB962C8B-B14F-4D97-AF65-F5344CB8AC3E}">
        <p14:creationId xmlns:p14="http://schemas.microsoft.com/office/powerpoint/2010/main" val="158281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19</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These</a:t>
            </a:r>
            <a:r>
              <a:rPr lang="en-US" baseline="0" dirty="0">
                <a:latin typeface="Arial" charset="0"/>
              </a:rPr>
              <a:t> are not the </a:t>
            </a:r>
            <a:r>
              <a:rPr lang="en-US" i="1" baseline="0" dirty="0">
                <a:latin typeface="Arial" charset="0"/>
              </a:rPr>
              <a:t>only</a:t>
            </a:r>
            <a:r>
              <a:rPr lang="en-US" baseline="0" dirty="0">
                <a:latin typeface="Arial" charset="0"/>
              </a:rPr>
              <a:t> effects though!  There are plenty of other important ones too, though they are effects driven by these factors.</a:t>
            </a:r>
          </a:p>
          <a:p>
            <a:pPr eaLnBrk="1" hangingPunct="1"/>
            <a:endParaRPr lang="en-US" dirty="0">
              <a:latin typeface="Arial" charset="0"/>
            </a:endParaRPr>
          </a:p>
        </p:txBody>
      </p:sp>
    </p:spTree>
    <p:extLst>
      <p:ext uri="{BB962C8B-B14F-4D97-AF65-F5344CB8AC3E}">
        <p14:creationId xmlns:p14="http://schemas.microsoft.com/office/powerpoint/2010/main" val="160965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DFF839C-B3B7-48AB-9F38-EBAF9B17B75B}" type="slidenum">
              <a:rPr lang="en-US" sz="1300" smtClean="0">
                <a:solidFill>
                  <a:schemeClr val="tx1"/>
                </a:solidFill>
                <a:latin typeface="Arial" charset="0"/>
              </a:rPr>
              <a:pPr/>
              <a:t>2</a:t>
            </a:fld>
            <a:endParaRPr lang="en-US" sz="1300">
              <a:solidFill>
                <a:schemeClr val="tx1"/>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dirty="0">
                <a:latin typeface="Arial" charset="0"/>
              </a:rPr>
              <a:t>In your group, define “Weather” and “Climate”</a:t>
            </a:r>
          </a:p>
          <a:p>
            <a:pPr eaLnBrk="1" hangingPunct="1"/>
            <a:endParaRPr lang="en-US" dirty="0">
              <a:latin typeface="Arial" charset="0"/>
            </a:endParaRPr>
          </a:p>
          <a:p>
            <a:pPr eaLnBrk="1" hangingPunct="1"/>
            <a:r>
              <a:rPr lang="en-US" dirty="0"/>
              <a:t>Weather is what conditions of the atmosphere are over a short period of time, and climate is how the atmosphere "behaves" over relatively long periods of time.</a:t>
            </a:r>
          </a:p>
          <a:p>
            <a:pPr eaLnBrk="1" hangingPunct="1"/>
            <a:endParaRPr lang="en-US" dirty="0">
              <a:latin typeface="Arial" charset="0"/>
            </a:endParaRPr>
          </a:p>
          <a:p>
            <a:pPr eaLnBrk="1" hangingPunct="1"/>
            <a:r>
              <a:rPr lang="en-US" dirty="0">
                <a:latin typeface="Arial" charset="0"/>
              </a:rPr>
              <a:t>[figures from NOAA and NASA]</a:t>
            </a:r>
          </a:p>
        </p:txBody>
      </p:sp>
    </p:spTree>
    <p:extLst>
      <p:ext uri="{BB962C8B-B14F-4D97-AF65-F5344CB8AC3E}">
        <p14:creationId xmlns:p14="http://schemas.microsoft.com/office/powerpoint/2010/main" val="2403294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20</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Yeah</a:t>
            </a:r>
            <a:r>
              <a:rPr lang="en-US" baseline="0" dirty="0">
                <a:latin typeface="Arial" charset="0"/>
              </a:rPr>
              <a:t> maybe a problem.  Many of these are directly tied to each other.</a:t>
            </a:r>
          </a:p>
          <a:p>
            <a:pPr eaLnBrk="1" hangingPunct="1"/>
            <a:endParaRPr lang="en-US" baseline="0" dirty="0">
              <a:latin typeface="Arial" charset="0"/>
            </a:endParaRPr>
          </a:p>
          <a:p>
            <a:pPr eaLnBrk="1" hangingPunct="1"/>
            <a:r>
              <a:rPr lang="en-US" baseline="0" dirty="0">
                <a:latin typeface="Arial" charset="0"/>
              </a:rPr>
              <a:t>All of these will led to conflict.  Many will lead to (and are already leading to) forced migration.</a:t>
            </a:r>
            <a:endParaRPr lang="en-US" dirty="0">
              <a:latin typeface="Arial" charset="0"/>
            </a:endParaRPr>
          </a:p>
        </p:txBody>
      </p:sp>
    </p:spTree>
    <p:extLst>
      <p:ext uri="{BB962C8B-B14F-4D97-AF65-F5344CB8AC3E}">
        <p14:creationId xmlns:p14="http://schemas.microsoft.com/office/powerpoint/2010/main" val="1962652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21</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NOTE:  Red is a </a:t>
            </a:r>
            <a:r>
              <a:rPr lang="en-US" i="1" dirty="0">
                <a:latin typeface="Arial" charset="0"/>
              </a:rPr>
              <a:t>surface</a:t>
            </a:r>
            <a:r>
              <a:rPr lang="en-US" dirty="0">
                <a:latin typeface="Arial" charset="0"/>
              </a:rPr>
              <a:t> current and blue is a </a:t>
            </a:r>
            <a:r>
              <a:rPr lang="en-US" i="1" dirty="0">
                <a:latin typeface="Arial" charset="0"/>
              </a:rPr>
              <a:t>deep</a:t>
            </a:r>
            <a:r>
              <a:rPr lang="en-US" dirty="0">
                <a:latin typeface="Arial" charset="0"/>
              </a:rPr>
              <a:t> current</a:t>
            </a:r>
          </a:p>
          <a:p>
            <a:pPr eaLnBrk="1" hangingPunct="1"/>
            <a:endParaRPr lang="en-US" dirty="0">
              <a:latin typeface="Arial" charset="0"/>
            </a:endParaRPr>
          </a:p>
          <a:p>
            <a:pPr eaLnBrk="1" hangingPunct="1"/>
            <a:r>
              <a:rPr lang="en-US" dirty="0">
                <a:latin typeface="Arial" charset="0"/>
              </a:rPr>
              <a:t>Right now water near the equator is heated, brought up to higher latitudes, where it cools (and becomes more dense).  It then sinks down, slowly displacing water toward the equator, where it then can be heated again.</a:t>
            </a:r>
          </a:p>
          <a:p>
            <a:pPr eaLnBrk="1" hangingPunct="1"/>
            <a:endParaRPr lang="en-US" dirty="0">
              <a:latin typeface="Arial" charset="0"/>
            </a:endParaRPr>
          </a:p>
          <a:p>
            <a:pPr eaLnBrk="1" hangingPunct="1"/>
            <a:r>
              <a:rPr lang="en-US" dirty="0">
                <a:latin typeface="Arial" charset="0"/>
              </a:rPr>
              <a:t>The trouble with melting the polar ice is that it is fresh water, which has less density than the salty ocean water.  It therefore just sits there on the top, blocking the way for the water currents to move toward the polar region (since you can’t pile water on top of other water).  This will eventually shut down the gulf stream and other major ocean circulation.  In addition, the melting of Antarctic</a:t>
            </a:r>
            <a:r>
              <a:rPr lang="en-US" baseline="0" dirty="0">
                <a:latin typeface="Arial" charset="0"/>
              </a:rPr>
              <a:t> glaciers from the bottom is preventing the formation of the Antarctic deep water… a major driver of oceanic circulation.</a:t>
            </a:r>
            <a:endParaRPr lang="en-US" dirty="0">
              <a:latin typeface="Arial" charset="0"/>
            </a:endParaRPr>
          </a:p>
          <a:p>
            <a:pPr eaLnBrk="1" hangingPunct="1"/>
            <a:endParaRPr lang="en-US" dirty="0">
              <a:latin typeface="Arial" charset="0"/>
            </a:endParaRPr>
          </a:p>
          <a:p>
            <a:pPr eaLnBrk="1" hangingPunct="1"/>
            <a:r>
              <a:rPr lang="en-US" dirty="0">
                <a:latin typeface="Arial" charset="0"/>
              </a:rPr>
              <a:t>What happens then?  We are no longer bringing heat to the northern latitudes from the equator.  The equator gets hotter and hotter, while the poles cool.  Potentially this could lead to an ice age… except we keep pumping more CO</a:t>
            </a:r>
            <a:r>
              <a:rPr lang="en-US" baseline="-25000" dirty="0">
                <a:latin typeface="Arial" charset="0"/>
              </a:rPr>
              <a:t>2</a:t>
            </a:r>
            <a:r>
              <a:rPr lang="en-US" dirty="0">
                <a:latin typeface="Arial" charset="0"/>
              </a:rPr>
              <a:t> into the atmosphere.  Not only that, recent evidence suggests that shutting down the ocean circulation (at the end of ice ages) actually dumps more CO</a:t>
            </a:r>
            <a:r>
              <a:rPr lang="en-US" baseline="-25000" dirty="0">
                <a:latin typeface="Arial" charset="0"/>
              </a:rPr>
              <a:t>2</a:t>
            </a:r>
            <a:r>
              <a:rPr lang="en-US" dirty="0">
                <a:latin typeface="Arial" charset="0"/>
              </a:rPr>
              <a:t> into the atmosphere as it causes the oceans to release CO</a:t>
            </a:r>
            <a:r>
              <a:rPr lang="en-US" baseline="-25000" dirty="0">
                <a:latin typeface="Arial" charset="0"/>
              </a:rPr>
              <a:t>2</a:t>
            </a:r>
            <a:r>
              <a:rPr lang="en-US" dirty="0">
                <a:latin typeface="Arial" charset="0"/>
              </a:rPr>
              <a:t>.  So I wouldn’t go hoping for an ice age to mitigate our emissions any time soon.</a:t>
            </a:r>
          </a:p>
          <a:p>
            <a:pPr eaLnBrk="1" hangingPunct="1"/>
            <a:endParaRPr lang="en-US" dirty="0">
              <a:latin typeface="Arial" charset="0"/>
            </a:endParaRPr>
          </a:p>
          <a:p>
            <a:pPr eaLnBrk="1" hangingPunct="1"/>
            <a:r>
              <a:rPr lang="en-US" dirty="0">
                <a:latin typeface="Arial" charset="0"/>
              </a:rPr>
              <a:t>Even if it did happen, the southern latitudes will be too hot to live, and the northern latitudes might be too cold.  The band of “just right” will be very small, and much of the fresh water will be locked up in ice.</a:t>
            </a:r>
          </a:p>
          <a:p>
            <a:pPr eaLnBrk="1" hangingPunct="1"/>
            <a:endParaRPr lang="en-US" dirty="0">
              <a:latin typeface="Arial" charset="0"/>
            </a:endParaRPr>
          </a:p>
        </p:txBody>
      </p:sp>
    </p:spTree>
    <p:extLst>
      <p:ext uri="{BB962C8B-B14F-4D97-AF65-F5344CB8AC3E}">
        <p14:creationId xmlns:p14="http://schemas.microsoft.com/office/powerpoint/2010/main" val="24799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C79B23FC-562E-4D35-8E25-411F0584D2C4}" type="slidenum">
              <a:rPr lang="en-US" sz="1300" smtClean="0">
                <a:solidFill>
                  <a:schemeClr val="tx1"/>
                </a:solidFill>
                <a:latin typeface="Arial" charset="0"/>
              </a:rPr>
              <a:pPr/>
              <a:t>22</a:t>
            </a:fld>
            <a:endParaRPr lang="en-US" sz="1300">
              <a:solidFill>
                <a:schemeClr val="tx1"/>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dirty="0">
                <a:latin typeface="Arial" charset="0"/>
              </a:rPr>
              <a:t>The </a:t>
            </a:r>
            <a:r>
              <a:rPr lang="en-US" dirty="0">
                <a:latin typeface="Arial" charset="0"/>
                <a:hlinkClick r:id="rId3"/>
              </a:rPr>
              <a:t>Intergovernmental Panel on Climate Change</a:t>
            </a:r>
            <a:r>
              <a:rPr lang="en-US" dirty="0">
                <a:latin typeface="Arial" charset="0"/>
              </a:rPr>
              <a:t> (IPCC) estimates that the global average sea level will rise between 0.6 to 2 feet (0.18 to 0.59 meters) in the next century (</a:t>
            </a:r>
            <a:r>
              <a:rPr lang="en-US" dirty="0">
                <a:latin typeface="Arial" charset="0"/>
                <a:hlinkClick r:id="rId4"/>
              </a:rPr>
              <a:t>IPCC 2007</a:t>
            </a:r>
            <a:r>
              <a:rPr lang="en-US" dirty="0">
                <a:latin typeface="Arial" charset="0"/>
              </a:rPr>
              <a:t>).  </a:t>
            </a:r>
          </a:p>
          <a:p>
            <a:pPr eaLnBrk="1" hangingPunct="1"/>
            <a:endParaRPr lang="en-US" dirty="0">
              <a:latin typeface="Arial" charset="0"/>
            </a:endParaRPr>
          </a:p>
          <a:p>
            <a:pPr eaLnBrk="1" hangingPunct="1"/>
            <a:r>
              <a:rPr lang="en-US" dirty="0">
                <a:latin typeface="Arial" charset="0"/>
              </a:rPr>
              <a:t>Note that all predictions from the 2007 IPCC conference have been shown to be not as bad as what we are continuing to observe.  In other words, we’re worse off than we’d (conservatively) estimated.  The new report can be found at https://www.ipcc.ch/report/ar5</a:t>
            </a:r>
            <a:r>
              <a:rPr lang="en-US" baseline="0" dirty="0">
                <a:latin typeface="Arial" charset="0"/>
              </a:rPr>
              <a:t> and a summary and many graphics can be found at www.globalchange.gov and nca2014.globalchange.gov (graphics created by NOAA and other organizations involved in the IPCC).</a:t>
            </a:r>
            <a:endParaRPr lang="en-US" dirty="0">
              <a:latin typeface="Arial" charset="0"/>
            </a:endParaRPr>
          </a:p>
        </p:txBody>
      </p:sp>
    </p:spTree>
    <p:extLst>
      <p:ext uri="{BB962C8B-B14F-4D97-AF65-F5344CB8AC3E}">
        <p14:creationId xmlns:p14="http://schemas.microsoft.com/office/powerpoint/2010/main" val="2673307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C79B23FC-562E-4D35-8E25-411F0584D2C4}" type="slidenum">
              <a:rPr lang="en-US" sz="1300" smtClean="0">
                <a:solidFill>
                  <a:schemeClr val="tx1"/>
                </a:solidFill>
                <a:latin typeface="Arial" charset="0"/>
              </a:rPr>
              <a:pPr/>
              <a:t>23</a:t>
            </a:fld>
            <a:endParaRPr lang="en-US" sz="1300">
              <a:solidFill>
                <a:schemeClr val="tx1"/>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dirty="0">
                <a:latin typeface="Arial" charset="0"/>
              </a:rPr>
              <a:t>Credit: NASA</a:t>
            </a:r>
          </a:p>
        </p:txBody>
      </p:sp>
    </p:spTree>
    <p:extLst>
      <p:ext uri="{BB962C8B-B14F-4D97-AF65-F5344CB8AC3E}">
        <p14:creationId xmlns:p14="http://schemas.microsoft.com/office/powerpoint/2010/main" val="339796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24</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After 100 years?  We could rise by more than 6 C (10.8 F)</a:t>
            </a:r>
          </a:p>
        </p:txBody>
      </p:sp>
    </p:spTree>
    <p:extLst>
      <p:ext uri="{BB962C8B-B14F-4D97-AF65-F5344CB8AC3E}">
        <p14:creationId xmlns:p14="http://schemas.microsoft.com/office/powerpoint/2010/main" val="2920058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25</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dirty="0">
                <a:latin typeface="Arial" charset="0"/>
              </a:rPr>
              <a:t>Image source: NOAA</a:t>
            </a:r>
          </a:p>
          <a:p>
            <a:pPr eaLnBrk="1" hangingPunct="1"/>
            <a:endParaRPr lang="en-US" dirty="0">
              <a:latin typeface="Arial" charset="0"/>
            </a:endParaRPr>
          </a:p>
          <a:p>
            <a:pPr eaLnBrk="1" hangingPunct="1"/>
            <a:r>
              <a:rPr lang="en-US" dirty="0">
                <a:latin typeface="Arial" charset="0"/>
              </a:rPr>
              <a:t>The jet stream influences where </a:t>
            </a:r>
            <a:r>
              <a:rPr lang="en-US" dirty="0" err="1">
                <a:latin typeface="Arial" charset="0"/>
              </a:rPr>
              <a:t>airmasses</a:t>
            </a:r>
            <a:r>
              <a:rPr lang="en-US" baseline="0" dirty="0">
                <a:latin typeface="Arial" charset="0"/>
              </a:rPr>
              <a:t> form, how stable they are, and weather patterns including storms, drought, and extreme cold or heat buildup.  As the jet stream flows more slowly (~10% slower than before) weather moves more slowly and </a:t>
            </a:r>
            <a:r>
              <a:rPr lang="en-US" baseline="0" dirty="0" err="1">
                <a:latin typeface="Arial" charset="0"/>
              </a:rPr>
              <a:t>airmasses</a:t>
            </a:r>
            <a:r>
              <a:rPr lang="en-US" baseline="0" dirty="0">
                <a:latin typeface="Arial" charset="0"/>
              </a:rPr>
              <a:t> become more extreme.  </a:t>
            </a:r>
          </a:p>
          <a:p>
            <a:pPr eaLnBrk="1" hangingPunct="1"/>
            <a:endParaRPr lang="en-US" baseline="0" dirty="0">
              <a:latin typeface="Arial" charset="0"/>
            </a:endParaRPr>
          </a:p>
          <a:p>
            <a:pPr eaLnBrk="1" hangingPunct="1"/>
            <a:r>
              <a:rPr lang="en-US" baseline="0" dirty="0">
                <a:latin typeface="Arial" charset="0"/>
              </a:rPr>
              <a:t>Notice how fare down the jet stream travels into the U.S. compared to the more typical configuration on the right.  We have seen the wavy configuration on the left become more common than it used to be.</a:t>
            </a:r>
          </a:p>
          <a:p>
            <a:pPr eaLnBrk="1" hangingPunct="1"/>
            <a:endParaRPr lang="en-US" baseline="0" dirty="0">
              <a:latin typeface="Arial" charset="0"/>
            </a:endParaRPr>
          </a:p>
          <a:p>
            <a:pPr eaLnBrk="1" hangingPunct="1"/>
            <a:r>
              <a:rPr lang="en-US" dirty="0">
                <a:latin typeface="Arial" charset="0"/>
              </a:rPr>
              <a:t>http://iopscience.iop.org/article/10.1088/1748-9326/10/1/014005;jsessionid=5A7CE45E1B881276BD4390A3A2919E49.c4.iopscience.cld.iop.org</a:t>
            </a:r>
          </a:p>
          <a:p>
            <a:pPr eaLnBrk="1" hangingPunct="1"/>
            <a:r>
              <a:rPr lang="en-US" dirty="0">
                <a:latin typeface="Arial" charset="0"/>
              </a:rPr>
              <a:t>http://rsta.royalsocietypublishing.org/content/373/2045/20140170</a:t>
            </a:r>
          </a:p>
          <a:p>
            <a:pPr eaLnBrk="1" hangingPunct="1"/>
            <a:endParaRPr lang="en-US" dirty="0">
              <a:latin typeface="Arial" charset="0"/>
            </a:endParaRPr>
          </a:p>
        </p:txBody>
      </p:sp>
    </p:spTree>
    <p:extLst>
      <p:ext uri="{BB962C8B-B14F-4D97-AF65-F5344CB8AC3E}">
        <p14:creationId xmlns:p14="http://schemas.microsoft.com/office/powerpoint/2010/main" val="2592305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BC656F82-05DA-473F-A9BF-8B0DBA28DF79}" type="slidenum">
              <a:rPr lang="en-US" sz="1300" smtClean="0">
                <a:solidFill>
                  <a:schemeClr val="tx1"/>
                </a:solidFill>
                <a:latin typeface="Arial" charset="0"/>
              </a:rPr>
              <a:pPr/>
              <a:t>26</a:t>
            </a:fld>
            <a:endParaRPr lang="en-US" sz="1300">
              <a:solidFill>
                <a:schemeClr val="tx1"/>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4711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BC656F82-05DA-473F-A9BF-8B0DBA28DF79}" type="slidenum">
              <a:rPr lang="en-US" sz="1300" smtClean="0">
                <a:solidFill>
                  <a:schemeClr val="tx1"/>
                </a:solidFill>
                <a:latin typeface="Arial" charset="0"/>
              </a:rPr>
              <a:pPr/>
              <a:t>27</a:t>
            </a:fld>
            <a:endParaRPr lang="en-US" sz="1300">
              <a:solidFill>
                <a:schemeClr val="tx1"/>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946060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BC656F82-05DA-473F-A9BF-8B0DBA28DF79}" type="slidenum">
              <a:rPr lang="en-US" sz="1300" smtClean="0">
                <a:solidFill>
                  <a:schemeClr val="tx1"/>
                </a:solidFill>
                <a:latin typeface="Arial" charset="0"/>
              </a:rPr>
              <a:pPr/>
              <a:t>28</a:t>
            </a:fld>
            <a:endParaRPr lang="en-US" sz="1300">
              <a:solidFill>
                <a:schemeClr val="tx1"/>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dirty="0">
                <a:latin typeface="Arial" charset="0"/>
              </a:rPr>
              <a:t>We are also seeing an increase</a:t>
            </a:r>
            <a:r>
              <a:rPr lang="en-US" baseline="0" dirty="0">
                <a:latin typeface="Arial" charset="0"/>
              </a:rPr>
              <a:t> in extremely heavy precipitation (even this year 2014 we have double the usual amount) </a:t>
            </a:r>
            <a:r>
              <a:rPr lang="en-US" i="1" baseline="0" dirty="0">
                <a:latin typeface="Arial" charset="0"/>
              </a:rPr>
              <a:t>as well as </a:t>
            </a:r>
            <a:r>
              <a:rPr lang="en-US" baseline="0" dirty="0">
                <a:latin typeface="Arial" charset="0"/>
              </a:rPr>
              <a:t>an increase in the number of very dry days.</a:t>
            </a:r>
            <a:endParaRPr lang="en-US" dirty="0">
              <a:latin typeface="Arial" charset="0"/>
            </a:endParaRPr>
          </a:p>
        </p:txBody>
      </p:sp>
    </p:spTree>
    <p:extLst>
      <p:ext uri="{BB962C8B-B14F-4D97-AF65-F5344CB8AC3E}">
        <p14:creationId xmlns:p14="http://schemas.microsoft.com/office/powerpoint/2010/main" val="1364789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C1EA368-E5DA-4AD9-83C5-053A80C97E0F}" type="slidenum">
              <a:rPr lang="en-US" sz="1300" smtClean="0">
                <a:solidFill>
                  <a:schemeClr val="tx1"/>
                </a:solidFill>
                <a:latin typeface="Arial" charset="0"/>
              </a:rPr>
              <a:pPr/>
              <a:t>29</a:t>
            </a:fld>
            <a:endParaRPr lang="en-US" sz="1300">
              <a:solidFill>
                <a:schemeClr val="tx1"/>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dirty="0">
                <a:latin typeface="Arial" charset="0"/>
              </a:rPr>
              <a:t>Erosion along the Alaskan coast.  Credit and quote: Ground Truth Trekking</a:t>
            </a:r>
          </a:p>
          <a:p>
            <a:pPr eaLnBrk="1" hangingPunct="1"/>
            <a:endParaRPr lang="en-US" dirty="0">
              <a:latin typeface="Arial" charset="0"/>
            </a:endParaRPr>
          </a:p>
          <a:p>
            <a:pPr eaLnBrk="1" hangingPunct="1"/>
            <a:r>
              <a:rPr lang="en-US" dirty="0">
                <a:latin typeface="Arial" charset="0"/>
              </a:rPr>
              <a:t>Oh and by the way, tundra and permafrost melting </a:t>
            </a:r>
            <a:r>
              <a:rPr lang="en-US" baseline="0" dirty="0">
                <a:latin typeface="Arial" charset="0"/>
              </a:rPr>
              <a:t>methane release…  which is a greenhouse gas</a:t>
            </a:r>
          </a:p>
          <a:p>
            <a:pPr eaLnBrk="1" hangingPunct="1"/>
            <a:endParaRPr lang="en-US" dirty="0">
              <a:latin typeface="Arial" charset="0"/>
            </a:endParaRPr>
          </a:p>
        </p:txBody>
      </p:sp>
    </p:spTree>
    <p:extLst>
      <p:ext uri="{BB962C8B-B14F-4D97-AF65-F5344CB8AC3E}">
        <p14:creationId xmlns:p14="http://schemas.microsoft.com/office/powerpoint/2010/main" val="97617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DFF839C-B3B7-48AB-9F38-EBAF9B17B75B}" type="slidenum">
              <a:rPr lang="en-US" sz="1300" smtClean="0">
                <a:solidFill>
                  <a:schemeClr val="tx1"/>
                </a:solidFill>
                <a:latin typeface="Arial" charset="0"/>
              </a:rPr>
              <a:pPr/>
              <a:t>3</a:t>
            </a:fld>
            <a:endParaRPr lang="en-US" sz="1300">
              <a:solidFill>
                <a:schemeClr val="tx1"/>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baseline="0" dirty="0">
                <a:latin typeface="Arial" charset="0"/>
              </a:rPr>
              <a:t>Myth:  “They” changed the name from global warming to climate change.  (warning: whenever you see an unspecified “they” you’re often dealing with crackpots)</a:t>
            </a:r>
          </a:p>
          <a:p>
            <a:pPr eaLnBrk="1" hangingPunct="1"/>
            <a:endParaRPr lang="en-US" baseline="0" dirty="0">
              <a:latin typeface="Arial" charset="0"/>
            </a:endParaRPr>
          </a:p>
          <a:p>
            <a:pPr eaLnBrk="1" hangingPunct="1"/>
            <a:r>
              <a:rPr lang="en-US" dirty="0">
                <a:latin typeface="Arial" charset="0"/>
              </a:rPr>
              <a:t>Why has the national discourse</a:t>
            </a:r>
            <a:r>
              <a:rPr lang="en-US" baseline="0" dirty="0">
                <a:latin typeface="Arial" charset="0"/>
              </a:rPr>
              <a:t> changed from global warming to climate change?  Has it actually changed?  What do the two terms mean?  Which term more encompasses the issues we need to talk about?  Should we just discard the term “global warming” entirely?  Why or why not?</a:t>
            </a:r>
          </a:p>
          <a:p>
            <a:pPr eaLnBrk="1" hangingPunct="1"/>
            <a:endParaRPr lang="en-US" baseline="0" dirty="0">
              <a:latin typeface="Arial" charset="0"/>
            </a:endParaRPr>
          </a:p>
          <a:p>
            <a:pPr eaLnBrk="1" hangingPunct="1"/>
            <a:r>
              <a:rPr lang="en-US" dirty="0"/>
              <a:t>Climate change refers to the changes in the global climate which result from the increasing average global temperature. Changes in precipitation patterns, increased prevalence of droughts, heat waves, and other extreme weather, sea level rise,</a:t>
            </a:r>
            <a:r>
              <a:rPr lang="en-US" baseline="0" dirty="0"/>
              <a:t> biome changes (e.g. forests type changing, desertification) are all examples of climate change.</a:t>
            </a:r>
          </a:p>
        </p:txBody>
      </p:sp>
    </p:spTree>
    <p:extLst>
      <p:ext uri="{BB962C8B-B14F-4D97-AF65-F5344CB8AC3E}">
        <p14:creationId xmlns:p14="http://schemas.microsoft.com/office/powerpoint/2010/main" val="375353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C1EA368-E5DA-4AD9-83C5-053A80C97E0F}" type="slidenum">
              <a:rPr lang="en-US" sz="1300" smtClean="0">
                <a:solidFill>
                  <a:schemeClr val="tx1"/>
                </a:solidFill>
                <a:latin typeface="Arial" charset="0"/>
              </a:rPr>
              <a:pPr/>
              <a:t>30</a:t>
            </a:fld>
            <a:endParaRPr lang="en-US" sz="1300">
              <a:solidFill>
                <a:schemeClr val="tx1"/>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dirty="0">
                <a:latin typeface="Arial" charset="0"/>
              </a:rPr>
              <a:t>Siberian methane</a:t>
            </a:r>
            <a:r>
              <a:rPr lang="en-US" baseline="0" dirty="0">
                <a:latin typeface="Arial" charset="0"/>
              </a:rPr>
              <a:t> hole due to explosive methane release from the permafrost.</a:t>
            </a:r>
          </a:p>
          <a:p>
            <a:pPr eaLnBrk="1" hangingPunct="1"/>
            <a:r>
              <a:rPr lang="en-US" dirty="0">
                <a:latin typeface="Arial" charset="0"/>
              </a:rPr>
              <a:t>Methane hydrates at the bottom</a:t>
            </a:r>
            <a:r>
              <a:rPr lang="en-US" baseline="0" dirty="0">
                <a:latin typeface="Arial" charset="0"/>
              </a:rPr>
              <a:t> of the ocean may also destabilize.  However, as temperatures rise, the pressure will rise due to ocean expansion, so this is less likely.</a:t>
            </a:r>
            <a:endParaRPr lang="en-US" dirty="0">
              <a:latin typeface="Arial" charset="0"/>
            </a:endParaRPr>
          </a:p>
        </p:txBody>
      </p:sp>
    </p:spTree>
    <p:extLst>
      <p:ext uri="{BB962C8B-B14F-4D97-AF65-F5344CB8AC3E}">
        <p14:creationId xmlns:p14="http://schemas.microsoft.com/office/powerpoint/2010/main" val="2777583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2FB36302-39F3-4BAE-BCB9-34C57CC79392}" type="slidenum">
              <a:rPr lang="en-US" sz="1300" smtClean="0">
                <a:solidFill>
                  <a:schemeClr val="tx1"/>
                </a:solidFill>
                <a:latin typeface="Arial" charset="0"/>
              </a:rPr>
              <a:pPr/>
              <a:t>31</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baseline="0" dirty="0">
                <a:latin typeface="Arial" charset="0"/>
              </a:rPr>
              <a:t>The top glacier’s loss is mainly due to melting.</a:t>
            </a:r>
          </a:p>
          <a:p>
            <a:pPr eaLnBrk="1" hangingPunct="1"/>
            <a:r>
              <a:rPr lang="en-US" baseline="0" dirty="0">
                <a:latin typeface="Arial" charset="0"/>
              </a:rPr>
              <a:t>The snow cap on Mt Kilimanjaro is due to less precipitation on the mountain.</a:t>
            </a:r>
          </a:p>
          <a:p>
            <a:pPr eaLnBrk="1" hangingPunct="1"/>
            <a:endParaRPr lang="en-US" baseline="0" dirty="0">
              <a:latin typeface="Arial" charset="0"/>
            </a:endParaRPr>
          </a:p>
          <a:p>
            <a:pPr eaLnBrk="1" hangingPunct="1"/>
            <a:r>
              <a:rPr lang="en-US" baseline="0" dirty="0">
                <a:latin typeface="Arial" charset="0"/>
              </a:rPr>
              <a:t>A </a:t>
            </a:r>
            <a:r>
              <a:rPr lang="en-US" b="1" i="1" baseline="0" dirty="0">
                <a:latin typeface="Arial" charset="0"/>
              </a:rPr>
              <a:t>very few </a:t>
            </a:r>
            <a:r>
              <a:rPr lang="en-US" baseline="0" dirty="0">
                <a:latin typeface="Arial" charset="0"/>
              </a:rPr>
              <a:t>glaciers are growing due to increased precipitation but it is NOT the norm; most are disappearing.</a:t>
            </a:r>
          </a:p>
        </p:txBody>
      </p:sp>
    </p:spTree>
    <p:extLst>
      <p:ext uri="{BB962C8B-B14F-4D97-AF65-F5344CB8AC3E}">
        <p14:creationId xmlns:p14="http://schemas.microsoft.com/office/powerpoint/2010/main" val="1267230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98442BE7-93D3-4A4E-B7F4-1B88C4B85625}" type="slidenum">
              <a:rPr lang="en-US" sz="1300" smtClean="0">
                <a:solidFill>
                  <a:schemeClr val="tx1"/>
                </a:solidFill>
                <a:latin typeface="Arial" charset="0"/>
              </a:rPr>
              <a:pPr/>
              <a:t>32</a:t>
            </a:fld>
            <a:endParaRPr lang="en-US" sz="1300">
              <a:solidFill>
                <a:schemeClr val="tx1"/>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dirty="0">
                <a:latin typeface="Arial" charset="0"/>
              </a:rPr>
              <a:t>Since the ice primarily floats in the water, melting it does not significantly change sea level – aside from the fact that it can now</a:t>
            </a:r>
            <a:r>
              <a:rPr lang="en-US" baseline="0" dirty="0">
                <a:latin typeface="Arial" charset="0"/>
              </a:rPr>
              <a:t> expand along with the rest of the water as it heats up.</a:t>
            </a:r>
          </a:p>
          <a:p>
            <a:pPr eaLnBrk="1" hangingPunct="1"/>
            <a:endParaRPr lang="en-US" baseline="0" dirty="0">
              <a:latin typeface="Arial" charset="0"/>
            </a:endParaRPr>
          </a:p>
          <a:p>
            <a:pPr eaLnBrk="1" hangingPunct="1"/>
            <a:r>
              <a:rPr lang="en-US" baseline="0" dirty="0">
                <a:latin typeface="Arial" charset="0"/>
              </a:rPr>
              <a:t>Changes in albedo (reflectivity) mean that more sunlight will be absorbed instead of reflected back to space – causing more heating</a:t>
            </a:r>
          </a:p>
          <a:p>
            <a:pPr eaLnBrk="1" hangingPunct="1"/>
            <a:endParaRPr lang="en-US" baseline="0" dirty="0">
              <a:latin typeface="Arial" charset="0"/>
            </a:endParaRPr>
          </a:p>
          <a:p>
            <a:pPr eaLnBrk="1" hangingPunct="1"/>
            <a:r>
              <a:rPr lang="en-US" baseline="0" dirty="0">
                <a:latin typeface="Arial" charset="0"/>
              </a:rPr>
              <a:t>If we follow current trends (without adding more greenhouse gases) the Arctic will be ice free at the end of the century.  Worst case: ice free by 2050…</a:t>
            </a:r>
            <a:endParaRPr lang="en-US" dirty="0">
              <a:latin typeface="Arial" charset="0"/>
            </a:endParaRPr>
          </a:p>
        </p:txBody>
      </p:sp>
    </p:spTree>
    <p:extLst>
      <p:ext uri="{BB962C8B-B14F-4D97-AF65-F5344CB8AC3E}">
        <p14:creationId xmlns:p14="http://schemas.microsoft.com/office/powerpoint/2010/main" val="694452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98442BE7-93D3-4A4E-B7F4-1B88C4B85625}" type="slidenum">
              <a:rPr lang="en-US" sz="1300" smtClean="0">
                <a:solidFill>
                  <a:schemeClr val="tx1"/>
                </a:solidFill>
                <a:latin typeface="Arial" charset="0"/>
              </a:rPr>
              <a:pPr/>
              <a:t>33</a:t>
            </a:fld>
            <a:endParaRPr lang="en-US" sz="1300">
              <a:solidFill>
                <a:schemeClr val="tx1"/>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dirty="0">
                <a:latin typeface="Arial" charset="0"/>
              </a:rPr>
              <a:t>Since</a:t>
            </a:r>
            <a:r>
              <a:rPr lang="en-US" baseline="0" dirty="0">
                <a:latin typeface="Arial" charset="0"/>
              </a:rPr>
              <a:t> most of the ice sheet in Antarctica resides on land, when the ice melts it adds water to the ocean.</a:t>
            </a:r>
          </a:p>
          <a:p>
            <a:pPr eaLnBrk="1" hangingPunct="1"/>
            <a:endParaRPr lang="en-US" baseline="0" dirty="0">
              <a:latin typeface="Arial" charset="0"/>
            </a:endParaRPr>
          </a:p>
          <a:p>
            <a:pPr eaLnBrk="1" hangingPunct="1"/>
            <a:r>
              <a:rPr lang="en-US" baseline="0" dirty="0">
                <a:latin typeface="Arial" charset="0"/>
              </a:rPr>
              <a:t>Antarctic ice is melting at a rate faster than ever before, and current observations suggest it will be very difficult to stop, as most of the melting is occurring from the bottom of the glaciers.</a:t>
            </a:r>
          </a:p>
          <a:p>
            <a:pPr eaLnBrk="1" hangingPunct="1"/>
            <a:endParaRPr lang="en-US" baseline="0" dirty="0">
              <a:latin typeface="Arial" charset="0"/>
            </a:endParaRPr>
          </a:p>
          <a:p>
            <a:pPr eaLnBrk="1" hangingPunct="1"/>
            <a:r>
              <a:rPr lang="en-US" baseline="0" dirty="0">
                <a:latin typeface="Arial" charset="0"/>
              </a:rPr>
              <a:t>Already the Antarctic bottom current is shutting down.</a:t>
            </a:r>
            <a:endParaRPr lang="en-US" dirty="0">
              <a:latin typeface="Arial" charset="0"/>
            </a:endParaRPr>
          </a:p>
        </p:txBody>
      </p:sp>
    </p:spTree>
    <p:extLst>
      <p:ext uri="{BB962C8B-B14F-4D97-AF65-F5344CB8AC3E}">
        <p14:creationId xmlns:p14="http://schemas.microsoft.com/office/powerpoint/2010/main" val="2956037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74AD0D4D-4B2C-44B0-A752-A8452D96D0B7}" type="slidenum">
              <a:rPr lang="en-US" sz="1300" smtClean="0">
                <a:solidFill>
                  <a:schemeClr val="tx1"/>
                </a:solidFill>
                <a:latin typeface="Arial" charset="0"/>
              </a:rPr>
              <a:pPr/>
              <a:t>34</a:t>
            </a:fld>
            <a:endParaRPr lang="en-US" sz="1300">
              <a:solidFill>
                <a:schemeClr val="tx1"/>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dirty="0">
                <a:latin typeface="Arial" charset="0"/>
              </a:rPr>
              <a:t>Now:  No part of the Earth is too hot for us to live.  Estimated maximum temperatures for survivability for mammals (including us) is about 35C.</a:t>
            </a:r>
          </a:p>
          <a:p>
            <a:pPr eaLnBrk="1" hangingPunct="1"/>
            <a:endParaRPr lang="en-US" dirty="0">
              <a:latin typeface="Arial" charset="0"/>
            </a:endParaRPr>
          </a:p>
          <a:p>
            <a:pPr eaLnBrk="1" hangingPunct="1"/>
            <a:r>
              <a:rPr lang="en-US" dirty="0">
                <a:latin typeface="Arial" charset="0"/>
              </a:rPr>
              <a:t>Sherwood &amp; Huber, PNAS, 2010</a:t>
            </a:r>
          </a:p>
        </p:txBody>
      </p:sp>
    </p:spTree>
    <p:extLst>
      <p:ext uri="{BB962C8B-B14F-4D97-AF65-F5344CB8AC3E}">
        <p14:creationId xmlns:p14="http://schemas.microsoft.com/office/powerpoint/2010/main" val="4250334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6213DEC-A473-4078-B039-D477F7C6C107}" type="slidenum">
              <a:rPr lang="en-US" sz="1300" smtClean="0">
                <a:solidFill>
                  <a:schemeClr val="tx1"/>
                </a:solidFill>
                <a:latin typeface="Arial" charset="0"/>
              </a:rPr>
              <a:pPr/>
              <a:t>35</a:t>
            </a:fld>
            <a:endParaRPr lang="en-US" sz="1300">
              <a:solidFill>
                <a:schemeClr val="tx1"/>
              </a:solidFill>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latin typeface="Arial" charset="0"/>
              </a:rPr>
              <a:t>10 C hotter…. Lots of places become uninhabitable.  How might we, as a population of 7 </a:t>
            </a:r>
            <a:r>
              <a:rPr lang="en-US" i="1" dirty="0">
                <a:latin typeface="Arial" charset="0"/>
              </a:rPr>
              <a:t>billion</a:t>
            </a:r>
            <a:r>
              <a:rPr lang="en-US" dirty="0">
                <a:latin typeface="Arial" charset="0"/>
              </a:rPr>
              <a:t>  people, manage this?  </a:t>
            </a:r>
          </a:p>
          <a:p>
            <a:pPr eaLnBrk="1" hangingPunct="1"/>
            <a:r>
              <a:rPr lang="en-US" dirty="0">
                <a:latin typeface="Arial" charset="0"/>
              </a:rPr>
              <a:t>Air conditioning?  The power requirements are wicked high,</a:t>
            </a:r>
            <a:r>
              <a:rPr lang="en-US" baseline="0" dirty="0">
                <a:latin typeface="Arial" charset="0"/>
              </a:rPr>
              <a:t> and only exacerbate the problem.</a:t>
            </a:r>
            <a:r>
              <a:rPr lang="en-US" dirty="0">
                <a:latin typeface="Arial" charset="0"/>
              </a:rPr>
              <a:t>  Besides, how do we air condition for our livestock?</a:t>
            </a:r>
          </a:p>
          <a:p>
            <a:pPr eaLnBrk="1" hangingPunct="1"/>
            <a:r>
              <a:rPr lang="en-US" b="1" dirty="0">
                <a:latin typeface="Arial" charset="0"/>
              </a:rPr>
              <a:t>What about those who cannot afford it?</a:t>
            </a:r>
          </a:p>
          <a:p>
            <a:pPr eaLnBrk="1" hangingPunct="1"/>
            <a:r>
              <a:rPr lang="en-US" dirty="0">
                <a:latin typeface="Arial" charset="0"/>
              </a:rPr>
              <a:t>Is this responsible?</a:t>
            </a:r>
          </a:p>
          <a:p>
            <a:pPr eaLnBrk="1" hangingPunct="1"/>
            <a:r>
              <a:rPr lang="en-US" dirty="0">
                <a:latin typeface="Arial" charset="0"/>
              </a:rPr>
              <a:t>And it won’t be long before we hit the next billion…</a:t>
            </a:r>
          </a:p>
          <a:p>
            <a:pPr eaLnBrk="1" hangingPunct="1"/>
            <a:endParaRPr lang="en-US" dirty="0">
              <a:latin typeface="Arial" charset="0"/>
            </a:endParaRPr>
          </a:p>
          <a:p>
            <a:pPr eaLnBrk="1" hangingPunct="1"/>
            <a:r>
              <a:rPr lang="en-US" dirty="0">
                <a:latin typeface="Arial" charset="0"/>
              </a:rPr>
              <a:t>Sherwood &amp; Huber, PNAS, 2010</a:t>
            </a:r>
          </a:p>
        </p:txBody>
      </p:sp>
    </p:spTree>
    <p:extLst>
      <p:ext uri="{BB962C8B-B14F-4D97-AF65-F5344CB8AC3E}">
        <p14:creationId xmlns:p14="http://schemas.microsoft.com/office/powerpoint/2010/main" val="2147594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6213DEC-A473-4078-B039-D477F7C6C107}" type="slidenum">
              <a:rPr lang="en-US" sz="1300" smtClean="0">
                <a:solidFill>
                  <a:schemeClr val="tx1"/>
                </a:solidFill>
                <a:latin typeface="Arial" charset="0"/>
              </a:rPr>
              <a:pPr/>
              <a:t>36</a:t>
            </a:fld>
            <a:endParaRPr lang="en-US" sz="1300">
              <a:solidFill>
                <a:schemeClr val="tx1"/>
              </a:solidFill>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latin typeface="Arial" charset="0"/>
              </a:rPr>
              <a:t>Current</a:t>
            </a:r>
            <a:r>
              <a:rPr lang="en-US" baseline="0" dirty="0">
                <a:latin typeface="Arial" charset="0"/>
              </a:rPr>
              <a:t> scenario?  3.2 C</a:t>
            </a:r>
          </a:p>
          <a:p>
            <a:pPr eaLnBrk="1" hangingPunct="1"/>
            <a:r>
              <a:rPr lang="en-US" baseline="0" dirty="0">
                <a:latin typeface="Arial" charset="0"/>
              </a:rPr>
              <a:t>But after 100 years…. 6C if nothing done.  Danger!</a:t>
            </a:r>
            <a:endParaRPr lang="en-US" dirty="0">
              <a:latin typeface="Arial" charset="0"/>
            </a:endParaRPr>
          </a:p>
        </p:txBody>
      </p:sp>
    </p:spTree>
    <p:extLst>
      <p:ext uri="{BB962C8B-B14F-4D97-AF65-F5344CB8AC3E}">
        <p14:creationId xmlns:p14="http://schemas.microsoft.com/office/powerpoint/2010/main" val="4179742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FB8B4D3A-45D1-42FA-8345-6EF47A89F0D3}" type="slidenum">
              <a:rPr lang="en-US" sz="1300" smtClean="0">
                <a:solidFill>
                  <a:schemeClr val="tx1"/>
                </a:solidFill>
                <a:latin typeface="Arial" charset="0"/>
              </a:rPr>
              <a:pPr/>
              <a:t>37</a:t>
            </a:fld>
            <a:endParaRPr lang="en-US" sz="1300">
              <a:solidFill>
                <a:schemeClr val="tx1"/>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dirty="0">
                <a:latin typeface="Arial" charset="0"/>
              </a:rPr>
              <a:t>What</a:t>
            </a:r>
            <a:r>
              <a:rPr lang="en-US" baseline="0" dirty="0">
                <a:latin typeface="Arial" charset="0"/>
              </a:rPr>
              <a:t> are drivers behind putting more CO2 and Methane into the air, deforestation and other drivers of climate change?</a:t>
            </a:r>
          </a:p>
          <a:p>
            <a:pPr eaLnBrk="1" hangingPunct="1"/>
            <a:endParaRPr lang="en-US" baseline="0" dirty="0">
              <a:latin typeface="Arial" charset="0"/>
            </a:endParaRPr>
          </a:p>
          <a:p>
            <a:pPr eaLnBrk="1" hangingPunct="1"/>
            <a:r>
              <a:rPr lang="en-US" baseline="0" dirty="0">
                <a:latin typeface="Arial" charset="0"/>
              </a:rPr>
              <a:t>Population </a:t>
            </a:r>
            <a:r>
              <a:rPr lang="en-US" baseline="0" dirty="0" err="1">
                <a:latin typeface="Arial" charset="0"/>
              </a:rPr>
              <a:t>population</a:t>
            </a:r>
            <a:r>
              <a:rPr lang="en-US" baseline="0" dirty="0">
                <a:latin typeface="Arial" charset="0"/>
              </a:rPr>
              <a:t> </a:t>
            </a:r>
            <a:r>
              <a:rPr lang="en-US" baseline="0" dirty="0" err="1">
                <a:latin typeface="Arial" charset="0"/>
              </a:rPr>
              <a:t>population</a:t>
            </a:r>
            <a:r>
              <a:rPr lang="en-US" baseline="0" dirty="0">
                <a:latin typeface="Arial" charset="0"/>
              </a:rPr>
              <a:t>.</a:t>
            </a:r>
          </a:p>
          <a:p>
            <a:pPr eaLnBrk="1" hangingPunct="1"/>
            <a:endParaRPr lang="en-US" baseline="0" dirty="0">
              <a:latin typeface="Arial" charset="0"/>
            </a:endParaRPr>
          </a:p>
          <a:p>
            <a:pPr eaLnBrk="1" hangingPunct="1"/>
            <a:r>
              <a:rPr lang="en-US" baseline="0" dirty="0">
                <a:latin typeface="Arial" charset="0"/>
              </a:rPr>
              <a:t>As other countries develop more, they will begin to use more resources as well.  We need to develop ways that everyone can enjoy a good standard of living (and perhaps define that) without continued use of resources.  People like to say technology will save us, but in reality we also need to seriously reduce populations for sustainable living.</a:t>
            </a:r>
          </a:p>
          <a:p>
            <a:pPr eaLnBrk="1" hangingPunct="1"/>
            <a:endParaRPr lang="en-US" baseline="0" dirty="0">
              <a:latin typeface="Arial" charset="0"/>
            </a:endParaRPr>
          </a:p>
          <a:p>
            <a:pPr eaLnBrk="1" hangingPunct="1"/>
            <a:r>
              <a:rPr lang="en-US" baseline="0" dirty="0">
                <a:latin typeface="Arial" charset="0"/>
              </a:rPr>
              <a:t>Projections suggest we will add another </a:t>
            </a:r>
            <a:r>
              <a:rPr lang="en-US" b="1" i="1" baseline="0" dirty="0">
                <a:latin typeface="Arial" charset="0"/>
              </a:rPr>
              <a:t>2 billion </a:t>
            </a:r>
            <a:r>
              <a:rPr lang="en-US" baseline="0" dirty="0">
                <a:latin typeface="Arial" charset="0"/>
              </a:rPr>
              <a:t>people by 2050.</a:t>
            </a:r>
            <a:endParaRPr lang="en-US" dirty="0">
              <a:latin typeface="Arial" charset="0"/>
            </a:endParaRPr>
          </a:p>
        </p:txBody>
      </p:sp>
    </p:spTree>
    <p:extLst>
      <p:ext uri="{BB962C8B-B14F-4D97-AF65-F5344CB8AC3E}">
        <p14:creationId xmlns:p14="http://schemas.microsoft.com/office/powerpoint/2010/main" val="3272316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6B37256A-C0B5-4328-912B-EB032CCFF181}" type="slidenum">
              <a:rPr lang="en-US" sz="1300" smtClean="0">
                <a:solidFill>
                  <a:schemeClr val="tx1"/>
                </a:solidFill>
                <a:latin typeface="Arial" charset="0"/>
              </a:rPr>
              <a:pPr/>
              <a:t>38</a:t>
            </a:fld>
            <a:endParaRPr lang="en-US" sz="1300">
              <a:solidFill>
                <a:schemeClr val="tx1"/>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dirty="0">
                <a:latin typeface="Arial" charset="0"/>
              </a:rPr>
              <a:t>Left: assuming we rapidly reduce our emissions, we will still see a large change in average temperature.  It</a:t>
            </a:r>
            <a:r>
              <a:rPr lang="en-US" baseline="0" dirty="0">
                <a:latin typeface="Arial" charset="0"/>
              </a:rPr>
              <a:t> may not sound like much (3-5 degrees F here in MN) but remember that’s an </a:t>
            </a:r>
            <a:r>
              <a:rPr lang="en-US" i="1" baseline="0" dirty="0">
                <a:latin typeface="Arial" charset="0"/>
              </a:rPr>
              <a:t>average</a:t>
            </a:r>
            <a:r>
              <a:rPr lang="en-US" baseline="0" dirty="0">
                <a:latin typeface="Arial" charset="0"/>
              </a:rPr>
              <a:t>.</a:t>
            </a:r>
          </a:p>
          <a:p>
            <a:pPr eaLnBrk="1" hangingPunct="1"/>
            <a:endParaRPr lang="en-US" baseline="0" dirty="0">
              <a:latin typeface="Arial" charset="0"/>
            </a:endParaRPr>
          </a:p>
          <a:p>
            <a:pPr eaLnBrk="1" hangingPunct="1"/>
            <a:r>
              <a:rPr lang="en-US" baseline="0" dirty="0">
                <a:latin typeface="Arial" charset="0"/>
              </a:rPr>
              <a:t>Right:  If we continue to increase our emissions.</a:t>
            </a:r>
          </a:p>
          <a:p>
            <a:pPr eaLnBrk="1" hangingPunct="1"/>
            <a:endParaRPr lang="en-US" baseline="0" dirty="0">
              <a:latin typeface="Arial" charset="0"/>
            </a:endParaRPr>
          </a:p>
          <a:p>
            <a:pPr eaLnBrk="1" hangingPunct="1"/>
            <a:r>
              <a:rPr lang="en-US" baseline="0" dirty="0">
                <a:latin typeface="Arial" charset="0"/>
              </a:rPr>
              <a:t>Who loses the most?  </a:t>
            </a:r>
            <a:r>
              <a:rPr lang="en-US" b="1" baseline="0" dirty="0">
                <a:latin typeface="Arial" charset="0"/>
              </a:rPr>
              <a:t>The populations already most vulnerable.</a:t>
            </a:r>
          </a:p>
        </p:txBody>
      </p:sp>
    </p:spTree>
    <p:extLst>
      <p:ext uri="{BB962C8B-B14F-4D97-AF65-F5344CB8AC3E}">
        <p14:creationId xmlns:p14="http://schemas.microsoft.com/office/powerpoint/2010/main" val="3506205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6B37256A-C0B5-4328-912B-EB032CCFF181}" type="slidenum">
              <a:rPr lang="en-US" sz="1300" smtClean="0">
                <a:solidFill>
                  <a:schemeClr val="tx1"/>
                </a:solidFill>
                <a:latin typeface="Arial" charset="0"/>
              </a:rPr>
              <a:pPr/>
              <a:t>39</a:t>
            </a:fld>
            <a:endParaRPr lang="en-US" sz="1300">
              <a:solidFill>
                <a:schemeClr val="tx1"/>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b="1" baseline="0" dirty="0">
                <a:latin typeface="Arial" charset="0"/>
              </a:rPr>
              <a:t>Who has the power here?  Which nations?</a:t>
            </a:r>
          </a:p>
        </p:txBody>
      </p:sp>
    </p:spTree>
    <p:extLst>
      <p:ext uri="{BB962C8B-B14F-4D97-AF65-F5344CB8AC3E}">
        <p14:creationId xmlns:p14="http://schemas.microsoft.com/office/powerpoint/2010/main" val="24095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BF7B1DAC-3242-405C-B125-27FF5B5008F2}" type="slidenum">
              <a:rPr lang="en-US" sz="1300" smtClean="0">
                <a:solidFill>
                  <a:schemeClr val="tx1"/>
                </a:solidFill>
                <a:latin typeface="Arial" charset="0"/>
              </a:rPr>
              <a:pPr/>
              <a:t>4</a:t>
            </a:fld>
            <a:endParaRPr lang="en-US" sz="1300">
              <a:solidFill>
                <a:schemeClr val="tx1"/>
              </a:solidFill>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dirty="0">
                <a:latin typeface="Arial" charset="0"/>
              </a:rPr>
              <a:t>Sometimes you hear people say “This was a record cold January” or “Last summer was pretty cool and rainy” and then say “so global warming can’t be happening”.  Are they right?  What are we talking about when we say “global warming”?</a:t>
            </a:r>
          </a:p>
          <a:p>
            <a:pPr eaLnBrk="1" hangingPunct="1"/>
            <a:r>
              <a:rPr lang="en-US" dirty="0">
                <a:latin typeface="Arial" charset="0"/>
              </a:rPr>
              <a:t>Global warming is the INCREASE in AVERAGE TEMPERATURE over time.  In other words, </a:t>
            </a:r>
            <a:r>
              <a:rPr lang="en-US" b="1" dirty="0">
                <a:latin typeface="Arial" charset="0"/>
              </a:rPr>
              <a:t>local</a:t>
            </a:r>
            <a:r>
              <a:rPr lang="en-US" dirty="0">
                <a:latin typeface="Arial" charset="0"/>
              </a:rPr>
              <a:t> effects (either spatial or temporal) are not what we’re talking about, but rather the whole Earth over the course of decades.</a:t>
            </a:r>
          </a:p>
          <a:p>
            <a:pPr eaLnBrk="1" hangingPunct="1"/>
            <a:endParaRPr lang="en-US" dirty="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We are averaging the temperature anomaly in two ways: 1) over the entire YEAR (time) and 2) over the entire EARTH (location).  This latter is what we mean by a GLOBAL temperature change, and these are the numbers most frequently quoted.  You can see in this map of 2006, that over the entire year the whole Earth looks a lot hotter than it used to be.  There are some local spots which are cooler, as to be expected in any chaotic system.</a:t>
            </a:r>
          </a:p>
          <a:p>
            <a:pPr eaLnBrk="1" hangingPunct="1"/>
            <a:endParaRPr lang="en-US" dirty="0">
              <a:latin typeface="Arial" charset="0"/>
            </a:endParaRPr>
          </a:p>
          <a:p>
            <a:pPr eaLnBrk="1" hangingPunct="1"/>
            <a:r>
              <a:rPr lang="en-US" dirty="0">
                <a:latin typeface="Arial" charset="0"/>
              </a:rPr>
              <a:t>You see that the whole earth is overall hotter, but there are more cool spots.  In fact, 2008 was the coolest year, on average, since 2000.  HOWEVER, note that it is STILL in the “top 10” hottest years…all of which have been since 1999.  In other words, this last decade EVERY YEAR has been hotter than any year before 1999.</a:t>
            </a:r>
          </a:p>
          <a:p>
            <a:pPr eaLnBrk="1" hangingPunct="1"/>
            <a:endParaRPr lang="en-US" dirty="0">
              <a:latin typeface="Arial" charset="0"/>
            </a:endParaRPr>
          </a:p>
          <a:p>
            <a:pPr eaLnBrk="1" hangingPunct="1"/>
            <a:r>
              <a:rPr lang="en-US" dirty="0">
                <a:latin typeface="Arial" charset="0"/>
              </a:rPr>
              <a:t>So while one year, or one month, might seem cooler, on average everything is getting hotter.  Think of it this way:  If you’re outside on a hot summer day, and you come into a house which is 70 degrees, you will feel cold.  On the other hand, if you are outside on a cold, cold winter day and walk into that same 70 degree house, you will feel warm.  Both feelings are good, but the perception of whether it’s cold or hot varies based on what you were just in.  So a summer like last year’s might seem cooler, compared to the previous several years, when if you compare to a decade or two ago, it’s actually hotter.</a:t>
            </a:r>
          </a:p>
          <a:p>
            <a:pPr eaLnBrk="1" hangingPunct="1"/>
            <a:endParaRPr lang="en-US" dirty="0">
              <a:latin typeface="Arial" charset="0"/>
            </a:endParaRPr>
          </a:p>
          <a:p>
            <a:pPr eaLnBrk="1" hangingPunct="1"/>
            <a:r>
              <a:rPr lang="en-US" dirty="0">
                <a:latin typeface="Arial" charset="0"/>
              </a:rPr>
              <a:t>[figure from NOAA]</a:t>
            </a:r>
          </a:p>
        </p:txBody>
      </p:sp>
    </p:spTree>
    <p:extLst>
      <p:ext uri="{BB962C8B-B14F-4D97-AF65-F5344CB8AC3E}">
        <p14:creationId xmlns:p14="http://schemas.microsoft.com/office/powerpoint/2010/main" val="3795370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6B37256A-C0B5-4328-912B-EB032CCFF181}" type="slidenum">
              <a:rPr lang="en-US" sz="1300" smtClean="0">
                <a:solidFill>
                  <a:schemeClr val="tx1"/>
                </a:solidFill>
                <a:latin typeface="Arial" charset="0"/>
              </a:rPr>
              <a:pPr/>
              <a:t>40</a:t>
            </a:fld>
            <a:endParaRPr lang="en-US" sz="1300">
              <a:solidFill>
                <a:schemeClr val="tx1"/>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b="1" baseline="0" dirty="0">
                <a:latin typeface="Arial" charset="0"/>
              </a:rPr>
              <a:t>Who has the power here?  Which nations?</a:t>
            </a:r>
          </a:p>
          <a:p>
            <a:pPr eaLnBrk="1" hangingPunct="1"/>
            <a:endParaRPr lang="en-US" b="1" baseline="0">
              <a:latin typeface="Arial" charset="0"/>
            </a:endParaRPr>
          </a:p>
          <a:p>
            <a:pPr eaLnBrk="1" hangingPunct="1"/>
            <a:endParaRPr lang="en-US" b="1" baseline="0" dirty="0">
              <a:latin typeface="Arial" charset="0"/>
            </a:endParaRPr>
          </a:p>
        </p:txBody>
      </p:sp>
    </p:spTree>
    <p:extLst>
      <p:ext uri="{BB962C8B-B14F-4D97-AF65-F5344CB8AC3E}">
        <p14:creationId xmlns:p14="http://schemas.microsoft.com/office/powerpoint/2010/main" val="2624653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82F39555-39B0-4AEF-814B-7A42FABE6A60}" type="slidenum">
              <a:rPr lang="en-US" sz="1300" smtClean="0">
                <a:solidFill>
                  <a:schemeClr val="tx1"/>
                </a:solidFill>
                <a:latin typeface="Arial" charset="0"/>
              </a:rPr>
              <a:pPr/>
              <a:t>41</a:t>
            </a:fld>
            <a:endParaRPr lang="en-US" sz="1300">
              <a:solidFill>
                <a:schemeClr val="tx1"/>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dirty="0">
                <a:latin typeface="Arial" charset="0"/>
              </a:rPr>
              <a:t>Ozone Depletion</a:t>
            </a:r>
          </a:p>
        </p:txBody>
      </p:sp>
    </p:spTree>
    <p:extLst>
      <p:ext uri="{BB962C8B-B14F-4D97-AF65-F5344CB8AC3E}">
        <p14:creationId xmlns:p14="http://schemas.microsoft.com/office/powerpoint/2010/main" val="3332392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82F39555-39B0-4AEF-814B-7A42FABE6A60}" type="slidenum">
              <a:rPr lang="en-US" sz="1300" smtClean="0">
                <a:solidFill>
                  <a:schemeClr val="tx1"/>
                </a:solidFill>
                <a:latin typeface="Arial" charset="0"/>
              </a:rPr>
              <a:pPr/>
              <a:t>42</a:t>
            </a:fld>
            <a:endParaRPr lang="en-US" sz="1300">
              <a:solidFill>
                <a:schemeClr val="tx1"/>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atin typeface="Arial" charset="0"/>
            </a:endParaRPr>
          </a:p>
        </p:txBody>
      </p:sp>
    </p:spTree>
    <p:extLst>
      <p:ext uri="{BB962C8B-B14F-4D97-AF65-F5344CB8AC3E}">
        <p14:creationId xmlns:p14="http://schemas.microsoft.com/office/powerpoint/2010/main" val="2933680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10EEE0F7-03A0-46A0-A078-968C4C72B508}" type="slidenum">
              <a:rPr lang="en-US" sz="1300" smtClean="0">
                <a:solidFill>
                  <a:schemeClr val="tx1"/>
                </a:solidFill>
                <a:latin typeface="Arial" charset="0"/>
              </a:rPr>
              <a:pPr/>
              <a:t>43</a:t>
            </a:fld>
            <a:endParaRPr lang="en-US" sz="1300">
              <a:solidFill>
                <a:schemeClr val="tx1"/>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atin typeface="Arial" charset="0"/>
            </a:endParaRPr>
          </a:p>
        </p:txBody>
      </p:sp>
    </p:spTree>
    <p:extLst>
      <p:ext uri="{BB962C8B-B14F-4D97-AF65-F5344CB8AC3E}">
        <p14:creationId xmlns:p14="http://schemas.microsoft.com/office/powerpoint/2010/main" val="4210083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9C701308-5776-4E41-A164-74476E349C63}" type="slidenum">
              <a:rPr lang="en-US" sz="1300" smtClean="0">
                <a:solidFill>
                  <a:schemeClr val="tx1"/>
                </a:solidFill>
                <a:latin typeface="Arial" charset="0"/>
              </a:rPr>
              <a:pPr/>
              <a:t>44</a:t>
            </a:fld>
            <a:endParaRPr lang="en-US" sz="1300">
              <a:solidFill>
                <a:schemeClr val="tx1"/>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atin typeface="Arial" charset="0"/>
            </a:endParaRPr>
          </a:p>
        </p:txBody>
      </p:sp>
    </p:spTree>
    <p:extLst>
      <p:ext uri="{BB962C8B-B14F-4D97-AF65-F5344CB8AC3E}">
        <p14:creationId xmlns:p14="http://schemas.microsoft.com/office/powerpoint/2010/main" val="2276375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7041976-7EE5-4379-87EA-97273960FE82}" type="slidenum">
              <a:rPr lang="en-US" sz="1300" smtClean="0">
                <a:solidFill>
                  <a:schemeClr val="tx1"/>
                </a:solidFill>
                <a:latin typeface="Arial" charset="0"/>
              </a:rPr>
              <a:pPr/>
              <a:t>45</a:t>
            </a:fld>
            <a:endParaRPr lang="en-US" sz="1300">
              <a:solidFill>
                <a:schemeClr val="tx1"/>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dirty="0">
                <a:latin typeface="Arial" charset="0"/>
              </a:rPr>
              <a:t>CFCs are chlorofluorocarbons</a:t>
            </a:r>
          </a:p>
          <a:p>
            <a:pPr eaLnBrk="1" hangingPunct="1"/>
            <a:r>
              <a:rPr lang="en-US" dirty="0">
                <a:latin typeface="Arial" charset="0"/>
              </a:rPr>
              <a:t>HCFCs also have hydrogen.</a:t>
            </a:r>
          </a:p>
          <a:p>
            <a:pPr eaLnBrk="1" hangingPunct="1"/>
            <a:endParaRPr lang="en-US" dirty="0">
              <a:latin typeface="Arial" charset="0"/>
            </a:endParaRPr>
          </a:p>
          <a:p>
            <a:pPr eaLnBrk="1" hangingPunct="1"/>
            <a:r>
              <a:rPr lang="en-US" dirty="0">
                <a:latin typeface="Arial" charset="0"/>
              </a:rPr>
              <a:t>In 2013, the US and China have agreed to lower the number of CFCs and HCFCs to help both problems.  (you know it’s bad if we’re agreeing with China)</a:t>
            </a:r>
          </a:p>
        </p:txBody>
      </p:sp>
    </p:spTree>
    <p:extLst>
      <p:ext uri="{BB962C8B-B14F-4D97-AF65-F5344CB8AC3E}">
        <p14:creationId xmlns:p14="http://schemas.microsoft.com/office/powerpoint/2010/main" val="94900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BF7B1DAC-3242-405C-B125-27FF5B5008F2}" type="slidenum">
              <a:rPr lang="en-US" sz="1300" smtClean="0">
                <a:solidFill>
                  <a:schemeClr val="tx1"/>
                </a:solidFill>
                <a:latin typeface="Arial" charset="0"/>
              </a:rPr>
              <a:pPr/>
              <a:t>5</a:t>
            </a:fld>
            <a:endParaRPr lang="en-US" sz="1300">
              <a:solidFill>
                <a:schemeClr val="tx1"/>
              </a:solidFill>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dirty="0">
                <a:latin typeface="Arial" charset="0"/>
              </a:rPr>
              <a:t>Previous slide:</a:t>
            </a:r>
            <a:r>
              <a:rPr lang="en-US" baseline="0" dirty="0">
                <a:latin typeface="Arial" charset="0"/>
              </a:rPr>
              <a:t> averaging each time at various locations</a:t>
            </a:r>
          </a:p>
          <a:p>
            <a:pPr eaLnBrk="1" hangingPunct="1"/>
            <a:r>
              <a:rPr lang="en-US" baseline="0" dirty="0">
                <a:latin typeface="Arial" charset="0"/>
              </a:rPr>
              <a:t>This slide: averaging total earth, for each month</a:t>
            </a:r>
          </a:p>
          <a:p>
            <a:pPr eaLnBrk="1" hangingPunct="1"/>
            <a:endParaRPr lang="en-US" baseline="0" dirty="0">
              <a:latin typeface="Arial" charset="0"/>
            </a:endParaRPr>
          </a:p>
          <a:p>
            <a:pPr eaLnBrk="1" hangingPunct="1"/>
            <a:r>
              <a:rPr lang="en-US" baseline="0" dirty="0">
                <a:latin typeface="Arial" charset="0"/>
              </a:rPr>
              <a:t>Notice all of the graphs are above the baseline; this has been true since the early 2000s.  More than a decade of “above average” temperatures.  </a:t>
            </a:r>
            <a:r>
              <a:rPr lang="en-US" baseline="0">
                <a:latin typeface="Arial" charset="0"/>
              </a:rPr>
              <a:t>This is the new normal.</a:t>
            </a:r>
            <a:endParaRPr lang="en-US" baseline="0" dirty="0">
              <a:latin typeface="Arial" charset="0"/>
            </a:endParaRPr>
          </a:p>
          <a:p>
            <a:pPr eaLnBrk="1" hangingPunct="1"/>
            <a:endParaRPr lang="en-US" baseline="0" dirty="0">
              <a:latin typeface="Arial" charset="0"/>
            </a:endParaRPr>
          </a:p>
          <a:p>
            <a:pPr eaLnBrk="1" hangingPunct="1"/>
            <a:r>
              <a:rPr lang="en-US" dirty="0">
                <a:latin typeface="Arial" charset="0"/>
              </a:rPr>
              <a:t>Good</a:t>
            </a:r>
            <a:r>
              <a:rPr lang="en-US" baseline="0" dirty="0">
                <a:latin typeface="Arial" charset="0"/>
              </a:rPr>
              <a:t> times, eh.  </a:t>
            </a:r>
            <a:r>
              <a:rPr lang="en-US" baseline="0" dirty="0">
                <a:latin typeface="Arial" charset="0"/>
                <a:sym typeface="Wingdings" panose="05000000000000000000" pitchFamily="2" charset="2"/>
              </a:rPr>
              <a:t></a:t>
            </a:r>
            <a:endParaRPr lang="en-US" baseline="0" dirty="0">
              <a:latin typeface="Arial" charset="0"/>
            </a:endParaRPr>
          </a:p>
        </p:txBody>
      </p:sp>
    </p:spTree>
    <p:extLst>
      <p:ext uri="{BB962C8B-B14F-4D97-AF65-F5344CB8AC3E}">
        <p14:creationId xmlns:p14="http://schemas.microsoft.com/office/powerpoint/2010/main" val="3707872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EDFF839C-B3B7-48AB-9F38-EBAF9B17B75B}" type="slidenum">
              <a:rPr lang="en-US" sz="1300" smtClean="0">
                <a:solidFill>
                  <a:schemeClr val="tx1"/>
                </a:solidFill>
                <a:latin typeface="Arial" charset="0"/>
              </a:rPr>
              <a:pPr/>
              <a:t>6</a:t>
            </a:fld>
            <a:endParaRPr lang="en-US" sz="1300">
              <a:solidFill>
                <a:schemeClr val="tx1"/>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dirty="0">
                <a:latin typeface="Arial" charset="0"/>
              </a:rPr>
              <a:t>It all comes down to </a:t>
            </a:r>
            <a:r>
              <a:rPr lang="en-US" b="1" dirty="0">
                <a:latin typeface="Arial" charset="0"/>
              </a:rPr>
              <a:t>heat exchange</a:t>
            </a:r>
            <a:r>
              <a:rPr lang="en-US" dirty="0">
                <a:latin typeface="Arial" charset="0"/>
              </a:rPr>
              <a:t>.</a:t>
            </a:r>
          </a:p>
          <a:p>
            <a:pPr eaLnBrk="1" hangingPunct="1"/>
            <a:endParaRPr lang="en-US" dirty="0">
              <a:latin typeface="Arial" charset="0"/>
            </a:endParaRPr>
          </a:p>
          <a:p>
            <a:pPr eaLnBrk="1" hangingPunct="1"/>
            <a:r>
              <a:rPr lang="en-US" dirty="0">
                <a:latin typeface="Arial" charset="0"/>
              </a:rPr>
              <a:t>Many</a:t>
            </a:r>
            <a:r>
              <a:rPr lang="en-US" baseline="0" dirty="0">
                <a:latin typeface="Arial" charset="0"/>
              </a:rPr>
              <a:t> of the remaining figures are from the book “Global Climate Change: Turning Knowledge into Action” by David Kitchen (2003).</a:t>
            </a:r>
            <a:endParaRPr lang="en-US" dirty="0">
              <a:latin typeface="Arial" charset="0"/>
            </a:endParaRPr>
          </a:p>
        </p:txBody>
      </p:sp>
    </p:spTree>
    <p:extLst>
      <p:ext uri="{BB962C8B-B14F-4D97-AF65-F5344CB8AC3E}">
        <p14:creationId xmlns:p14="http://schemas.microsoft.com/office/powerpoint/2010/main" val="99827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7</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dirty="0">
                <a:latin typeface="Arial" charset="0"/>
              </a:rPr>
              <a:t>Almost</a:t>
            </a:r>
            <a:r>
              <a:rPr lang="en-US" baseline="0" dirty="0">
                <a:latin typeface="Arial" charset="0"/>
              </a:rPr>
              <a:t> all</a:t>
            </a:r>
            <a:r>
              <a:rPr lang="en-US" dirty="0">
                <a:latin typeface="Arial" charset="0"/>
              </a:rPr>
              <a:t> of our energy comes from the sun.</a:t>
            </a:r>
            <a:r>
              <a:rPr lang="en-US" baseline="0" dirty="0">
                <a:latin typeface="Arial" charset="0"/>
              </a:rPr>
              <a:t>  What if the sun is changing?</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Solar intensity (TSI = total solar intensity) does not follow the warming trend at all, and in fact has slightly decreased.</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[Sun images from NASA/SDO]</a:t>
            </a:r>
          </a:p>
        </p:txBody>
      </p:sp>
    </p:spTree>
    <p:extLst>
      <p:ext uri="{BB962C8B-B14F-4D97-AF65-F5344CB8AC3E}">
        <p14:creationId xmlns:p14="http://schemas.microsoft.com/office/powerpoint/2010/main" val="35951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8</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dirty="0">
                <a:latin typeface="Arial" charset="0"/>
              </a:rPr>
              <a:t>Almost</a:t>
            </a:r>
            <a:r>
              <a:rPr lang="en-US" baseline="0" dirty="0">
                <a:latin typeface="Arial" charset="0"/>
              </a:rPr>
              <a:t> all</a:t>
            </a:r>
            <a:r>
              <a:rPr lang="en-US" dirty="0">
                <a:latin typeface="Arial" charset="0"/>
              </a:rPr>
              <a:t> of our energy comes from the sun.</a:t>
            </a:r>
            <a:r>
              <a:rPr lang="en-US" baseline="0" dirty="0">
                <a:latin typeface="Arial" charset="0"/>
              </a:rPr>
              <a:t>  What if the sun is changing?</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Sunspots?  While they are cooler at the surface, the twisted magnetic fields produce copious x-rays and therefore the energy output increases.  (This is not blackbody emission but a different mechanism).  Lots of sunspots can increase the solar output.</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But….. The sunspot cycle is 11-years, and global warming has had an upward trend for much longer than that.  Also the number of sunspots has decreased in this last solar cycle.</a:t>
            </a:r>
          </a:p>
        </p:txBody>
      </p:sp>
    </p:spTree>
    <p:extLst>
      <p:ext uri="{BB962C8B-B14F-4D97-AF65-F5344CB8AC3E}">
        <p14:creationId xmlns:p14="http://schemas.microsoft.com/office/powerpoint/2010/main" val="326557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a:defRPr sz="3200">
                <a:solidFill>
                  <a:schemeClr val="bg1"/>
                </a:solidFill>
                <a:latin typeface="Georgia" pitchFamily="18" charset="0"/>
              </a:defRPr>
            </a:lvl1pPr>
            <a:lvl2pPr marL="742950" indent="-285750" defTabSz="966788">
              <a:defRPr sz="3200">
                <a:solidFill>
                  <a:schemeClr val="bg1"/>
                </a:solidFill>
                <a:latin typeface="Georgia" pitchFamily="18" charset="0"/>
              </a:defRPr>
            </a:lvl2pPr>
            <a:lvl3pPr marL="1143000" indent="-228600" defTabSz="966788">
              <a:defRPr sz="3200">
                <a:solidFill>
                  <a:schemeClr val="bg1"/>
                </a:solidFill>
                <a:latin typeface="Georgia" pitchFamily="18" charset="0"/>
              </a:defRPr>
            </a:lvl3pPr>
            <a:lvl4pPr marL="1600200" indent="-228600" defTabSz="966788">
              <a:defRPr sz="3200">
                <a:solidFill>
                  <a:schemeClr val="bg1"/>
                </a:solidFill>
                <a:latin typeface="Georgia" pitchFamily="18" charset="0"/>
              </a:defRPr>
            </a:lvl4pPr>
            <a:lvl5pPr marL="2057400" indent="-228600" defTabSz="966788">
              <a:defRPr sz="3200">
                <a:solidFill>
                  <a:schemeClr val="bg1"/>
                </a:solidFill>
                <a:latin typeface="Georgia" pitchFamily="18" charset="0"/>
              </a:defRPr>
            </a:lvl5pPr>
            <a:lvl6pPr marL="2514600" indent="-228600" algn="ctr" defTabSz="966788" eaLnBrk="0" fontAlgn="base" hangingPunct="0">
              <a:spcBef>
                <a:spcPct val="0"/>
              </a:spcBef>
              <a:spcAft>
                <a:spcPct val="0"/>
              </a:spcAft>
              <a:defRPr sz="3200">
                <a:solidFill>
                  <a:schemeClr val="bg1"/>
                </a:solidFill>
                <a:latin typeface="Georgia" pitchFamily="18" charset="0"/>
              </a:defRPr>
            </a:lvl6pPr>
            <a:lvl7pPr marL="2971800" indent="-228600" algn="ctr" defTabSz="966788" eaLnBrk="0" fontAlgn="base" hangingPunct="0">
              <a:spcBef>
                <a:spcPct val="0"/>
              </a:spcBef>
              <a:spcAft>
                <a:spcPct val="0"/>
              </a:spcAft>
              <a:defRPr sz="3200">
                <a:solidFill>
                  <a:schemeClr val="bg1"/>
                </a:solidFill>
                <a:latin typeface="Georgia" pitchFamily="18" charset="0"/>
              </a:defRPr>
            </a:lvl7pPr>
            <a:lvl8pPr marL="3429000" indent="-228600" algn="ctr" defTabSz="966788" eaLnBrk="0" fontAlgn="base" hangingPunct="0">
              <a:spcBef>
                <a:spcPct val="0"/>
              </a:spcBef>
              <a:spcAft>
                <a:spcPct val="0"/>
              </a:spcAft>
              <a:defRPr sz="3200">
                <a:solidFill>
                  <a:schemeClr val="bg1"/>
                </a:solidFill>
                <a:latin typeface="Georgia" pitchFamily="18" charset="0"/>
              </a:defRPr>
            </a:lvl8pPr>
            <a:lvl9pPr marL="3886200" indent="-228600" algn="ctr" defTabSz="966788" eaLnBrk="0" fontAlgn="base" hangingPunct="0">
              <a:spcBef>
                <a:spcPct val="0"/>
              </a:spcBef>
              <a:spcAft>
                <a:spcPct val="0"/>
              </a:spcAft>
              <a:defRPr sz="3200">
                <a:solidFill>
                  <a:schemeClr val="bg1"/>
                </a:solidFill>
                <a:latin typeface="Georgia" pitchFamily="18" charset="0"/>
              </a:defRPr>
            </a:lvl9pPr>
          </a:lstStyle>
          <a:p>
            <a:fld id="{4E9E526D-83F8-4EFA-9905-15CC93C9878F}" type="slidenum">
              <a:rPr lang="en-US" sz="1300" smtClean="0">
                <a:solidFill>
                  <a:schemeClr val="tx1"/>
                </a:solidFill>
                <a:latin typeface="Arial" charset="0"/>
              </a:rPr>
              <a:pPr/>
              <a:t>9</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indent="0" eaLnBrk="1" hangingPunct="1">
              <a:buFontTx/>
              <a:buNone/>
            </a:pPr>
            <a:r>
              <a:rPr lang="en-US" baseline="0" dirty="0">
                <a:latin typeface="Arial" charset="0"/>
              </a:rPr>
              <a:t>Obliquity:  The tilt of the Earth.  Our large moon does keep this pretty stable, but it does still vary by about +/- 1 degree.  We are currently moving toward a lower tilt, which makes the Earth cooler.  Obliquity cycle is about 41,000 years.</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Eccentricity:  How elliptical the orbit is.  Earth’s eccentricity varies from 0.005 to 0.06 (the latter is still pretty circular!).  At the moment the Earth’s eccentricity is about 0.017.  </a:t>
            </a:r>
            <a:r>
              <a:rPr lang="en-US" baseline="0" dirty="0" err="1">
                <a:latin typeface="Arial" charset="0"/>
              </a:rPr>
              <a:t>Eccentricyti</a:t>
            </a:r>
            <a:r>
              <a:rPr lang="en-US" baseline="0" dirty="0">
                <a:latin typeface="Arial" charset="0"/>
              </a:rPr>
              <a:t> cycle is about 100,000 to 400,000 years, depending on the forcing caused by other planets.  In and of itself the change in eccentricity is not sufficient to cause climate change.  However combined with obliquity and precession, it can have an effect.</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Precession:  This is the change in direction that “north” is pointing in space.  This cycle lasts about 23,000 years (eventually we will be pointed at Vega instead of Polaris).</a:t>
            </a:r>
          </a:p>
          <a:p>
            <a:pPr marL="0" indent="0" eaLnBrk="1" hangingPunct="1">
              <a:buFontTx/>
              <a:buNone/>
            </a:pPr>
            <a:endParaRPr lang="en-US" baseline="0" dirty="0">
              <a:latin typeface="Arial" charset="0"/>
            </a:endParaRPr>
          </a:p>
          <a:p>
            <a:pPr marL="0" indent="0" eaLnBrk="1" hangingPunct="1">
              <a:buFontTx/>
              <a:buNone/>
            </a:pPr>
            <a:r>
              <a:rPr lang="en-US" baseline="0" dirty="0">
                <a:latin typeface="Arial" charset="0"/>
              </a:rPr>
              <a:t>If:  High tilt, high eccentricity AND northern summer at </a:t>
            </a:r>
            <a:r>
              <a:rPr lang="en-US" b="1" baseline="0" dirty="0">
                <a:latin typeface="Arial" charset="0"/>
              </a:rPr>
              <a:t>peri</a:t>
            </a:r>
            <a:r>
              <a:rPr lang="en-US" baseline="0" dirty="0">
                <a:latin typeface="Arial" charset="0"/>
              </a:rPr>
              <a:t>helion, this leads to warmer climates.  However we are at moderate tilt (and moving smaller) as well as northern summer during </a:t>
            </a:r>
            <a:r>
              <a:rPr lang="en-US" b="1" baseline="0" dirty="0">
                <a:latin typeface="Arial" charset="0"/>
              </a:rPr>
              <a:t>ap</a:t>
            </a:r>
            <a:r>
              <a:rPr lang="en-US" baseline="0" dirty="0">
                <a:latin typeface="Arial" charset="0"/>
              </a:rPr>
              <a:t>helion.</a:t>
            </a:r>
          </a:p>
        </p:txBody>
      </p:sp>
    </p:spTree>
    <p:extLst>
      <p:ext uri="{BB962C8B-B14F-4D97-AF65-F5344CB8AC3E}">
        <p14:creationId xmlns:p14="http://schemas.microsoft.com/office/powerpoint/2010/main" val="293714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78F4B-8219-4FAE-8AFC-AA2B5AD6DA33}" type="slidenum">
              <a:rPr lang="en-US"/>
              <a:pPr>
                <a:defRPr/>
              </a:pPr>
              <a:t>‹#›</a:t>
            </a:fld>
            <a:endParaRPr lang="en-US"/>
          </a:p>
        </p:txBody>
      </p:sp>
    </p:spTree>
    <p:extLst>
      <p:ext uri="{BB962C8B-B14F-4D97-AF65-F5344CB8AC3E}">
        <p14:creationId xmlns:p14="http://schemas.microsoft.com/office/powerpoint/2010/main" val="15021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625BF-4B0C-4580-BC72-8E230A289825}" type="slidenum">
              <a:rPr lang="en-US"/>
              <a:pPr>
                <a:defRPr/>
              </a:pPr>
              <a:t>‹#›</a:t>
            </a:fld>
            <a:endParaRPr lang="en-US"/>
          </a:p>
        </p:txBody>
      </p:sp>
    </p:spTree>
    <p:extLst>
      <p:ext uri="{BB962C8B-B14F-4D97-AF65-F5344CB8AC3E}">
        <p14:creationId xmlns:p14="http://schemas.microsoft.com/office/powerpoint/2010/main" val="104730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A45B3-4C78-4776-A504-A252553C3396}" type="slidenum">
              <a:rPr lang="en-US"/>
              <a:pPr>
                <a:defRPr/>
              </a:pPr>
              <a:t>‹#›</a:t>
            </a:fld>
            <a:endParaRPr lang="en-US"/>
          </a:p>
        </p:txBody>
      </p:sp>
    </p:spTree>
    <p:extLst>
      <p:ext uri="{BB962C8B-B14F-4D97-AF65-F5344CB8AC3E}">
        <p14:creationId xmlns:p14="http://schemas.microsoft.com/office/powerpoint/2010/main" val="70005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17EE85-B0D4-49C7-A30C-30D026A812FB}" type="slidenum">
              <a:rPr lang="en-US"/>
              <a:pPr>
                <a:defRPr/>
              </a:pPr>
              <a:t>‹#›</a:t>
            </a:fld>
            <a:endParaRPr lang="en-US"/>
          </a:p>
        </p:txBody>
      </p:sp>
    </p:spTree>
    <p:extLst>
      <p:ext uri="{BB962C8B-B14F-4D97-AF65-F5344CB8AC3E}">
        <p14:creationId xmlns:p14="http://schemas.microsoft.com/office/powerpoint/2010/main" val="287055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4B196F-18FC-416B-ACCA-3E76EA711693}" type="slidenum">
              <a:rPr lang="en-US"/>
              <a:pPr>
                <a:defRPr/>
              </a:pPr>
              <a:t>‹#›</a:t>
            </a:fld>
            <a:endParaRPr lang="en-US"/>
          </a:p>
        </p:txBody>
      </p:sp>
    </p:spTree>
    <p:extLst>
      <p:ext uri="{BB962C8B-B14F-4D97-AF65-F5344CB8AC3E}">
        <p14:creationId xmlns:p14="http://schemas.microsoft.com/office/powerpoint/2010/main" val="349879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144B40-1C62-4343-8C19-A9BCA0B14854}" type="slidenum">
              <a:rPr lang="en-US"/>
              <a:pPr>
                <a:defRPr/>
              </a:pPr>
              <a:t>‹#›</a:t>
            </a:fld>
            <a:endParaRPr lang="en-US"/>
          </a:p>
        </p:txBody>
      </p:sp>
    </p:spTree>
    <p:extLst>
      <p:ext uri="{BB962C8B-B14F-4D97-AF65-F5344CB8AC3E}">
        <p14:creationId xmlns:p14="http://schemas.microsoft.com/office/powerpoint/2010/main" val="282686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77ABAA-BC5F-4D2C-A614-1D08CB8010E9}" type="slidenum">
              <a:rPr lang="en-US"/>
              <a:pPr>
                <a:defRPr/>
              </a:pPr>
              <a:t>‹#›</a:t>
            </a:fld>
            <a:endParaRPr lang="en-US"/>
          </a:p>
        </p:txBody>
      </p:sp>
    </p:spTree>
    <p:extLst>
      <p:ext uri="{BB962C8B-B14F-4D97-AF65-F5344CB8AC3E}">
        <p14:creationId xmlns:p14="http://schemas.microsoft.com/office/powerpoint/2010/main" val="37484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2F8330-1A56-4AA4-9EE5-61329D1B69D3}" type="slidenum">
              <a:rPr lang="en-US"/>
              <a:pPr>
                <a:defRPr/>
              </a:pPr>
              <a:t>‹#›</a:t>
            </a:fld>
            <a:endParaRPr lang="en-US"/>
          </a:p>
        </p:txBody>
      </p:sp>
    </p:spTree>
    <p:extLst>
      <p:ext uri="{BB962C8B-B14F-4D97-AF65-F5344CB8AC3E}">
        <p14:creationId xmlns:p14="http://schemas.microsoft.com/office/powerpoint/2010/main" val="109217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8D05F6-2519-496D-81B3-A8F0C0000112}" type="slidenum">
              <a:rPr lang="en-US"/>
              <a:pPr>
                <a:defRPr/>
              </a:pPr>
              <a:t>‹#›</a:t>
            </a:fld>
            <a:endParaRPr lang="en-US"/>
          </a:p>
        </p:txBody>
      </p:sp>
    </p:spTree>
    <p:extLst>
      <p:ext uri="{BB962C8B-B14F-4D97-AF65-F5344CB8AC3E}">
        <p14:creationId xmlns:p14="http://schemas.microsoft.com/office/powerpoint/2010/main" val="375485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8CE427-F5CD-475B-A647-274B9D71B92E}" type="slidenum">
              <a:rPr lang="en-US"/>
              <a:pPr>
                <a:defRPr/>
              </a:pPr>
              <a:t>‹#›</a:t>
            </a:fld>
            <a:endParaRPr lang="en-US"/>
          </a:p>
        </p:txBody>
      </p:sp>
    </p:spTree>
    <p:extLst>
      <p:ext uri="{BB962C8B-B14F-4D97-AF65-F5344CB8AC3E}">
        <p14:creationId xmlns:p14="http://schemas.microsoft.com/office/powerpoint/2010/main" val="37918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6B5CF-0805-4B49-AD99-9F14B8209CE2}" type="slidenum">
              <a:rPr lang="en-US"/>
              <a:pPr>
                <a:defRPr/>
              </a:pPr>
              <a:t>‹#›</a:t>
            </a:fld>
            <a:endParaRPr lang="en-US"/>
          </a:p>
        </p:txBody>
      </p:sp>
    </p:spTree>
    <p:extLst>
      <p:ext uri="{BB962C8B-B14F-4D97-AF65-F5344CB8AC3E}">
        <p14:creationId xmlns:p14="http://schemas.microsoft.com/office/powerpoint/2010/main" val="37963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latin typeface="+mn-lt"/>
              </a:defRPr>
            </a:lvl1pPr>
          </a:lstStyle>
          <a:p>
            <a:pPr>
              <a:defRPr/>
            </a:pPr>
            <a:fld id="{00636D3B-A92C-4A0C-951B-BE80F17BE9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Climate </a:t>
            </a:r>
            <a:r>
              <a:rPr lang="en-US" sz="5400" dirty="0">
                <a:solidFill>
                  <a:srgbClr val="F5E9E9"/>
                </a:solidFill>
                <a:effectLst>
                  <a:outerShdw blurRad="38100" dist="38100" dir="2700000" algn="tl">
                    <a:srgbClr val="000000"/>
                  </a:outerShdw>
                </a:effectLst>
              </a:rPr>
              <a:t>Change</a:t>
            </a:r>
          </a:p>
        </p:txBody>
      </p:sp>
      <p:pic>
        <p:nvPicPr>
          <p:cNvPr id="2051" name="Picture 4" descr="ISS013-E-54329_lrg"/>
          <p:cNvPicPr>
            <a:picLocks noChangeAspect="1" noChangeArrowheads="1"/>
          </p:cNvPicPr>
          <p:nvPr/>
        </p:nvPicPr>
        <p:blipFill>
          <a:blip r:embed="rId3">
            <a:extLst>
              <a:ext uri="{28A0092B-C50C-407E-A947-70E740481C1C}">
                <a14:useLocalDpi xmlns:a14="http://schemas.microsoft.com/office/drawing/2010/main" val="0"/>
              </a:ext>
            </a:extLst>
          </a:blip>
          <a:srcRect b="4527"/>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233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Orbital Cycles</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097" t="24678" r="48217" b="57004"/>
          <a:stretch/>
        </p:blipFill>
        <p:spPr>
          <a:xfrm>
            <a:off x="0" y="923330"/>
            <a:ext cx="9144000" cy="5396459"/>
          </a:xfrm>
          <a:prstGeom prst="rect">
            <a:avLst/>
          </a:prstGeom>
        </p:spPr>
      </p:pic>
    </p:spTree>
    <p:extLst>
      <p:ext uri="{BB962C8B-B14F-4D97-AF65-F5344CB8AC3E}">
        <p14:creationId xmlns:p14="http://schemas.microsoft.com/office/powerpoint/2010/main" val="302187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Radiative Forcing</a:t>
            </a:r>
          </a:p>
        </p:txBody>
      </p:sp>
      <p:sp>
        <p:nvSpPr>
          <p:cNvPr id="5" name="Text Box 9"/>
          <p:cNvSpPr txBox="1">
            <a:spLocks noChangeArrowheads="1"/>
          </p:cNvSpPr>
          <p:nvPr/>
        </p:nvSpPr>
        <p:spPr bwMode="auto">
          <a:xfrm>
            <a:off x="0" y="1126888"/>
            <a:ext cx="2133600" cy="2308324"/>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Black Carbon Organic Carbon</a:t>
            </a:r>
          </a:p>
        </p:txBody>
      </p:sp>
      <p:sp>
        <p:nvSpPr>
          <p:cNvPr id="6" name="Text Box 9"/>
          <p:cNvSpPr txBox="1">
            <a:spLocks noChangeArrowheads="1"/>
          </p:cNvSpPr>
          <p:nvPr/>
        </p:nvSpPr>
        <p:spPr bwMode="auto">
          <a:xfrm>
            <a:off x="4800600" y="6147525"/>
            <a:ext cx="2641093"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Aerosols</a:t>
            </a:r>
            <a:endParaRPr lang="en-US" sz="3600" b="1" dirty="0">
              <a:solidFill>
                <a:srgbClr val="F5E9E9"/>
              </a:solidFill>
              <a:effectLst>
                <a:outerShdw blurRad="38100" dist="38100" dir="2700000" algn="tl">
                  <a:srgbClr val="000000"/>
                </a:outerShdw>
              </a:effectLst>
            </a:endParaRPr>
          </a:p>
        </p:txBody>
      </p:sp>
      <p:sp>
        <p:nvSpPr>
          <p:cNvPr id="7" name="Text Box 9"/>
          <p:cNvSpPr txBox="1">
            <a:spLocks noChangeArrowheads="1"/>
          </p:cNvSpPr>
          <p:nvPr/>
        </p:nvSpPr>
        <p:spPr bwMode="auto">
          <a:xfrm>
            <a:off x="6502907" y="3419111"/>
            <a:ext cx="2641093"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Albedo</a:t>
            </a:r>
            <a:endParaRPr lang="en-US" sz="3600" b="1" dirty="0">
              <a:solidFill>
                <a:srgbClr val="F5E9E9"/>
              </a:solidFill>
              <a:effectLst>
                <a:outerShdw blurRad="38100" dist="38100" dir="2700000" algn="tl">
                  <a:srgbClr val="000000"/>
                </a:outerShdw>
              </a:effectLst>
            </a:endParaRPr>
          </a:p>
        </p:txBody>
      </p:sp>
      <p:pic>
        <p:nvPicPr>
          <p:cNvPr id="9218" name="Picture 2" descr="http://www.trbimg.com/img-542ee693/turbine/la-sci-volanic-eruptions-pinatubo2-pi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19" t="984" r="10238" b="-984"/>
          <a:stretch/>
        </p:blipFill>
        <p:spPr bwMode="auto">
          <a:xfrm>
            <a:off x="-1" y="3435212"/>
            <a:ext cx="4800601" cy="33586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3.gstatic.com/images?q=tbn:ANd9GcTpfUs4T9-2F1-BKgRPkW21W9L4AjCN2z3EwKMUldaeJJGT3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354" y="2743200"/>
            <a:ext cx="4367976" cy="343322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ens-newswire.com/wp-content/uploads/2011/09/20110920_burningo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972505"/>
            <a:ext cx="4013202" cy="268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8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Radiative Forcing</a:t>
            </a:r>
          </a:p>
        </p:txBody>
      </p:sp>
      <p:sp>
        <p:nvSpPr>
          <p:cNvPr id="5" name="Text Box 9"/>
          <p:cNvSpPr txBox="1">
            <a:spLocks noChangeArrowheads="1"/>
          </p:cNvSpPr>
          <p:nvPr/>
        </p:nvSpPr>
        <p:spPr bwMode="auto">
          <a:xfrm>
            <a:off x="6525388" y="977109"/>
            <a:ext cx="21336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Clouds</a:t>
            </a:r>
          </a:p>
        </p:txBody>
      </p:sp>
      <p:sp>
        <p:nvSpPr>
          <p:cNvPr id="7" name="Text Box 9"/>
          <p:cNvSpPr txBox="1">
            <a:spLocks noChangeArrowheads="1"/>
          </p:cNvSpPr>
          <p:nvPr/>
        </p:nvSpPr>
        <p:spPr bwMode="auto">
          <a:xfrm>
            <a:off x="-22862" y="2601693"/>
            <a:ext cx="1963151"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Ice</a:t>
            </a:r>
            <a:endParaRPr lang="en-US" sz="3600" b="1" dirty="0">
              <a:solidFill>
                <a:srgbClr val="F5E9E9"/>
              </a:solidFill>
              <a:effectLst>
                <a:outerShdw blurRad="38100" dist="38100" dir="2700000" algn="tl">
                  <a:srgbClr val="000000"/>
                </a:outerShdw>
              </a:effectLst>
            </a:endParaRPr>
          </a:p>
        </p:txBody>
      </p:sp>
      <p:pic>
        <p:nvPicPr>
          <p:cNvPr id="13316" name="Picture 4" descr="https://upload.wikimedia.org/wikipedia/commons/f/f9/Greenland-ice_sheet_h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2" y="3248024"/>
            <a:ext cx="5305425" cy="36099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upload.wikimedia.org/wikipedia/commons/3/34/Rub_al_Khali_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356"/>
          <a:stretch/>
        </p:blipFill>
        <p:spPr bwMode="auto">
          <a:xfrm>
            <a:off x="4587049" y="3505200"/>
            <a:ext cx="4556951" cy="336362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srh.noaa.gov/jetstream/clouds/images/clou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0289" y="914400"/>
            <a:ext cx="45851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7010400" y="2858869"/>
            <a:ext cx="21336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Desert</a:t>
            </a:r>
          </a:p>
        </p:txBody>
      </p:sp>
    </p:spTree>
    <p:extLst>
      <p:ext uri="{BB962C8B-B14F-4D97-AF65-F5344CB8AC3E}">
        <p14:creationId xmlns:p14="http://schemas.microsoft.com/office/powerpoint/2010/main" val="22401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Radiative Forcing</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685" t="5555" r="51528" b="73134"/>
          <a:stretch/>
        </p:blipFill>
        <p:spPr>
          <a:xfrm>
            <a:off x="713332" y="1143000"/>
            <a:ext cx="7717335" cy="5286376"/>
          </a:xfrm>
          <a:prstGeom prst="rect">
            <a:avLst/>
          </a:prstGeom>
        </p:spPr>
      </p:pic>
    </p:spTree>
    <p:extLst>
      <p:ext uri="{BB962C8B-B14F-4D97-AF65-F5344CB8AC3E}">
        <p14:creationId xmlns:p14="http://schemas.microsoft.com/office/powerpoint/2010/main" val="3086838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Greenhouse Gases</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5600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2458" y="1633717"/>
            <a:ext cx="6891542" cy="5224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Natural vs Human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16"/>
          <a:stretch/>
        </p:blipFill>
        <p:spPr>
          <a:xfrm>
            <a:off x="0" y="914401"/>
            <a:ext cx="9144000" cy="5943600"/>
          </a:xfrm>
          <a:prstGeom prst="rect">
            <a:avLst/>
          </a:prstGeom>
        </p:spPr>
      </p:pic>
    </p:spTree>
    <p:extLst>
      <p:ext uri="{BB962C8B-B14F-4D97-AF65-F5344CB8AC3E}">
        <p14:creationId xmlns:p14="http://schemas.microsoft.com/office/powerpoint/2010/main" val="42161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The CO</a:t>
            </a:r>
            <a:r>
              <a:rPr lang="en-US" sz="5400" baseline="-25000">
                <a:solidFill>
                  <a:srgbClr val="F5E9E9"/>
                </a:solidFill>
                <a:effectLst>
                  <a:outerShdw blurRad="38100" dist="38100" dir="2700000" algn="tl">
                    <a:srgbClr val="000000"/>
                  </a:outerShdw>
                </a:effectLst>
              </a:rPr>
              <a:t>2</a:t>
            </a:r>
            <a:r>
              <a:rPr lang="en-US" sz="5400">
                <a:solidFill>
                  <a:srgbClr val="F5E9E9"/>
                </a:solidFill>
                <a:effectLst>
                  <a:outerShdw blurRad="38100" dist="38100" dir="2700000" algn="tl">
                    <a:srgbClr val="000000"/>
                  </a:outerShdw>
                </a:effectLst>
              </a:rPr>
              <a:t> Cycle</a:t>
            </a:r>
          </a:p>
        </p:txBody>
      </p:sp>
      <p:pic>
        <p:nvPicPr>
          <p:cNvPr id="12291" name="Picture 3" descr="14-16"/>
          <p:cNvPicPr>
            <a:picLocks noChangeAspect="1" noChangeArrowheads="1"/>
          </p:cNvPicPr>
          <p:nvPr/>
        </p:nvPicPr>
        <p:blipFill>
          <a:blip r:embed="rId3">
            <a:extLst>
              <a:ext uri="{28A0092B-C50C-407E-A947-70E740481C1C}">
                <a14:useLocalDpi xmlns:a14="http://schemas.microsoft.com/office/drawing/2010/main" val="0"/>
              </a:ext>
            </a:extLst>
          </a:blip>
          <a:srcRect b="12726"/>
          <a:stretch>
            <a:fillRect/>
          </a:stretch>
        </p:blipFill>
        <p:spPr bwMode="auto">
          <a:xfrm>
            <a:off x="47625" y="1958975"/>
            <a:ext cx="9096375"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609600" y="5867400"/>
            <a:ext cx="80010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rPr>
              <a:t>Oceans take out...  2 billion tons.</a:t>
            </a:r>
            <a:endParaRPr lang="en-US" sz="3600" b="1">
              <a:solidFill>
                <a:srgbClr val="F5E9E9"/>
              </a:solidFill>
              <a:effectLst>
                <a:outerShdw blurRad="38100" dist="38100" dir="2700000" algn="tl">
                  <a:srgbClr val="000000"/>
                </a:outerShdw>
              </a:effectLst>
            </a:endParaRPr>
          </a:p>
        </p:txBody>
      </p:sp>
      <p:sp>
        <p:nvSpPr>
          <p:cNvPr id="411653" name="Text Box 5"/>
          <p:cNvSpPr txBox="1">
            <a:spLocks noChangeArrowheads="1"/>
          </p:cNvSpPr>
          <p:nvPr/>
        </p:nvSpPr>
        <p:spPr bwMode="auto">
          <a:xfrm>
            <a:off x="228600" y="1143000"/>
            <a:ext cx="8686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rPr>
              <a:t>Humans put in:  7.2 </a:t>
            </a:r>
            <a:r>
              <a:rPr lang="en-US" sz="3600" b="1" i="1">
                <a:solidFill>
                  <a:srgbClr val="F5E9E9"/>
                </a:solidFill>
                <a:effectLst>
                  <a:outerShdw blurRad="38100" dist="38100" dir="2700000" algn="tl">
                    <a:srgbClr val="000000"/>
                  </a:outerShdw>
                </a:effectLst>
              </a:rPr>
              <a:t>billion</a:t>
            </a:r>
            <a:r>
              <a:rPr lang="en-US" sz="3600">
                <a:solidFill>
                  <a:srgbClr val="F5E9E9"/>
                </a:solidFill>
                <a:effectLst>
                  <a:outerShdw blurRad="38100" dist="38100" dir="2700000" algn="tl">
                    <a:srgbClr val="000000"/>
                  </a:outerShdw>
                </a:effectLst>
              </a:rPr>
              <a:t> tons of CO2</a:t>
            </a:r>
            <a:endParaRPr lang="en-US" sz="3600" b="1">
              <a:solidFill>
                <a:srgbClr val="F5E9E9"/>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1653"/>
                                        </p:tgtEl>
                                        <p:attrNameLst>
                                          <p:attrName>style.visibility</p:attrName>
                                        </p:attrNameLst>
                                      </p:cBhvr>
                                      <p:to>
                                        <p:strVal val="visible"/>
                                      </p:to>
                                    </p:set>
                                    <p:animEffect transition="in" filter="blinds(horizontal)">
                                      <p:cBhvr>
                                        <p:cTn id="7" dur="1000"/>
                                        <p:tgtEl>
                                          <p:spTgt spid="411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1652"/>
                                        </p:tgtEl>
                                        <p:attrNameLst>
                                          <p:attrName>style.visibility</p:attrName>
                                        </p:attrNameLst>
                                      </p:cBhvr>
                                      <p:to>
                                        <p:strVal val="visible"/>
                                      </p:to>
                                    </p:set>
                                    <p:animEffect transition="in" filter="blinds(horizontal)">
                                      <p:cBhvr>
                                        <p:cTn id="12" dur="1000"/>
                                        <p:tgtEl>
                                          <p:spTgt spid="411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nimBg="1"/>
      <p:bldP spid="4116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The CO</a:t>
            </a:r>
            <a:r>
              <a:rPr lang="en-US" sz="5400" baseline="-25000">
                <a:solidFill>
                  <a:srgbClr val="F5E9E9"/>
                </a:solidFill>
                <a:effectLst>
                  <a:outerShdw blurRad="38100" dist="38100" dir="2700000" algn="tl">
                    <a:srgbClr val="000000"/>
                  </a:outerShdw>
                </a:effectLst>
              </a:rPr>
              <a:t>2</a:t>
            </a:r>
            <a:r>
              <a:rPr lang="en-US" sz="5400">
                <a:solidFill>
                  <a:srgbClr val="F5E9E9"/>
                </a:solidFill>
                <a:effectLst>
                  <a:outerShdw blurRad="38100" dist="38100" dir="2700000" algn="tl">
                    <a:srgbClr val="000000"/>
                  </a:outerShdw>
                </a:effectLst>
              </a:rPr>
              <a:t> Cycle</a:t>
            </a:r>
          </a:p>
        </p:txBody>
      </p:sp>
      <p:sp>
        <p:nvSpPr>
          <p:cNvPr id="470020" name="Text Box 4"/>
          <p:cNvSpPr txBox="1">
            <a:spLocks noChangeArrowheads="1"/>
          </p:cNvSpPr>
          <p:nvPr/>
        </p:nvSpPr>
        <p:spPr bwMode="auto">
          <a:xfrm>
            <a:off x="1371600" y="3397250"/>
            <a:ext cx="7315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3600">
                <a:solidFill>
                  <a:srgbClr val="F5E9E9"/>
                </a:solidFill>
                <a:effectLst>
                  <a:outerShdw blurRad="38100" dist="38100" dir="2700000" algn="tl">
                    <a:srgbClr val="000000"/>
                  </a:outerShdw>
                </a:effectLst>
              </a:rPr>
              <a:t>Oceans take out:    -2.0 billion tons</a:t>
            </a:r>
            <a:endParaRPr lang="en-US" sz="3600" b="1">
              <a:solidFill>
                <a:srgbClr val="F5E9E9"/>
              </a:solidFill>
              <a:effectLst>
                <a:outerShdw blurRad="38100" dist="38100" dir="2700000" algn="tl">
                  <a:srgbClr val="000000"/>
                </a:outerShdw>
              </a:effectLst>
            </a:endParaRPr>
          </a:p>
        </p:txBody>
      </p:sp>
      <p:sp>
        <p:nvSpPr>
          <p:cNvPr id="470021" name="Text Box 5"/>
          <p:cNvSpPr txBox="1">
            <a:spLocks noChangeArrowheads="1"/>
          </p:cNvSpPr>
          <p:nvPr/>
        </p:nvSpPr>
        <p:spPr bwMode="auto">
          <a:xfrm>
            <a:off x="152400" y="1066800"/>
            <a:ext cx="89154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rPr>
              <a:t>Every year the amount we put in increases about 1% per year.  (12 billion by 2035)</a:t>
            </a:r>
            <a:endParaRPr lang="en-US" sz="3600" b="1">
              <a:solidFill>
                <a:srgbClr val="F5E9E9"/>
              </a:solidFill>
              <a:effectLst>
                <a:outerShdw blurRad="38100" dist="38100" dir="2700000" algn="tl">
                  <a:srgbClr val="000000"/>
                </a:outerShdw>
              </a:effectLst>
            </a:endParaRPr>
          </a:p>
        </p:txBody>
      </p:sp>
      <p:sp>
        <p:nvSpPr>
          <p:cNvPr id="470022" name="Text Box 6"/>
          <p:cNvSpPr txBox="1">
            <a:spLocks noChangeArrowheads="1"/>
          </p:cNvSpPr>
          <p:nvPr/>
        </p:nvSpPr>
        <p:spPr bwMode="auto">
          <a:xfrm>
            <a:off x="1371600" y="4311650"/>
            <a:ext cx="7315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3600">
                <a:solidFill>
                  <a:srgbClr val="F5E9E9"/>
                </a:solidFill>
                <a:effectLst>
                  <a:outerShdw blurRad="38100" dist="38100" dir="2700000" algn="tl">
                    <a:srgbClr val="000000"/>
                  </a:outerShdw>
                </a:effectLst>
              </a:rPr>
              <a:t>Other sinks:  -2.0 billion tons.</a:t>
            </a:r>
            <a:endParaRPr lang="en-US" sz="3600" b="1">
              <a:solidFill>
                <a:srgbClr val="F5E9E9"/>
              </a:solidFill>
              <a:effectLst>
                <a:outerShdw blurRad="38100" dist="38100" dir="2700000" algn="tl">
                  <a:srgbClr val="000000"/>
                </a:outerShdw>
              </a:effectLst>
            </a:endParaRPr>
          </a:p>
        </p:txBody>
      </p:sp>
      <p:sp>
        <p:nvSpPr>
          <p:cNvPr id="470023" name="Text Box 7"/>
          <p:cNvSpPr txBox="1">
            <a:spLocks noChangeArrowheads="1"/>
          </p:cNvSpPr>
          <p:nvPr/>
        </p:nvSpPr>
        <p:spPr bwMode="auto">
          <a:xfrm>
            <a:off x="1371600" y="2482850"/>
            <a:ext cx="7315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3600">
                <a:solidFill>
                  <a:srgbClr val="F5E9E9"/>
                </a:solidFill>
                <a:effectLst>
                  <a:outerShdw blurRad="38100" dist="38100" dir="2700000" algn="tl">
                    <a:srgbClr val="000000"/>
                  </a:outerShdw>
                </a:effectLst>
              </a:rPr>
              <a:t>Humans put in: + 7.2 billion tons</a:t>
            </a:r>
            <a:endParaRPr lang="en-US" sz="3600" b="1">
              <a:solidFill>
                <a:srgbClr val="F5E9E9"/>
              </a:solidFill>
              <a:effectLst>
                <a:outerShdw blurRad="38100" dist="38100" dir="2700000" algn="tl">
                  <a:srgbClr val="000000"/>
                </a:outerShdw>
              </a:effectLst>
            </a:endParaRPr>
          </a:p>
        </p:txBody>
      </p:sp>
      <p:sp>
        <p:nvSpPr>
          <p:cNvPr id="470024" name="Text Box 8"/>
          <p:cNvSpPr txBox="1">
            <a:spLocks noChangeArrowheads="1"/>
          </p:cNvSpPr>
          <p:nvPr/>
        </p:nvSpPr>
        <p:spPr bwMode="auto">
          <a:xfrm>
            <a:off x="1371600" y="5410200"/>
            <a:ext cx="73152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3600" dirty="0">
                <a:solidFill>
                  <a:srgbClr val="F5E9E9"/>
                </a:solidFill>
                <a:effectLst>
                  <a:outerShdw blurRad="38100" dist="38100" dir="2700000" algn="tl">
                    <a:srgbClr val="000000"/>
                  </a:outerShdw>
                </a:effectLst>
              </a:rPr>
              <a:t>Net Increase:  +3.2 billion tons</a:t>
            </a:r>
          </a:p>
          <a:p>
            <a:pPr algn="r">
              <a:defRPr/>
            </a:pPr>
            <a:r>
              <a:rPr lang="en-US" sz="3600" i="1" u="sng" dirty="0">
                <a:solidFill>
                  <a:srgbClr val="F5E9E9"/>
                </a:solidFill>
                <a:effectLst>
                  <a:outerShdw blurRad="38100" dist="38100" dir="2700000" algn="tl">
                    <a:srgbClr val="000000"/>
                  </a:outerShdw>
                </a:effectLst>
              </a:rPr>
              <a:t>per year</a:t>
            </a:r>
            <a:r>
              <a:rPr lang="en-US" sz="3600" dirty="0">
                <a:solidFill>
                  <a:srgbClr val="F5E9E9"/>
                </a:solidFill>
                <a:effectLst>
                  <a:outerShdw blurRad="38100" dist="38100" dir="2700000" algn="tl">
                    <a:srgbClr val="000000"/>
                  </a:outerShdw>
                </a:effectLst>
              </a:rPr>
              <a:t>.</a:t>
            </a:r>
            <a:endParaRPr lang="en-US" sz="3600" b="1" dirty="0">
              <a:solidFill>
                <a:srgbClr val="F5E9E9"/>
              </a:solidFill>
              <a:effectLst>
                <a:outerShdw blurRad="38100" dist="38100" dir="2700000" algn="tl">
                  <a:srgbClr val="000000"/>
                </a:outerShdw>
              </a:effectLst>
            </a:endParaRPr>
          </a:p>
        </p:txBody>
      </p:sp>
      <p:sp>
        <p:nvSpPr>
          <p:cNvPr id="470025" name="Line 9"/>
          <p:cNvSpPr>
            <a:spLocks noChangeShapeType="1"/>
          </p:cNvSpPr>
          <p:nvPr/>
        </p:nvSpPr>
        <p:spPr bwMode="auto">
          <a:xfrm>
            <a:off x="990600" y="5181600"/>
            <a:ext cx="78486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US"/>
          </a:p>
        </p:txBody>
      </p:sp>
      <p:sp>
        <p:nvSpPr>
          <p:cNvPr id="470026" name="Text Box 10"/>
          <p:cNvSpPr txBox="1">
            <a:spLocks noChangeArrowheads="1"/>
          </p:cNvSpPr>
          <p:nvPr/>
        </p:nvSpPr>
        <p:spPr bwMode="auto">
          <a:xfrm>
            <a:off x="838200" y="5943600"/>
            <a:ext cx="5867400" cy="641350"/>
          </a:xfrm>
          <a:prstGeom prst="rect">
            <a:avLst/>
          </a:prstGeom>
          <a:noFill/>
          <a:ln>
            <a:noFill/>
          </a:ln>
          <a:effectLst/>
          <a:extLst>
            <a:ext uri="{909E8E84-426E-40DD-AFC4-6F175D3DCCD1}">
              <a14:hiddenFill xmlns:a14="http://schemas.microsoft.com/office/drawing/2010/main">
                <a:solidFill>
                  <a:schemeClr val="bg2">
                    <a:alpha val="41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3600" i="1" dirty="0">
                <a:solidFill>
                  <a:srgbClr val="F5E9E9"/>
                </a:solidFill>
                <a:effectLst>
                  <a:outerShdw blurRad="38100" dist="38100" dir="2700000" algn="tl">
                    <a:srgbClr val="000000"/>
                  </a:outerShdw>
                </a:effectLst>
              </a:rPr>
              <a:t>+8 billion tons by 2035</a:t>
            </a:r>
            <a:endParaRPr lang="en-US" sz="3600" b="1" i="1" dirty="0">
              <a:solidFill>
                <a:srgbClr val="F5E9E9"/>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0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00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00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70024"/>
                                        </p:tgtEl>
                                        <p:attrNameLst>
                                          <p:attrName>style.visibility</p:attrName>
                                        </p:attrNameLst>
                                      </p:cBhvr>
                                      <p:to>
                                        <p:strVal val="hidden"/>
                                      </p:to>
                                    </p:set>
                                  </p:childTnLst>
                                </p:cTn>
                              </p:par>
                              <p:par>
                                <p:cTn id="23" presetID="3" presetClass="entr" presetSubtype="10" fill="hold" grpId="0" nodeType="withEffect">
                                  <p:stCondLst>
                                    <p:cond delay="0"/>
                                  </p:stCondLst>
                                  <p:childTnLst>
                                    <p:set>
                                      <p:cBhvr>
                                        <p:cTn id="24" dur="1" fill="hold">
                                          <p:stCondLst>
                                            <p:cond delay="0"/>
                                          </p:stCondLst>
                                        </p:cTn>
                                        <p:tgtEl>
                                          <p:spTgt spid="470026"/>
                                        </p:tgtEl>
                                        <p:attrNameLst>
                                          <p:attrName>style.visibility</p:attrName>
                                        </p:attrNameLst>
                                      </p:cBhvr>
                                      <p:to>
                                        <p:strVal val="visible"/>
                                      </p:to>
                                    </p:set>
                                    <p:animEffect transition="in" filter="blinds(horizontal)">
                                      <p:cBhvr>
                                        <p:cTn id="25" dur="1000"/>
                                        <p:tgtEl>
                                          <p:spTgt spid="470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nimBg="1"/>
      <p:bldP spid="470022" grpId="0" animBg="1"/>
      <p:bldP spid="470023" grpId="0" animBg="1"/>
      <p:bldP spid="470024" grpId="0" animBg="1"/>
      <p:bldP spid="470024" grpId="1" animBg="1"/>
      <p:bldP spid="4700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685" t="38889" r="11798" b="24444"/>
          <a:stretch/>
        </p:blipFill>
        <p:spPr>
          <a:xfrm>
            <a:off x="-36576" y="1066800"/>
            <a:ext cx="9180576" cy="5610352"/>
          </a:xfrm>
          <a:prstGeom prst="rect">
            <a:avLst/>
          </a:prstGeom>
        </p:spPr>
      </p:pic>
    </p:spTree>
    <p:extLst>
      <p:ext uri="{BB962C8B-B14F-4D97-AF65-F5344CB8AC3E}">
        <p14:creationId xmlns:p14="http://schemas.microsoft.com/office/powerpoint/2010/main" val="25819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7" y="914400"/>
            <a:ext cx="9218729" cy="5943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thumb/0/0c/FoggDam-NT.jpg/310px-FoggDam-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1291"/>
            <a:ext cx="4434366" cy="2946709"/>
          </a:xfrm>
          <a:prstGeom prst="rect">
            <a:avLst/>
          </a:prstGeom>
          <a:noFill/>
          <a:extLst>
            <a:ext uri="{909E8E84-426E-40DD-AFC4-6F175D3DCCD1}">
              <a14:hiddenFill xmlns:a14="http://schemas.microsoft.com/office/drawing/2010/main">
                <a:solidFill>
                  <a:srgbClr val="FFFFFF"/>
                </a:solidFill>
              </a14:hiddenFill>
            </a:ext>
          </a:extLst>
        </p:spPr>
      </p:pic>
      <p:sp>
        <p:nvSpPr>
          <p:cNvPr id="40141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Weather vs. Climate</a:t>
            </a:r>
          </a:p>
        </p:txBody>
      </p:sp>
      <p:pic>
        <p:nvPicPr>
          <p:cNvPr id="6146" name="Picture 2" descr="http://nc-climate.ncsu.edu/secc_edu/images/IsobarsIsotherms2.jpg"/>
          <p:cNvPicPr>
            <a:picLocks noChangeAspect="1" noChangeArrowheads="1"/>
          </p:cNvPicPr>
          <p:nvPr/>
        </p:nvPicPr>
        <p:blipFill rotWithShape="1">
          <a:blip r:embed="rId4">
            <a:extLst>
              <a:ext uri="{28A0092B-C50C-407E-A947-70E740481C1C}">
                <a14:useLocalDpi xmlns:a14="http://schemas.microsoft.com/office/drawing/2010/main" val="0"/>
              </a:ext>
            </a:extLst>
          </a:blip>
          <a:srcRect l="4029" t="5815" r="6137" b="6551"/>
          <a:stretch/>
        </p:blipFill>
        <p:spPr bwMode="auto">
          <a:xfrm>
            <a:off x="0" y="812911"/>
            <a:ext cx="4953000" cy="326136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kytx.images.worldnow.com/images/22557060_B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862011"/>
            <a:ext cx="4148328" cy="293494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cijinks.jpl.nasa.gov/review/weather-v-climate/climate-zones-n-americ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544" y="3124200"/>
            <a:ext cx="48006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1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Impacts</a:t>
            </a:r>
          </a:p>
        </p:txBody>
      </p:sp>
      <p:sp>
        <p:nvSpPr>
          <p:cNvPr id="4" name="Text Box 5"/>
          <p:cNvSpPr txBox="1">
            <a:spLocks noChangeArrowheads="1"/>
          </p:cNvSpPr>
          <p:nvPr/>
        </p:nvSpPr>
        <p:spPr bwMode="auto">
          <a:xfrm>
            <a:off x="3048" y="1143000"/>
            <a:ext cx="4035552" cy="2308324"/>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a:solidFill>
                  <a:srgbClr val="F5E9E9"/>
                </a:solidFill>
                <a:effectLst>
                  <a:outerShdw blurRad="38100" dist="38100" dir="2700000" algn="tl">
                    <a:srgbClr val="000000"/>
                  </a:outerShdw>
                </a:effectLst>
              </a:rPr>
              <a:t>Oceans </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Circulation</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Sea level rise</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Acidification</a:t>
            </a:r>
          </a:p>
        </p:txBody>
      </p:sp>
      <p:sp>
        <p:nvSpPr>
          <p:cNvPr id="5" name="Text Box 5"/>
          <p:cNvSpPr txBox="1">
            <a:spLocks noChangeArrowheads="1"/>
          </p:cNvSpPr>
          <p:nvPr/>
        </p:nvSpPr>
        <p:spPr bwMode="auto">
          <a:xfrm>
            <a:off x="4419600" y="1143000"/>
            <a:ext cx="4459224" cy="286232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a:solidFill>
                  <a:srgbClr val="F5E9E9"/>
                </a:solidFill>
                <a:effectLst>
                  <a:outerShdw blurRad="38100" dist="38100" dir="2700000" algn="tl">
                    <a:srgbClr val="000000"/>
                  </a:outerShdw>
                </a:effectLst>
              </a:rPr>
              <a:t>Atmosphere </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Circulation</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Heat waves</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Flooding</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Storm intensity</a:t>
            </a:r>
          </a:p>
        </p:txBody>
      </p:sp>
      <p:sp>
        <p:nvSpPr>
          <p:cNvPr id="7" name="Text Box 5"/>
          <p:cNvSpPr txBox="1">
            <a:spLocks noChangeArrowheads="1"/>
          </p:cNvSpPr>
          <p:nvPr/>
        </p:nvSpPr>
        <p:spPr bwMode="auto">
          <a:xfrm>
            <a:off x="0" y="3716750"/>
            <a:ext cx="4038600" cy="286232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a:solidFill>
                  <a:srgbClr val="F5E9E9"/>
                </a:solidFill>
                <a:effectLst>
                  <a:outerShdw blurRad="38100" dist="38100" dir="2700000" algn="tl">
                    <a:srgbClr val="000000"/>
                  </a:outerShdw>
                </a:effectLst>
              </a:rPr>
              <a:t>Land Use</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Desertification</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Biome Changes</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Water Stress</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Ice loss</a:t>
            </a:r>
          </a:p>
        </p:txBody>
      </p:sp>
      <p:sp>
        <p:nvSpPr>
          <p:cNvPr id="8" name="Text Box 5"/>
          <p:cNvSpPr txBox="1">
            <a:spLocks noChangeArrowheads="1"/>
          </p:cNvSpPr>
          <p:nvPr/>
        </p:nvSpPr>
        <p:spPr bwMode="auto">
          <a:xfrm>
            <a:off x="4419600" y="4233922"/>
            <a:ext cx="4459224" cy="2308324"/>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a:solidFill>
                  <a:srgbClr val="F5E9E9"/>
                </a:solidFill>
                <a:effectLst>
                  <a:outerShdw blurRad="38100" dist="38100" dir="2700000" algn="tl">
                    <a:srgbClr val="000000"/>
                  </a:outerShdw>
                </a:effectLst>
              </a:rPr>
              <a:t>Health</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Diseases</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Energy poverty</a:t>
            </a:r>
          </a:p>
          <a:p>
            <a:pPr marL="571500" indent="-571500" algn="l">
              <a:buFont typeface="Arial" panose="020B0604020202020204" pitchFamily="34" charset="0"/>
              <a:buChar char="•"/>
              <a:defRPr/>
            </a:pPr>
            <a:r>
              <a:rPr lang="en-US" sz="3600" dirty="0">
                <a:solidFill>
                  <a:srgbClr val="F5E9E9"/>
                </a:solidFill>
                <a:effectLst>
                  <a:outerShdw blurRad="38100" dist="38100" dir="2700000" algn="tl">
                    <a:srgbClr val="000000"/>
                  </a:outerShdw>
                </a:effectLst>
              </a:rPr>
              <a:t>Famine</a:t>
            </a:r>
          </a:p>
        </p:txBody>
      </p:sp>
    </p:spTree>
    <p:extLst>
      <p:ext uri="{BB962C8B-B14F-4D97-AF65-F5344CB8AC3E}">
        <p14:creationId xmlns:p14="http://schemas.microsoft.com/office/powerpoint/2010/main" val="162975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Thermohaline Circulation</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818" t="51111" r="2273" b="16667"/>
          <a:stretch/>
        </p:blipFill>
        <p:spPr>
          <a:xfrm>
            <a:off x="0" y="1162208"/>
            <a:ext cx="9144000" cy="4457383"/>
          </a:xfrm>
          <a:prstGeom prst="rect">
            <a:avLst/>
          </a:prstGeom>
        </p:spPr>
      </p:pic>
      <p:sp>
        <p:nvSpPr>
          <p:cNvPr id="6" name="Text Box 9"/>
          <p:cNvSpPr txBox="1">
            <a:spLocks noChangeArrowheads="1"/>
          </p:cNvSpPr>
          <p:nvPr/>
        </p:nvSpPr>
        <p:spPr bwMode="auto">
          <a:xfrm>
            <a:off x="1219200" y="5867400"/>
            <a:ext cx="6705600"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t>How will ocean currents change?</a:t>
            </a:r>
          </a:p>
        </p:txBody>
      </p:sp>
    </p:spTree>
    <p:extLst>
      <p:ext uri="{BB962C8B-B14F-4D97-AF65-F5344CB8AC3E}">
        <p14:creationId xmlns:p14="http://schemas.microsoft.com/office/powerpoint/2010/main" val="2411040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Sea Level Rise</a:t>
            </a:r>
          </a:p>
        </p:txBody>
      </p:sp>
      <p:sp>
        <p:nvSpPr>
          <p:cNvPr id="474116" name="Text Box 4"/>
          <p:cNvSpPr txBox="1">
            <a:spLocks noChangeArrowheads="1"/>
          </p:cNvSpPr>
          <p:nvPr/>
        </p:nvSpPr>
        <p:spPr bwMode="auto">
          <a:xfrm>
            <a:off x="482997" y="5715000"/>
            <a:ext cx="8052594"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Due to melting and </a:t>
            </a:r>
            <a:r>
              <a:rPr lang="en-US" b="1" dirty="0">
                <a:solidFill>
                  <a:srgbClr val="F5E9E9"/>
                </a:solidFill>
                <a:effectLst>
                  <a:outerShdw blurRad="38100" dist="38100" dir="2700000" algn="tl">
                    <a:srgbClr val="000000"/>
                  </a:outerShdw>
                </a:effectLst>
              </a:rPr>
              <a:t>thermal expansion</a:t>
            </a:r>
          </a:p>
        </p:txBody>
      </p:sp>
      <p:pic>
        <p:nvPicPr>
          <p:cNvPr id="18436" name="Picture 2" descr="http://stateofthecoast.noaa.gov/vulnerability/sealevelrise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408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Sea Level Rise</a:t>
            </a:r>
          </a:p>
        </p:txBody>
      </p:sp>
      <p:pic>
        <p:nvPicPr>
          <p:cNvPr id="16386" name="Picture 2" descr="http://www.eoearth.org/files/202201_202300/202255/sea-level3-na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591809" cy="487070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eoearth.org/files/202201_202300/202253/sea-level2-na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577" y="2791968"/>
            <a:ext cx="4474766"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181600" y="1314575"/>
            <a:ext cx="29718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Louisiana and Florida</a:t>
            </a:r>
            <a:endParaRPr lang="en-US" b="1"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326193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pic>
        <p:nvPicPr>
          <p:cNvPr id="14338" name="Picture 2" descr="http://www.webpages.uidaho.edu/%7Esimkat/cors220_files/atmospheric_circu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 y="4540758"/>
            <a:ext cx="530542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oceanography.earthednet.org/S2004/QOTD/Images_QOTD/SurfaceWinds_id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41832"/>
            <a:ext cx="4371975"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573500" y="1524000"/>
            <a:ext cx="3505200" cy="206210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With warmer tropics, the Hadley cell will expand northward</a:t>
            </a:r>
            <a:endParaRPr lang="en-US" b="1"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19669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sp>
        <p:nvSpPr>
          <p:cNvPr id="6" name="Text Box 4"/>
          <p:cNvSpPr txBox="1">
            <a:spLocks noChangeArrowheads="1"/>
          </p:cNvSpPr>
          <p:nvPr/>
        </p:nvSpPr>
        <p:spPr bwMode="auto">
          <a:xfrm>
            <a:off x="0" y="914400"/>
            <a:ext cx="91440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b="1" dirty="0">
                <a:solidFill>
                  <a:srgbClr val="F5E9E9"/>
                </a:solidFill>
                <a:effectLst>
                  <a:outerShdw blurRad="38100" dist="38100" dir="2700000" algn="tl">
                    <a:srgbClr val="000000"/>
                  </a:outerShdw>
                </a:effectLst>
              </a:rPr>
              <a:t>Jet Stream more “wavy”</a:t>
            </a:r>
          </a:p>
          <a:p>
            <a:pPr>
              <a:defRPr/>
            </a:pPr>
            <a:r>
              <a:rPr lang="en-US" b="1" dirty="0">
                <a:solidFill>
                  <a:srgbClr val="F5E9E9"/>
                </a:solidFill>
                <a:effectLst>
                  <a:outerShdw blurRad="38100" dist="38100" dir="2700000" algn="tl">
                    <a:srgbClr val="000000"/>
                  </a:outerShdw>
                </a:effectLst>
              </a:rPr>
              <a:t>weaker W</a:t>
            </a:r>
            <a:r>
              <a:rPr lang="en-US" b="1" dirty="0">
                <a:solidFill>
                  <a:srgbClr val="F5E9E9"/>
                </a:solidFill>
                <a:effectLst>
                  <a:outerShdw blurRad="38100" dist="38100" dir="2700000" algn="tl">
                    <a:srgbClr val="000000"/>
                  </a:outerShdw>
                </a:effectLst>
                <a:sym typeface="Wingdings" panose="05000000000000000000" pitchFamily="2" charset="2"/>
              </a:rPr>
              <a:t> E</a:t>
            </a:r>
            <a:endParaRPr lang="en-US" b="1" dirty="0">
              <a:solidFill>
                <a:srgbClr val="F5E9E9"/>
              </a:solidFill>
              <a:effectLst>
                <a:outerShdw blurRad="38100" dist="38100" dir="2700000" algn="tl">
                  <a:srgbClr val="000000"/>
                </a:outerShdw>
              </a:effectLst>
            </a:endParaRPr>
          </a:p>
        </p:txBody>
      </p:sp>
      <p:pic>
        <p:nvPicPr>
          <p:cNvPr id="1026" name="Picture 2" descr="https://www.nrdc.org/sites/default/files/uploaded-files/image-20150216-18478-1ud9tvm.jpg?itok=v13_k8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24275"/>
            <a:ext cx="7640003" cy="482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08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sp>
        <p:nvSpPr>
          <p:cNvPr id="474115" name="Text Box 3"/>
          <p:cNvSpPr txBox="1">
            <a:spLocks noChangeArrowheads="1"/>
          </p:cNvSpPr>
          <p:nvPr/>
        </p:nvSpPr>
        <p:spPr bwMode="auto">
          <a:xfrm>
            <a:off x="228600" y="1066800"/>
            <a:ext cx="8534400"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Biome Changes due to atmospheric changes</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741" t="3333" r="7213" b="53333"/>
          <a:stretch/>
        </p:blipFill>
        <p:spPr>
          <a:xfrm>
            <a:off x="1036320" y="1651575"/>
            <a:ext cx="7071360" cy="5014237"/>
          </a:xfrm>
          <a:prstGeom prst="rect">
            <a:avLst/>
          </a:prstGeom>
        </p:spPr>
      </p:pic>
    </p:spTree>
    <p:extLst>
      <p:ext uri="{BB962C8B-B14F-4D97-AF65-F5344CB8AC3E}">
        <p14:creationId xmlns:p14="http://schemas.microsoft.com/office/powerpoint/2010/main" val="395827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sp>
        <p:nvSpPr>
          <p:cNvPr id="474115" name="Text Box 3"/>
          <p:cNvSpPr txBox="1">
            <a:spLocks noChangeArrowheads="1"/>
          </p:cNvSpPr>
          <p:nvPr/>
        </p:nvSpPr>
        <p:spPr bwMode="auto">
          <a:xfrm>
            <a:off x="228600" y="1066800"/>
            <a:ext cx="8534400"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Water Stress</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741" t="5556" r="13325" b="65555"/>
          <a:stretch/>
        </p:blipFill>
        <p:spPr>
          <a:xfrm>
            <a:off x="228600" y="1803974"/>
            <a:ext cx="8686800" cy="4428565"/>
          </a:xfrm>
          <a:prstGeom prst="rect">
            <a:avLst/>
          </a:prstGeom>
        </p:spPr>
      </p:pic>
    </p:spTree>
    <p:extLst>
      <p:ext uri="{BB962C8B-B14F-4D97-AF65-F5344CB8AC3E}">
        <p14:creationId xmlns:p14="http://schemas.microsoft.com/office/powerpoint/2010/main" val="343285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sp>
        <p:nvSpPr>
          <p:cNvPr id="474115" name="Text Box 3"/>
          <p:cNvSpPr txBox="1">
            <a:spLocks noChangeArrowheads="1"/>
          </p:cNvSpPr>
          <p:nvPr/>
        </p:nvSpPr>
        <p:spPr bwMode="auto">
          <a:xfrm>
            <a:off x="228600" y="1066800"/>
            <a:ext cx="4548188" cy="15700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Increase in number and strength of storm systems</a:t>
            </a:r>
          </a:p>
        </p:txBody>
      </p:sp>
      <p:pic>
        <p:nvPicPr>
          <p:cNvPr id="17412" name="Picture 8" descr="http://assets.nydailynews.com/polopoly_fs/1.1194053!/img/httpImage/image.jpg_gen/derivatives/landscape_635/hurricane28n-8-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88" y="1063625"/>
            <a:ext cx="3284537"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http://green-pr-agency.com/wp-content/uploads/2013/05/oklahoma-tornado-gallery-jw-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36838"/>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descr="http://i.i.cbsi.com/cnwk.1d/i/tim2/2013/05/20/us_0520_stormchaser_480x3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4475" y="3852863"/>
            <a:ext cx="400685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pic>
        <p:nvPicPr>
          <p:cNvPr id="19459" name="Picture 2" descr="http://www.groundtruthtrekking.org/static/uploads/photos/bluffs-disintegrating.700x700.jpg"/>
          <p:cNvPicPr>
            <a:picLocks noChangeAspect="1" noChangeArrowheads="1"/>
          </p:cNvPicPr>
          <p:nvPr/>
        </p:nvPicPr>
        <p:blipFill>
          <a:blip r:embed="rId3">
            <a:extLst>
              <a:ext uri="{28A0092B-C50C-407E-A947-70E740481C1C}">
                <a14:useLocalDpi xmlns:a14="http://schemas.microsoft.com/office/drawing/2010/main" val="0"/>
              </a:ext>
            </a:extLst>
          </a:blip>
          <a:srcRect t="2655"/>
          <a:stretch>
            <a:fillRect/>
          </a:stretch>
        </p:blipFill>
        <p:spPr bwMode="auto">
          <a:xfrm>
            <a:off x="-7938" y="914400"/>
            <a:ext cx="91519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52400" y="5638800"/>
            <a:ext cx="8839200" cy="107791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C00000"/>
                </a:solidFill>
              </a:rPr>
              <a:t>“erosion is so rapid that even the bear trails can't keep up, and forests wash into the sea.”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grist.files.wordpress.com/2015/03/ccvsgw.jpg?w=1024&amp;h=576&amp;crop=1"/>
          <p:cNvPicPr>
            <a:picLocks noChangeAspect="1" noChangeArrowheads="1"/>
          </p:cNvPicPr>
          <p:nvPr/>
        </p:nvPicPr>
        <p:blipFill rotWithShape="1">
          <a:blip r:embed="rId3">
            <a:extLst>
              <a:ext uri="{28A0092B-C50C-407E-A947-70E740481C1C}">
                <a14:useLocalDpi xmlns:a14="http://schemas.microsoft.com/office/drawing/2010/main" val="0"/>
              </a:ext>
            </a:extLst>
          </a:blip>
          <a:srcRect b="608"/>
          <a:stretch/>
        </p:blipFill>
        <p:spPr bwMode="auto">
          <a:xfrm>
            <a:off x="0" y="914399"/>
            <a:ext cx="9140952" cy="5105401"/>
          </a:xfrm>
          <a:prstGeom prst="rect">
            <a:avLst/>
          </a:prstGeom>
          <a:noFill/>
          <a:extLst>
            <a:ext uri="{909E8E84-426E-40DD-AFC4-6F175D3DCCD1}">
              <a14:hiddenFill xmlns:a14="http://schemas.microsoft.com/office/drawing/2010/main">
                <a:solidFill>
                  <a:srgbClr val="FFFFFF"/>
                </a:solidFill>
              </a14:hiddenFill>
            </a:ext>
          </a:extLst>
        </p:spPr>
      </p:pic>
      <p:sp>
        <p:nvSpPr>
          <p:cNvPr id="40141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Climate Change</a:t>
            </a:r>
          </a:p>
        </p:txBody>
      </p:sp>
      <p:sp>
        <p:nvSpPr>
          <p:cNvPr id="5" name="Text Box 2"/>
          <p:cNvSpPr txBox="1">
            <a:spLocks noChangeArrowheads="1"/>
          </p:cNvSpPr>
          <p:nvPr/>
        </p:nvSpPr>
        <p:spPr bwMode="auto">
          <a:xfrm>
            <a:off x="-3048" y="594360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Global Warming</a:t>
            </a:r>
          </a:p>
        </p:txBody>
      </p:sp>
      <p:sp>
        <p:nvSpPr>
          <p:cNvPr id="6" name="Text Box 2"/>
          <p:cNvSpPr txBox="1">
            <a:spLocks noChangeArrowheads="1"/>
          </p:cNvSpPr>
          <p:nvPr/>
        </p:nvSpPr>
        <p:spPr bwMode="auto">
          <a:xfrm>
            <a:off x="4035552" y="3021063"/>
            <a:ext cx="1066800" cy="923330"/>
          </a:xfrm>
          <a:prstGeom prst="rect">
            <a:avLst/>
          </a:prstGeom>
          <a:solidFill>
            <a:srgbClr val="C00000"/>
          </a:solidFill>
          <a:ln>
            <a:noFill/>
          </a:ln>
          <a:effectLst/>
          <a:extLst/>
        </p:spPr>
        <p:txBody>
          <a:bodyPr wrap="square">
            <a:spAutoFit/>
          </a:bodyPr>
          <a:lstStyle/>
          <a:p>
            <a:pPr>
              <a:defRPr/>
            </a:pPr>
            <a:r>
              <a:rPr lang="en-US" sz="5400" dirty="0">
                <a:solidFill>
                  <a:srgbClr val="F5E9E9"/>
                </a:solidFill>
                <a:effectLst>
                  <a:outerShdw blurRad="38100" dist="38100" dir="2700000" algn="tl">
                    <a:srgbClr val="000000"/>
                  </a:outerShdw>
                </a:effectLst>
              </a:rPr>
              <a:t>vs.</a:t>
            </a:r>
          </a:p>
        </p:txBody>
      </p:sp>
      <p:grpSp>
        <p:nvGrpSpPr>
          <p:cNvPr id="4" name="Group 3"/>
          <p:cNvGrpSpPr/>
          <p:nvPr/>
        </p:nvGrpSpPr>
        <p:grpSpPr>
          <a:xfrm>
            <a:off x="454152" y="1066800"/>
            <a:ext cx="8229600" cy="4876800"/>
            <a:chOff x="454152" y="1066800"/>
            <a:chExt cx="8229600" cy="4876800"/>
          </a:xfrm>
        </p:grpSpPr>
        <p:sp>
          <p:nvSpPr>
            <p:cNvPr id="2" name="&quot;No&quot; Symbol 1"/>
            <p:cNvSpPr/>
            <p:nvPr/>
          </p:nvSpPr>
          <p:spPr bwMode="auto">
            <a:xfrm>
              <a:off x="454152" y="1066800"/>
              <a:ext cx="8229600" cy="4876800"/>
            </a:xfrm>
            <a:prstGeom prst="noSmoking">
              <a:avLst>
                <a:gd name="adj" fmla="val 14996"/>
              </a:avLst>
            </a:prstGeom>
            <a:solidFill>
              <a:srgbClr val="C00000"/>
            </a:solidFill>
            <a:ln>
              <a:noFill/>
            </a:ln>
            <a:effectLst/>
            <a:ex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bg1"/>
                </a:solidFill>
                <a:effectLst>
                  <a:outerShdw blurRad="38100" dist="38100" dir="2700000" algn="tl">
                    <a:srgbClr val="000000">
                      <a:alpha val="43137"/>
                    </a:srgbClr>
                  </a:outerShdw>
                </a:effectLst>
                <a:latin typeface="Georgia" pitchFamily="18" charset="0"/>
              </a:endParaRPr>
            </a:p>
          </p:txBody>
        </p:sp>
        <p:sp>
          <p:nvSpPr>
            <p:cNvPr id="3" name="TextBox 2"/>
            <p:cNvSpPr txBox="1"/>
            <p:nvPr/>
          </p:nvSpPr>
          <p:spPr>
            <a:xfrm>
              <a:off x="3971913" y="1146825"/>
              <a:ext cx="1130439" cy="584775"/>
            </a:xfrm>
            <a:prstGeom prst="rect">
              <a:avLst/>
            </a:prstGeom>
            <a:noFill/>
          </p:spPr>
          <p:txBody>
            <a:bodyPr wrap="none" rtlCol="0">
              <a:spAutoFit/>
            </a:bodyPr>
            <a:lstStyle/>
            <a:p>
              <a:r>
                <a:rPr lang="en-US" dirty="0"/>
                <a:t>False</a:t>
              </a:r>
            </a:p>
          </p:txBody>
        </p:sp>
        <p:sp>
          <p:nvSpPr>
            <p:cNvPr id="10" name="TextBox 9"/>
            <p:cNvSpPr txBox="1"/>
            <p:nvPr/>
          </p:nvSpPr>
          <p:spPr>
            <a:xfrm>
              <a:off x="3476344" y="5233856"/>
              <a:ext cx="2185215" cy="584775"/>
            </a:xfrm>
            <a:prstGeom prst="rect">
              <a:avLst/>
            </a:prstGeom>
            <a:noFill/>
          </p:spPr>
          <p:txBody>
            <a:bodyPr wrap="none" rtlCol="0">
              <a:spAutoFit/>
            </a:bodyPr>
            <a:lstStyle/>
            <a:p>
              <a:r>
                <a:rPr lang="en-US" dirty="0"/>
                <a:t>Dichotomy</a:t>
              </a:r>
            </a:p>
          </p:txBody>
        </p:sp>
      </p:grpSp>
    </p:spTree>
    <p:extLst>
      <p:ext uri="{BB962C8B-B14F-4D97-AF65-F5344CB8AC3E}">
        <p14:creationId xmlns:p14="http://schemas.microsoft.com/office/powerpoint/2010/main" val="388205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upload.wikimedia.org/wikipedia/commons/a/ae/Seafloor_mou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451" y="3657601"/>
            <a:ext cx="5522549" cy="3200400"/>
          </a:xfrm>
          <a:prstGeom prst="rect">
            <a:avLst/>
          </a:prstGeom>
          <a:noFill/>
          <a:extLst>
            <a:ext uri="{909E8E84-426E-40DD-AFC4-6F175D3DCCD1}">
              <a14:hiddenFill xmlns:a14="http://schemas.microsoft.com/office/drawing/2010/main">
                <a:solidFill>
                  <a:srgbClr val="FFFFFF"/>
                </a:solidFill>
              </a14:hiddenFill>
            </a:ext>
          </a:extLst>
        </p:spPr>
      </p:pic>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Effects of Global Warming</a:t>
            </a:r>
          </a:p>
        </p:txBody>
      </p:sp>
      <p:pic>
        <p:nvPicPr>
          <p:cNvPr id="17410" name="Picture 2" descr="http://siberiantimes.com/PICTURES/SCIENCE/Yamal-crater-November-2014/Yamal-crater-Bogoyavlensky/inside_yamal_hole_gv_bogoyav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914400"/>
            <a:ext cx="5105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5074920" y="1249740"/>
            <a:ext cx="3867912"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Methane release from permafrost in Siberia</a:t>
            </a:r>
          </a:p>
        </p:txBody>
      </p:sp>
      <p:sp>
        <p:nvSpPr>
          <p:cNvPr id="9" name="Text Box 3"/>
          <p:cNvSpPr txBox="1">
            <a:spLocks noChangeArrowheads="1"/>
          </p:cNvSpPr>
          <p:nvPr/>
        </p:nvSpPr>
        <p:spPr bwMode="auto">
          <a:xfrm>
            <a:off x="27432" y="5252591"/>
            <a:ext cx="3600115"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a:solidFill>
                  <a:srgbClr val="F5E9E9"/>
                </a:solidFill>
                <a:effectLst>
                  <a:outerShdw blurRad="38100" dist="38100" dir="2700000" algn="tl">
                    <a:srgbClr val="000000"/>
                  </a:outerShdw>
                </a:effectLst>
              </a:rPr>
              <a:t>Methane hydrate release from ocean</a:t>
            </a:r>
          </a:p>
          <a:p>
            <a:pPr>
              <a:defRPr/>
            </a:pPr>
            <a:r>
              <a:rPr lang="en-US" dirty="0">
                <a:solidFill>
                  <a:srgbClr val="F5E9E9"/>
                </a:solidFill>
                <a:effectLst>
                  <a:outerShdw blurRad="38100" dist="38100" dir="2700000" algn="tl">
                    <a:srgbClr val="000000"/>
                  </a:outerShdw>
                </a:effectLst>
              </a:rPr>
              <a:t>(less likely)</a:t>
            </a:r>
          </a:p>
        </p:txBody>
      </p:sp>
    </p:spTree>
    <p:extLst>
      <p:ext uri="{BB962C8B-B14F-4D97-AF65-F5344CB8AC3E}">
        <p14:creationId xmlns:p14="http://schemas.microsoft.com/office/powerpoint/2010/main" val="50070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Glacial Ice Loss</a:t>
            </a:r>
          </a:p>
        </p:txBody>
      </p:sp>
      <p:sp>
        <p:nvSpPr>
          <p:cNvPr id="472069" name="Text Box 5"/>
          <p:cNvSpPr txBox="1">
            <a:spLocks noChangeArrowheads="1"/>
          </p:cNvSpPr>
          <p:nvPr/>
        </p:nvSpPr>
        <p:spPr bwMode="auto">
          <a:xfrm>
            <a:off x="5943600" y="1295400"/>
            <a:ext cx="3048000" cy="155416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Loss of water sources for many people</a:t>
            </a:r>
          </a:p>
        </p:txBody>
      </p:sp>
      <p:sp>
        <p:nvSpPr>
          <p:cNvPr id="472070" name="Text Box 6"/>
          <p:cNvSpPr txBox="1">
            <a:spLocks noChangeArrowheads="1"/>
          </p:cNvSpPr>
          <p:nvPr/>
        </p:nvSpPr>
        <p:spPr bwMode="auto">
          <a:xfrm>
            <a:off x="5943600" y="3200400"/>
            <a:ext cx="30480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Changes ecosystems</a:t>
            </a:r>
          </a:p>
        </p:txBody>
      </p:sp>
      <p:sp>
        <p:nvSpPr>
          <p:cNvPr id="472072" name="Text Box 8"/>
          <p:cNvSpPr txBox="1">
            <a:spLocks noChangeArrowheads="1"/>
          </p:cNvSpPr>
          <p:nvPr/>
        </p:nvSpPr>
        <p:spPr bwMode="auto">
          <a:xfrm>
            <a:off x="5943600" y="4572000"/>
            <a:ext cx="3048000" cy="206210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Not all due to </a:t>
            </a:r>
            <a:r>
              <a:rPr lang="en-US" i="1" dirty="0">
                <a:solidFill>
                  <a:srgbClr val="F5E9E9"/>
                </a:solidFill>
                <a:effectLst>
                  <a:outerShdw blurRad="38100" dist="38100" dir="2700000" algn="tl">
                    <a:srgbClr val="000000"/>
                  </a:outerShdw>
                </a:effectLst>
              </a:rPr>
              <a:t>melting </a:t>
            </a:r>
            <a:r>
              <a:rPr lang="en-US" dirty="0">
                <a:solidFill>
                  <a:srgbClr val="F5E9E9"/>
                </a:solidFill>
                <a:effectLst>
                  <a:outerShdw blurRad="38100" dist="38100" dir="2700000" algn="tl">
                    <a:srgbClr val="000000"/>
                  </a:outerShdw>
                </a:effectLst>
              </a:rPr>
              <a:t>(changes in snowfall too)</a:t>
            </a:r>
          </a:p>
        </p:txBody>
      </p:sp>
      <p:pic>
        <p:nvPicPr>
          <p:cNvPr id="14343" name="Picture 9" descr="glacier"/>
          <p:cNvPicPr>
            <a:picLocks noChangeAspect="1" noChangeArrowheads="1"/>
          </p:cNvPicPr>
          <p:nvPr/>
        </p:nvPicPr>
        <p:blipFill>
          <a:blip r:embed="rId3">
            <a:extLst>
              <a:ext uri="{28A0092B-C50C-407E-A947-70E740481C1C}">
                <a14:useLocalDpi xmlns:a14="http://schemas.microsoft.com/office/drawing/2010/main" val="0"/>
              </a:ext>
            </a:extLst>
          </a:blip>
          <a:srcRect l="1439" t="2278" r="719" b="2040"/>
          <a:stretch>
            <a:fillRect/>
          </a:stretch>
        </p:blipFill>
        <p:spPr bwMode="auto">
          <a:xfrm>
            <a:off x="457200" y="990600"/>
            <a:ext cx="51054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74" name="Picture 10" descr="kilo1"/>
          <p:cNvPicPr>
            <a:picLocks noChangeAspect="1" noChangeArrowheads="1"/>
          </p:cNvPicPr>
          <p:nvPr/>
        </p:nvPicPr>
        <p:blipFill>
          <a:blip r:embed="rId4">
            <a:extLst>
              <a:ext uri="{28A0092B-C50C-407E-A947-70E740481C1C}">
                <a14:useLocalDpi xmlns:a14="http://schemas.microsoft.com/office/drawing/2010/main" val="0"/>
              </a:ext>
            </a:extLst>
          </a:blip>
          <a:srcRect l="26846" b="25630"/>
          <a:stretch>
            <a:fillRect/>
          </a:stretch>
        </p:blipFill>
        <p:spPr bwMode="auto">
          <a:xfrm>
            <a:off x="762000" y="4191000"/>
            <a:ext cx="4152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75" name="Picture 11" descr="kilo2"/>
          <p:cNvPicPr>
            <a:picLocks noChangeAspect="1" noChangeArrowheads="1"/>
          </p:cNvPicPr>
          <p:nvPr/>
        </p:nvPicPr>
        <p:blipFill>
          <a:blip r:embed="rId5">
            <a:extLst>
              <a:ext uri="{28A0092B-C50C-407E-A947-70E740481C1C}">
                <a14:useLocalDpi xmlns:a14="http://schemas.microsoft.com/office/drawing/2010/main" val="0"/>
              </a:ext>
            </a:extLst>
          </a:blip>
          <a:srcRect l="9836" t="9189"/>
          <a:stretch>
            <a:fillRect/>
          </a:stretch>
        </p:blipFill>
        <p:spPr bwMode="auto">
          <a:xfrm>
            <a:off x="762000" y="41910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790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7207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2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Polar Ice Loss: Arctic</a:t>
            </a:r>
          </a:p>
        </p:txBody>
      </p:sp>
      <p:sp>
        <p:nvSpPr>
          <p:cNvPr id="415750" name="Text Box 6"/>
          <p:cNvSpPr txBox="1">
            <a:spLocks noChangeArrowheads="1"/>
          </p:cNvSpPr>
          <p:nvPr/>
        </p:nvSpPr>
        <p:spPr bwMode="auto">
          <a:xfrm>
            <a:off x="5931877" y="1226054"/>
            <a:ext cx="30480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Little sea level change</a:t>
            </a:r>
          </a:p>
        </p:txBody>
      </p:sp>
      <p:sp>
        <p:nvSpPr>
          <p:cNvPr id="415751" name="Text Box 7"/>
          <p:cNvSpPr txBox="1">
            <a:spLocks noChangeArrowheads="1"/>
          </p:cNvSpPr>
          <p:nvPr/>
        </p:nvSpPr>
        <p:spPr bwMode="auto">
          <a:xfrm>
            <a:off x="5943600" y="4112952"/>
            <a:ext cx="30480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Changes density &amp; salinity</a:t>
            </a:r>
          </a:p>
        </p:txBody>
      </p:sp>
      <p:sp>
        <p:nvSpPr>
          <p:cNvPr id="415753" name="Text Box 9"/>
          <p:cNvSpPr txBox="1">
            <a:spLocks noChangeArrowheads="1"/>
          </p:cNvSpPr>
          <p:nvPr/>
        </p:nvSpPr>
        <p:spPr bwMode="auto">
          <a:xfrm>
            <a:off x="5943600" y="5791200"/>
            <a:ext cx="30480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Affects ocean currents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739" r="24445" b="45013"/>
          <a:stretch/>
        </p:blipFill>
        <p:spPr>
          <a:xfrm>
            <a:off x="175404" y="1226054"/>
            <a:ext cx="5615796" cy="5320291"/>
          </a:xfrm>
          <a:prstGeom prst="rect">
            <a:avLst/>
          </a:prstGeom>
        </p:spPr>
      </p:pic>
      <p:sp>
        <p:nvSpPr>
          <p:cNvPr id="10" name="Text Box 6"/>
          <p:cNvSpPr txBox="1">
            <a:spLocks noChangeArrowheads="1"/>
          </p:cNvSpPr>
          <p:nvPr/>
        </p:nvSpPr>
        <p:spPr bwMode="auto">
          <a:xfrm>
            <a:off x="5943600" y="2555197"/>
            <a:ext cx="30480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Albedo changes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Polar Ice Loss: Antarctica</a:t>
            </a:r>
          </a:p>
        </p:txBody>
      </p:sp>
      <p:pic>
        <p:nvPicPr>
          <p:cNvPr id="15363" name="Picture 4" descr="The image “http://www.antarctica.ac.uk/News_and_Information/Press_Releases/2002/composite-larson.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5181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50" name="Text Box 6"/>
          <p:cNvSpPr txBox="1">
            <a:spLocks noChangeArrowheads="1"/>
          </p:cNvSpPr>
          <p:nvPr/>
        </p:nvSpPr>
        <p:spPr bwMode="auto">
          <a:xfrm>
            <a:off x="5943600" y="2438400"/>
            <a:ext cx="30480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Raises sea level</a:t>
            </a:r>
          </a:p>
        </p:txBody>
      </p:sp>
      <p:sp>
        <p:nvSpPr>
          <p:cNvPr id="415751" name="Text Box 7"/>
          <p:cNvSpPr txBox="1">
            <a:spLocks noChangeArrowheads="1"/>
          </p:cNvSpPr>
          <p:nvPr/>
        </p:nvSpPr>
        <p:spPr bwMode="auto">
          <a:xfrm>
            <a:off x="5943600" y="3840540"/>
            <a:ext cx="30480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Changes the density &amp; salinity</a:t>
            </a:r>
          </a:p>
        </p:txBody>
      </p:sp>
      <p:sp>
        <p:nvSpPr>
          <p:cNvPr id="415753" name="Text Box 9"/>
          <p:cNvSpPr txBox="1">
            <a:spLocks noChangeArrowheads="1"/>
          </p:cNvSpPr>
          <p:nvPr/>
        </p:nvSpPr>
        <p:spPr bwMode="auto">
          <a:xfrm>
            <a:off x="5943600" y="5791200"/>
            <a:ext cx="30480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Affects ocean currents</a:t>
            </a:r>
          </a:p>
        </p:txBody>
      </p:sp>
      <p:sp>
        <p:nvSpPr>
          <p:cNvPr id="9" name="Text Box 6"/>
          <p:cNvSpPr txBox="1">
            <a:spLocks noChangeArrowheads="1"/>
          </p:cNvSpPr>
          <p:nvPr/>
        </p:nvSpPr>
        <p:spPr bwMode="auto">
          <a:xfrm>
            <a:off x="5943600" y="1132582"/>
            <a:ext cx="30480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 Albedo changes</a:t>
            </a:r>
          </a:p>
        </p:txBody>
      </p:sp>
    </p:spTree>
    <p:extLst>
      <p:ext uri="{BB962C8B-B14F-4D97-AF65-F5344CB8AC3E}">
        <p14:creationId xmlns:p14="http://schemas.microsoft.com/office/powerpoint/2010/main" val="1881562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Global Temperature</a:t>
            </a:r>
          </a:p>
        </p:txBody>
      </p:sp>
      <p:sp>
        <p:nvSpPr>
          <p:cNvPr id="455689" name="Text Box 9"/>
          <p:cNvSpPr txBox="1">
            <a:spLocks noChangeArrowheads="1"/>
          </p:cNvSpPr>
          <p:nvPr/>
        </p:nvSpPr>
        <p:spPr bwMode="auto">
          <a:xfrm>
            <a:off x="1219200" y="1066800"/>
            <a:ext cx="6781800" cy="64611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a:solidFill>
                  <a:srgbClr val="F5E9E9"/>
                </a:solidFill>
                <a:effectLst>
                  <a:outerShdw blurRad="38100" dist="38100" dir="2700000" algn="tl">
                    <a:srgbClr val="000000"/>
                  </a:outerShdw>
                </a:effectLst>
              </a:rPr>
              <a:t>What does it mean for us?</a:t>
            </a:r>
            <a:endParaRPr lang="en-US" sz="3600" b="1" dirty="0">
              <a:solidFill>
                <a:srgbClr val="F5E9E9"/>
              </a:solidFill>
              <a:effectLst>
                <a:outerShdw blurRad="38100" dist="38100" dir="2700000" algn="tl">
                  <a:srgbClr val="000000"/>
                </a:outerShdw>
              </a:effectLst>
            </a:endParaRP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l="26352" t="28828" r="21269" b="18126"/>
          <a:stretch>
            <a:fillRect/>
          </a:stretch>
        </p:blipFill>
        <p:spPr bwMode="auto">
          <a:xfrm>
            <a:off x="381000" y="1854200"/>
            <a:ext cx="7981950" cy="4546600"/>
          </a:xfrm>
          <a:prstGeom prst="rect">
            <a:avLst/>
          </a:prstGeom>
          <a:noFill/>
          <a:ln>
            <a:noFill/>
          </a:ln>
          <a:effectLst/>
          <a:extLst>
            <a:ext uri="{909E8E84-426E-40DD-AFC4-6F175D3DCCD1}">
              <a14:hiddenFill xmlns:a14="http://schemas.microsoft.com/office/drawing/2010/main">
                <a:solidFill>
                  <a:schemeClr val="bg2">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Global Temperature</a:t>
            </a:r>
          </a:p>
        </p:txBody>
      </p:sp>
      <p:sp>
        <p:nvSpPr>
          <p:cNvPr id="455689" name="Text Box 9"/>
          <p:cNvSpPr txBox="1">
            <a:spLocks noChangeArrowheads="1"/>
          </p:cNvSpPr>
          <p:nvPr/>
        </p:nvSpPr>
        <p:spPr bwMode="auto">
          <a:xfrm>
            <a:off x="1219200" y="1066800"/>
            <a:ext cx="6781800" cy="64611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a:solidFill>
                  <a:srgbClr val="F5E9E9"/>
                </a:solidFill>
                <a:effectLst>
                  <a:outerShdw blurRad="38100" dist="38100" dir="2700000" algn="tl">
                    <a:srgbClr val="000000"/>
                  </a:outerShdw>
                </a:effectLst>
              </a:rPr>
              <a:t>What does it mean for us?</a:t>
            </a:r>
            <a:endParaRPr lang="en-US" sz="3600" b="1" dirty="0">
              <a:solidFill>
                <a:srgbClr val="F5E9E9"/>
              </a:solidFill>
              <a:effectLst>
                <a:outerShdw blurRad="38100" dist="38100" dir="2700000" algn="tl">
                  <a:srgbClr val="000000"/>
                </a:outerShdw>
              </a:effectLst>
            </a:endParaRP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l="26595" t="26811" r="21432" b="20000"/>
          <a:stretch>
            <a:fillRect/>
          </a:stretch>
        </p:blipFill>
        <p:spPr bwMode="auto">
          <a:xfrm>
            <a:off x="538163" y="1905000"/>
            <a:ext cx="7920037" cy="4559300"/>
          </a:xfrm>
          <a:prstGeom prst="rect">
            <a:avLst/>
          </a:prstGeom>
          <a:noFill/>
          <a:ln>
            <a:noFill/>
          </a:ln>
          <a:effectLst/>
          <a:extLst>
            <a:ext uri="{909E8E84-426E-40DD-AFC4-6F175D3DCCD1}">
              <a14:hiddenFill xmlns:a14="http://schemas.microsoft.com/office/drawing/2010/main">
                <a:solidFill>
                  <a:schemeClr val="bg2">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Human Impact</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3056" t="6443" r="6602" b="66775"/>
          <a:stretch/>
        </p:blipFill>
        <p:spPr>
          <a:xfrm>
            <a:off x="236220" y="914400"/>
            <a:ext cx="6477000" cy="5913784"/>
          </a:xfrm>
          <a:prstGeom prst="rect">
            <a:avLst/>
          </a:prstGeom>
        </p:spPr>
      </p:pic>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784" t="33396" r="18599" b="60668"/>
          <a:stretch/>
        </p:blipFill>
        <p:spPr>
          <a:xfrm>
            <a:off x="6915912" y="3124200"/>
            <a:ext cx="1905000" cy="1064027"/>
          </a:xfrm>
          <a:prstGeom prst="rect">
            <a:avLst/>
          </a:prstGeom>
        </p:spPr>
      </p:pic>
    </p:spTree>
    <p:extLst>
      <p:ext uri="{BB962C8B-B14F-4D97-AF65-F5344CB8AC3E}">
        <p14:creationId xmlns:p14="http://schemas.microsoft.com/office/powerpoint/2010/main" val="1211900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Population issues…</a:t>
            </a:r>
          </a:p>
        </p:txBody>
      </p:sp>
      <p:pic>
        <p:nvPicPr>
          <p:cNvPr id="22531" name="Picture 6" descr="p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71550"/>
            <a:ext cx="8001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What do we do about it?</a:t>
            </a:r>
          </a:p>
        </p:txBody>
      </p:sp>
      <p:sp>
        <p:nvSpPr>
          <p:cNvPr id="4" name="Text Box 5"/>
          <p:cNvSpPr txBox="1">
            <a:spLocks noChangeArrowheads="1"/>
          </p:cNvSpPr>
          <p:nvPr/>
        </p:nvSpPr>
        <p:spPr bwMode="auto">
          <a:xfrm>
            <a:off x="1143000" y="1066800"/>
            <a:ext cx="6705600" cy="5842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That’s the big question…</a:t>
            </a:r>
          </a:p>
        </p:txBody>
      </p:sp>
      <p:sp>
        <p:nvSpPr>
          <p:cNvPr id="5" name="Text Box 5"/>
          <p:cNvSpPr txBox="1">
            <a:spLocks noChangeArrowheads="1"/>
          </p:cNvSpPr>
          <p:nvPr/>
        </p:nvSpPr>
        <p:spPr bwMode="auto">
          <a:xfrm>
            <a:off x="1118616" y="5260855"/>
            <a:ext cx="67056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Who loses the most?</a:t>
            </a:r>
          </a:p>
          <a:p>
            <a:pPr>
              <a:defRPr/>
            </a:pPr>
            <a:r>
              <a:rPr lang="en-US" i="1" dirty="0">
                <a:solidFill>
                  <a:srgbClr val="F5E9E9"/>
                </a:solidFill>
                <a:effectLst>
                  <a:outerShdw blurRad="38100" dist="38100" dir="2700000" algn="tl">
                    <a:srgbClr val="000000"/>
                  </a:outerShdw>
                </a:effectLst>
              </a:rPr>
              <a:t>The populations already most vulnerable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60" y="1657096"/>
            <a:ext cx="7854712" cy="351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What do we do about it?</a:t>
            </a:r>
          </a:p>
        </p:txBody>
      </p:sp>
      <p:sp>
        <p:nvSpPr>
          <p:cNvPr id="4" name="Text Box 5"/>
          <p:cNvSpPr txBox="1">
            <a:spLocks noChangeArrowheads="1"/>
          </p:cNvSpPr>
          <p:nvPr/>
        </p:nvSpPr>
        <p:spPr bwMode="auto">
          <a:xfrm>
            <a:off x="1133856" y="1308100"/>
            <a:ext cx="6705600" cy="5842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Political Challenges</a:t>
            </a:r>
          </a:p>
        </p:txBody>
      </p:sp>
      <p:sp>
        <p:nvSpPr>
          <p:cNvPr id="5" name="Text Box 5"/>
          <p:cNvSpPr txBox="1">
            <a:spLocks noChangeArrowheads="1"/>
          </p:cNvSpPr>
          <p:nvPr/>
        </p:nvSpPr>
        <p:spPr bwMode="auto">
          <a:xfrm>
            <a:off x="1143000" y="2286000"/>
            <a:ext cx="6705600" cy="35394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Short term politicians</a:t>
            </a:r>
          </a:p>
          <a:p>
            <a:pPr>
              <a:defRPr/>
            </a:pPr>
            <a:r>
              <a:rPr lang="en-US" dirty="0">
                <a:solidFill>
                  <a:srgbClr val="F5E9E9"/>
                </a:solidFill>
                <a:effectLst>
                  <a:outerShdw blurRad="38100" dist="38100" dir="2700000" algn="tl">
                    <a:srgbClr val="000000"/>
                  </a:outerShdw>
                </a:effectLst>
              </a:rPr>
              <a:t>Developing vs. Developed nations</a:t>
            </a:r>
          </a:p>
          <a:p>
            <a:pPr>
              <a:defRPr/>
            </a:pPr>
            <a:r>
              <a:rPr lang="en-US" dirty="0">
                <a:solidFill>
                  <a:srgbClr val="F5E9E9"/>
                </a:solidFill>
                <a:effectLst>
                  <a:outerShdw blurRad="38100" dist="38100" dir="2700000" algn="tl">
                    <a:srgbClr val="000000"/>
                  </a:outerShdw>
                </a:effectLst>
              </a:rPr>
              <a:t>Energy Poverty</a:t>
            </a:r>
          </a:p>
          <a:p>
            <a:pPr>
              <a:defRPr/>
            </a:pPr>
            <a:r>
              <a:rPr lang="en-US" dirty="0">
                <a:solidFill>
                  <a:srgbClr val="F5E9E9"/>
                </a:solidFill>
                <a:effectLst>
                  <a:outerShdw blurRad="38100" dist="38100" dir="2700000" algn="tl">
                    <a:srgbClr val="000000"/>
                  </a:outerShdw>
                </a:effectLst>
              </a:rPr>
              <a:t>Energy Demand</a:t>
            </a:r>
          </a:p>
          <a:p>
            <a:pPr>
              <a:defRPr/>
            </a:pPr>
            <a:r>
              <a:rPr lang="en-US" dirty="0">
                <a:solidFill>
                  <a:srgbClr val="F5E9E9"/>
                </a:solidFill>
                <a:effectLst>
                  <a:outerShdw blurRad="38100" dist="38100" dir="2700000" algn="tl">
                    <a:srgbClr val="000000"/>
                  </a:outerShdw>
                </a:effectLst>
              </a:rPr>
              <a:t>$$$ from Fossil Industry</a:t>
            </a:r>
          </a:p>
          <a:p>
            <a:pPr>
              <a:defRPr/>
            </a:pPr>
            <a:r>
              <a:rPr lang="en-US" dirty="0">
                <a:solidFill>
                  <a:srgbClr val="F5E9E9"/>
                </a:solidFill>
                <a:effectLst>
                  <a:outerShdw blurRad="38100" dist="38100" dir="2700000" algn="tl">
                    <a:srgbClr val="000000"/>
                  </a:outerShdw>
                </a:effectLst>
              </a:rPr>
              <a:t>Desire for Economic Growth</a:t>
            </a:r>
          </a:p>
          <a:p>
            <a:pPr>
              <a:defRPr/>
            </a:pPr>
            <a:r>
              <a:rPr lang="en-US" dirty="0">
                <a:solidFill>
                  <a:srgbClr val="F5E9E9"/>
                </a:solidFill>
                <a:effectLst>
                  <a:outerShdw blurRad="38100" dist="38100" dir="2700000" algn="tl">
                    <a:srgbClr val="000000"/>
                  </a:outerShdw>
                </a:effectLst>
              </a:rPr>
              <a:t>Population!</a:t>
            </a:r>
          </a:p>
        </p:txBody>
      </p:sp>
    </p:spTree>
    <p:extLst>
      <p:ext uri="{BB962C8B-B14F-4D97-AF65-F5344CB8AC3E}">
        <p14:creationId xmlns:p14="http://schemas.microsoft.com/office/powerpoint/2010/main" val="225443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Global Temperature</a:t>
            </a:r>
          </a:p>
        </p:txBody>
      </p:sp>
      <p:sp>
        <p:nvSpPr>
          <p:cNvPr id="455689" name="Text Box 9"/>
          <p:cNvSpPr txBox="1">
            <a:spLocks noChangeArrowheads="1"/>
          </p:cNvSpPr>
          <p:nvPr/>
        </p:nvSpPr>
        <p:spPr bwMode="auto">
          <a:xfrm>
            <a:off x="1219200" y="1447800"/>
            <a:ext cx="67818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a:solidFill>
                  <a:srgbClr val="F5E9E9"/>
                </a:solidFill>
                <a:effectLst>
                  <a:outerShdw blurRad="38100" dist="38100" dir="2700000" algn="tl">
                    <a:srgbClr val="000000"/>
                  </a:outerShdw>
                </a:effectLst>
              </a:rPr>
              <a:t>What do we mean by a </a:t>
            </a:r>
            <a:r>
              <a:rPr lang="en-US" sz="3600" b="1" i="1" dirty="0">
                <a:solidFill>
                  <a:srgbClr val="F5E9E9"/>
                </a:solidFill>
                <a:effectLst>
                  <a:outerShdw blurRad="38100" dist="38100" dir="2700000" algn="tl">
                    <a:srgbClr val="000000"/>
                  </a:outerShdw>
                </a:effectLst>
              </a:rPr>
              <a:t>global </a:t>
            </a:r>
            <a:r>
              <a:rPr lang="en-US" sz="3600" dirty="0">
                <a:solidFill>
                  <a:srgbClr val="F5E9E9"/>
                </a:solidFill>
                <a:effectLst>
                  <a:outerShdw blurRad="38100" dist="38100" dir="2700000" algn="tl">
                    <a:srgbClr val="000000"/>
                  </a:outerShdw>
                </a:effectLst>
              </a:rPr>
              <a:t>temperature?</a:t>
            </a:r>
            <a:endParaRPr lang="en-US" sz="3600" b="1" dirty="0">
              <a:solidFill>
                <a:srgbClr val="F5E9E9"/>
              </a:solidFill>
              <a:effectLst>
                <a:outerShdw blurRad="38100" dist="38100" dir="2700000" algn="tl">
                  <a:srgbClr val="000000"/>
                </a:outerShdw>
              </a:effectLst>
            </a:endParaRPr>
          </a:p>
        </p:txBody>
      </p:sp>
      <p:pic>
        <p:nvPicPr>
          <p:cNvPr id="5124" name="Picture 11" descr="gisstemp_2008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813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858000" y="5792569"/>
            <a:ext cx="13716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chemeClr val="tx1"/>
                </a:solidFill>
                <a:effectLst>
                  <a:outerShdw blurRad="38100" dist="38100" dir="2700000" algn="tl">
                    <a:srgbClr val="000000"/>
                  </a:outerShdw>
                </a:effectLst>
              </a:rPr>
              <a:t>2008</a:t>
            </a:r>
            <a:endParaRPr lang="en-US" sz="3600" b="1" dirty="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3776743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Is it impossible?</a:t>
            </a:r>
          </a:p>
        </p:txBody>
      </p:sp>
      <p:sp>
        <p:nvSpPr>
          <p:cNvPr id="4" name="Text Box 5"/>
          <p:cNvSpPr txBox="1">
            <a:spLocks noChangeArrowheads="1"/>
          </p:cNvSpPr>
          <p:nvPr/>
        </p:nvSpPr>
        <p:spPr bwMode="auto">
          <a:xfrm>
            <a:off x="1130808" y="1671453"/>
            <a:ext cx="6705600" cy="70788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dirty="0">
                <a:solidFill>
                  <a:srgbClr val="F5E9E9"/>
                </a:solidFill>
                <a:effectLst>
                  <a:outerShdw blurRad="38100" dist="38100" dir="2700000" algn="tl">
                    <a:srgbClr val="000000"/>
                  </a:outerShdw>
                </a:effectLst>
              </a:rPr>
              <a:t>No!</a:t>
            </a:r>
          </a:p>
        </p:txBody>
      </p:sp>
      <p:sp>
        <p:nvSpPr>
          <p:cNvPr id="5" name="Text Box 5"/>
          <p:cNvSpPr txBox="1">
            <a:spLocks noChangeArrowheads="1"/>
          </p:cNvSpPr>
          <p:nvPr/>
        </p:nvSpPr>
        <p:spPr bwMode="auto">
          <a:xfrm>
            <a:off x="1130808" y="2971800"/>
            <a:ext cx="67056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We can do it… we just need to figure out how to make the politics work</a:t>
            </a:r>
          </a:p>
        </p:txBody>
      </p:sp>
      <p:sp>
        <p:nvSpPr>
          <p:cNvPr id="6" name="Text Box 5"/>
          <p:cNvSpPr txBox="1">
            <a:spLocks noChangeArrowheads="1"/>
          </p:cNvSpPr>
          <p:nvPr/>
        </p:nvSpPr>
        <p:spPr bwMode="auto">
          <a:xfrm>
            <a:off x="1130808" y="4647575"/>
            <a:ext cx="6705600" cy="52322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dirty="0">
                <a:solidFill>
                  <a:srgbClr val="F5E9E9"/>
                </a:solidFill>
                <a:effectLst>
                  <a:outerShdw blurRad="38100" dist="38100" dir="2700000" algn="tl">
                    <a:srgbClr val="000000"/>
                  </a:outerShdw>
                </a:effectLst>
              </a:rPr>
              <a:t>Unfortunately we’re running out of time</a:t>
            </a:r>
          </a:p>
        </p:txBody>
      </p:sp>
    </p:spTree>
    <p:extLst>
      <p:ext uri="{BB962C8B-B14F-4D97-AF65-F5344CB8AC3E}">
        <p14:creationId xmlns:p14="http://schemas.microsoft.com/office/powerpoint/2010/main" val="4123091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A Completely Separate </a:t>
            </a:r>
            <a:r>
              <a:rPr lang="en-US" sz="5400" dirty="0" err="1">
                <a:solidFill>
                  <a:srgbClr val="F5E9E9"/>
                </a:solidFill>
                <a:effectLst>
                  <a:outerShdw blurRad="38100" dist="38100" dir="2700000" algn="tl">
                    <a:srgbClr val="000000"/>
                  </a:outerShdw>
                </a:effectLst>
              </a:rPr>
              <a:t>Isse</a:t>
            </a:r>
            <a:endParaRPr lang="en-US" sz="5400" dirty="0">
              <a:solidFill>
                <a:srgbClr val="F5E9E9"/>
              </a:solidFill>
              <a:effectLst>
                <a:outerShdw blurRad="38100" dist="38100" dir="2700000" algn="tl">
                  <a:srgbClr val="000000"/>
                </a:outerShdw>
              </a:effectLst>
            </a:endParaRPr>
          </a:p>
        </p:txBody>
      </p:sp>
      <p:pic>
        <p:nvPicPr>
          <p:cNvPr id="24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914400"/>
            <a:ext cx="3343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Ozone Depletion</a:t>
            </a:r>
          </a:p>
        </p:txBody>
      </p:sp>
      <p:sp>
        <p:nvSpPr>
          <p:cNvPr id="4" name="Text Box 5"/>
          <p:cNvSpPr txBox="1">
            <a:spLocks noChangeArrowheads="1"/>
          </p:cNvSpPr>
          <p:nvPr/>
        </p:nvSpPr>
        <p:spPr bwMode="auto">
          <a:xfrm>
            <a:off x="76200" y="1379538"/>
            <a:ext cx="3352800" cy="15684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When we do try to fix something…</a:t>
            </a:r>
          </a:p>
        </p:txBody>
      </p:sp>
      <p:sp>
        <p:nvSpPr>
          <p:cNvPr id="5" name="Text Box 5"/>
          <p:cNvSpPr txBox="1">
            <a:spLocks noChangeArrowheads="1"/>
          </p:cNvSpPr>
          <p:nvPr/>
        </p:nvSpPr>
        <p:spPr bwMode="auto">
          <a:xfrm>
            <a:off x="914400" y="6273800"/>
            <a:ext cx="2286000" cy="5842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Sept 1996</a:t>
            </a:r>
          </a:p>
        </p:txBody>
      </p:sp>
      <p:pic>
        <p:nvPicPr>
          <p:cNvPr id="24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914400"/>
            <a:ext cx="3343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881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Ozone Depletion</a:t>
            </a:r>
          </a:p>
        </p:txBody>
      </p:sp>
      <p:sp>
        <p:nvSpPr>
          <p:cNvPr id="4" name="Text Box 5"/>
          <p:cNvSpPr txBox="1">
            <a:spLocks noChangeArrowheads="1"/>
          </p:cNvSpPr>
          <p:nvPr/>
        </p:nvSpPr>
        <p:spPr bwMode="auto">
          <a:xfrm>
            <a:off x="0" y="1379538"/>
            <a:ext cx="3200400" cy="10763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We do kind of ok…</a:t>
            </a:r>
          </a:p>
        </p:txBody>
      </p:sp>
      <p:sp>
        <p:nvSpPr>
          <p:cNvPr id="5" name="Text Box 5"/>
          <p:cNvSpPr txBox="1">
            <a:spLocks noChangeArrowheads="1"/>
          </p:cNvSpPr>
          <p:nvPr/>
        </p:nvSpPr>
        <p:spPr bwMode="auto">
          <a:xfrm>
            <a:off x="914400" y="6273800"/>
            <a:ext cx="2286000" cy="5842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July 2013</a:t>
            </a:r>
          </a:p>
        </p:txBody>
      </p:sp>
      <p:pic>
        <p:nvPicPr>
          <p:cNvPr id="256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914400"/>
            <a:ext cx="3343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0"/>
            <a:ext cx="8023225"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5780088"/>
            <a:ext cx="9144000" cy="107791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Levels haven’t fallen any further and seem to be restoring… somewhat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Ozone &amp; CFCs</a:t>
            </a:r>
          </a:p>
        </p:txBody>
      </p:sp>
      <p:sp>
        <p:nvSpPr>
          <p:cNvPr id="4" name="Text Box 5"/>
          <p:cNvSpPr txBox="1">
            <a:spLocks noChangeArrowheads="1"/>
          </p:cNvSpPr>
          <p:nvPr/>
        </p:nvSpPr>
        <p:spPr bwMode="auto">
          <a:xfrm>
            <a:off x="1143000" y="1371600"/>
            <a:ext cx="6705600" cy="15700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Why do we care about ozone?</a:t>
            </a:r>
          </a:p>
          <a:p>
            <a:pPr>
              <a:defRPr/>
            </a:pPr>
            <a:endParaRPr lang="en-US" dirty="0">
              <a:solidFill>
                <a:srgbClr val="F5E9E9"/>
              </a:solidFill>
              <a:effectLst>
                <a:outerShdw blurRad="38100" dist="38100" dir="2700000" algn="tl">
                  <a:srgbClr val="000000"/>
                </a:outerShdw>
              </a:effectLst>
            </a:endParaRPr>
          </a:p>
          <a:p>
            <a:pPr marL="457200" indent="-457200">
              <a:buFont typeface="Arial" pitchFamily="34" charset="0"/>
              <a:buChar char="•"/>
              <a:defRPr/>
            </a:pPr>
            <a:r>
              <a:rPr lang="en-US" dirty="0">
                <a:solidFill>
                  <a:srgbClr val="F5E9E9"/>
                </a:solidFill>
                <a:effectLst>
                  <a:outerShdw blurRad="38100" dist="38100" dir="2700000" algn="tl">
                    <a:srgbClr val="000000"/>
                  </a:outerShdw>
                </a:effectLst>
              </a:rPr>
              <a:t>Protects against UV light</a:t>
            </a:r>
          </a:p>
        </p:txBody>
      </p:sp>
      <p:sp>
        <p:nvSpPr>
          <p:cNvPr id="5" name="Text Box 5"/>
          <p:cNvSpPr txBox="1">
            <a:spLocks noChangeArrowheads="1"/>
          </p:cNvSpPr>
          <p:nvPr/>
        </p:nvSpPr>
        <p:spPr bwMode="auto">
          <a:xfrm>
            <a:off x="1135063" y="4678363"/>
            <a:ext cx="6705600" cy="157003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F5E9E9"/>
                </a:solidFill>
                <a:effectLst>
                  <a:outerShdw blurRad="38100" dist="38100" dir="2700000" algn="tl">
                    <a:srgbClr val="000000"/>
                  </a:outerShdw>
                </a:effectLst>
              </a:rPr>
              <a:t>What else do CFCs/HCFCs do?</a:t>
            </a:r>
          </a:p>
          <a:p>
            <a:pPr>
              <a:defRPr/>
            </a:pPr>
            <a:endParaRPr lang="en-US" dirty="0">
              <a:solidFill>
                <a:srgbClr val="F5E9E9"/>
              </a:solidFill>
              <a:effectLst>
                <a:outerShdw blurRad="38100" dist="38100" dir="2700000" algn="tl">
                  <a:srgbClr val="000000"/>
                </a:outerShdw>
              </a:effectLst>
            </a:endParaRPr>
          </a:p>
          <a:p>
            <a:pPr>
              <a:defRPr/>
            </a:pPr>
            <a:r>
              <a:rPr lang="en-US" i="1" dirty="0">
                <a:solidFill>
                  <a:srgbClr val="F5E9E9"/>
                </a:solidFill>
                <a:effectLst>
                  <a:outerShdw blurRad="38100" dist="38100" dir="2700000" algn="tl">
                    <a:srgbClr val="000000"/>
                  </a:outerShdw>
                </a:effectLst>
              </a:rPr>
              <a:t>Contribute to global warming…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rPr>
              <a:t>Global Temperature</a:t>
            </a:r>
          </a:p>
        </p:txBody>
      </p:sp>
      <p:pic>
        <p:nvPicPr>
          <p:cNvPr id="2050" name="Picture 2" descr="http://blog.ucsusa.org/wp-content/uploads/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7458" cy="594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867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Climate Change</a:t>
            </a:r>
          </a:p>
        </p:txBody>
      </p:sp>
      <p:pic>
        <p:nvPicPr>
          <p:cNvPr id="5122" name="Picture 2" descr="http://www.nws.noaa.gov/om/csd/graphics/content/cVSw/cVS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3920"/>
            <a:ext cx="9144000" cy="622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68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Energy: The Sun</a:t>
            </a:r>
          </a:p>
        </p:txBody>
      </p:sp>
      <p:pic>
        <p:nvPicPr>
          <p:cNvPr id="8194" name="Picture 2" descr="http://i.space.com/images/i/000/005/972/original/sun-photo-solar-filament-101118-02.jpg?1294094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92" y="1600200"/>
            <a:ext cx="4526280" cy="4526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4881372" y="1220152"/>
            <a:ext cx="40386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Solar intensity has decreased slightly</a:t>
            </a:r>
            <a:endParaRPr lang="en-US" sz="3600" b="1" dirty="0">
              <a:solidFill>
                <a:srgbClr val="F5E9E9"/>
              </a:solidFill>
              <a:effectLst>
                <a:outerShdw blurRad="38100" dist="38100" dir="2700000" algn="tl">
                  <a:srgbClr val="000000"/>
                </a:outerShdw>
              </a:effectLst>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9487" t="5555" r="9521" b="55556"/>
          <a:stretch/>
        </p:blipFill>
        <p:spPr>
          <a:xfrm>
            <a:off x="5209032" y="2420481"/>
            <a:ext cx="3383280" cy="44143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Sunspots?</a:t>
            </a:r>
          </a:p>
        </p:txBody>
      </p:sp>
      <p:sp>
        <p:nvSpPr>
          <p:cNvPr id="5" name="Text Box 9"/>
          <p:cNvSpPr txBox="1">
            <a:spLocks noChangeArrowheads="1"/>
          </p:cNvSpPr>
          <p:nvPr/>
        </p:nvSpPr>
        <p:spPr bwMode="auto">
          <a:xfrm>
            <a:off x="5562599" y="1609635"/>
            <a:ext cx="3048001"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Timescale is all wrong…</a:t>
            </a:r>
            <a:endParaRPr lang="en-US" sz="3600" b="1" dirty="0">
              <a:solidFill>
                <a:srgbClr val="F5E9E9"/>
              </a:solidFill>
              <a:effectLst>
                <a:outerShdw blurRad="38100" dist="38100" dir="2700000" algn="tl">
                  <a:srgbClr val="000000"/>
                </a:outerShdw>
              </a:effectLst>
            </a:endParaRPr>
          </a:p>
        </p:txBody>
      </p:sp>
      <p:pic>
        <p:nvPicPr>
          <p:cNvPr id="8196" name="Picture 4" descr="https://upload.wikimedia.org/wikipedia/commons/b/bc/Sunspot_TRAC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311" y="3505200"/>
            <a:ext cx="3828289" cy="314438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dailymail.co.uk/i/pix/2013/12/04/article-2518030-19D4C48500000578-106_964x4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0" y="1156639"/>
            <a:ext cx="5321809" cy="260835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605027" y="4200229"/>
            <a:ext cx="3951733"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Also the number of sunspots is smaller than usual</a:t>
            </a:r>
            <a:endParaRPr lang="en-US" sz="3600" b="1"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1091844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233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rPr>
              <a:t>Orbital Cycles</a:t>
            </a:r>
          </a:p>
        </p:txBody>
      </p:sp>
      <p:sp>
        <p:nvSpPr>
          <p:cNvPr id="5" name="Text Box 9"/>
          <p:cNvSpPr txBox="1">
            <a:spLocks noChangeArrowheads="1"/>
          </p:cNvSpPr>
          <p:nvPr/>
        </p:nvSpPr>
        <p:spPr bwMode="auto">
          <a:xfrm>
            <a:off x="5556503" y="1086487"/>
            <a:ext cx="3048001"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Obliquity</a:t>
            </a:r>
          </a:p>
        </p:txBody>
      </p:sp>
      <p:sp>
        <p:nvSpPr>
          <p:cNvPr id="8" name="Text Box 9"/>
          <p:cNvSpPr txBox="1">
            <a:spLocks noChangeArrowheads="1"/>
          </p:cNvSpPr>
          <p:nvPr/>
        </p:nvSpPr>
        <p:spPr bwMode="auto">
          <a:xfrm>
            <a:off x="0" y="3386174"/>
            <a:ext cx="28194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Eccentricity</a:t>
            </a:r>
            <a:endParaRPr lang="en-US" sz="3600" b="1" dirty="0">
              <a:solidFill>
                <a:srgbClr val="F5E9E9"/>
              </a:solidFill>
              <a:effectLst>
                <a:outerShdw blurRad="38100" dist="38100" dir="2700000" algn="tl">
                  <a:srgbClr val="000000"/>
                </a:outerShdw>
              </a:effectLst>
            </a:endParaRPr>
          </a:p>
        </p:txBody>
      </p:sp>
      <p:sp>
        <p:nvSpPr>
          <p:cNvPr id="7" name="Text Box 9"/>
          <p:cNvSpPr txBox="1">
            <a:spLocks noChangeArrowheads="1"/>
          </p:cNvSpPr>
          <p:nvPr/>
        </p:nvSpPr>
        <p:spPr bwMode="auto">
          <a:xfrm>
            <a:off x="6140955" y="6129004"/>
            <a:ext cx="2641093"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a:solidFill>
                  <a:srgbClr val="F5E9E9"/>
                </a:solidFill>
                <a:effectLst>
                  <a:outerShdw blurRad="38100" dist="38100" dir="2700000" algn="tl">
                    <a:srgbClr val="000000"/>
                  </a:outerShdw>
                </a:effectLst>
              </a:rPr>
              <a:t>Precession</a:t>
            </a:r>
            <a:endParaRPr lang="en-US" sz="3600" b="1" dirty="0">
              <a:solidFill>
                <a:srgbClr val="F5E9E9"/>
              </a:solidFill>
              <a:effectLst>
                <a:outerShdw blurRad="38100" dist="38100" dir="2700000" algn="tl">
                  <a:srgbClr val="000000"/>
                </a:outerShdw>
              </a:effectLst>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4494" t="7179" r="7213" b="74809"/>
          <a:stretch/>
        </p:blipFill>
        <p:spPr>
          <a:xfrm>
            <a:off x="1935480" y="923330"/>
            <a:ext cx="3651503" cy="23622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490" t="7019" r="55028" b="74995"/>
          <a:stretch/>
        </p:blipFill>
        <p:spPr>
          <a:xfrm>
            <a:off x="0" y="4032505"/>
            <a:ext cx="4267199" cy="281635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5746" t="7019" r="15220" b="67144"/>
          <a:stretch/>
        </p:blipFill>
        <p:spPr>
          <a:xfrm>
            <a:off x="5967210" y="2514600"/>
            <a:ext cx="2988585" cy="3657600"/>
          </a:xfrm>
          <a:prstGeom prst="rect">
            <a:avLst/>
          </a:prstGeom>
        </p:spPr>
      </p:pic>
    </p:spTree>
    <p:extLst>
      <p:ext uri="{BB962C8B-B14F-4D97-AF65-F5344CB8AC3E}">
        <p14:creationId xmlns:p14="http://schemas.microsoft.com/office/powerpoint/2010/main" val="3617117996"/>
      </p:ext>
    </p:extLst>
  </p:cSld>
  <p:clrMapOvr>
    <a:masterClrMapping/>
  </p:clrMapOvr>
</p:sld>
</file>

<file path=ppt/theme/theme1.xml><?xml version="1.0" encoding="utf-8"?>
<a:theme xmlns:a="http://schemas.openxmlformats.org/drawingml/2006/main" name="lecture06">
  <a:themeElements>
    <a:clrScheme name="lecture06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lecture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alpha val="39999"/>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spDef>
    <a:lnDef>
      <a:spPr bwMode="auto">
        <a:xfrm>
          <a:off x="0" y="0"/>
          <a:ext cx="1" cy="1"/>
        </a:xfrm>
        <a:custGeom>
          <a:avLst/>
          <a:gdLst/>
          <a:ahLst/>
          <a:cxnLst/>
          <a:rect l="0" t="0" r="0" b="0"/>
          <a:pathLst/>
        </a:custGeom>
        <a:solidFill>
          <a:schemeClr val="bg2">
            <a:alpha val="39999"/>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lnDef>
  </a:objectDefaults>
  <a:extraClrSchemeLst>
    <a:extraClrScheme>
      <a:clrScheme name="lecture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cture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cture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cture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cture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cture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cture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cture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cture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cture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cture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cture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cture0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lecture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lecture06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lecture06</Template>
  <TotalTime>648</TotalTime>
  <Words>3597</Words>
  <Application>Microsoft Office PowerPoint</Application>
  <PresentationFormat>On-screen Show (4:3)</PresentationFormat>
  <Paragraphs>349</Paragraphs>
  <Slides>45</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Georgia</vt:lpstr>
      <vt:lpstr>Wingdings</vt:lpstr>
      <vt:lpstr>Arial</vt:lpstr>
      <vt:lpstr>lecture06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Kisha</dc:creator>
  <cp:lastModifiedBy>Delain, Kisha M.</cp:lastModifiedBy>
  <cp:revision>95</cp:revision>
  <cp:lastPrinted>1601-01-01T00:00:00Z</cp:lastPrinted>
  <dcterms:created xsi:type="dcterms:W3CDTF">2009-04-20T14:13:50Z</dcterms:created>
  <dcterms:modified xsi:type="dcterms:W3CDTF">2016-08-02T22:25:15Z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