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sldIdLst>
    <p:sldId id="356" r:id="rId2"/>
    <p:sldId id="357" r:id="rId3"/>
    <p:sldId id="367" r:id="rId4"/>
    <p:sldId id="373" r:id="rId5"/>
    <p:sldId id="362" r:id="rId6"/>
    <p:sldId id="386" r:id="rId7"/>
    <p:sldId id="359" r:id="rId8"/>
    <p:sldId id="389" r:id="rId9"/>
    <p:sldId id="390" r:id="rId10"/>
    <p:sldId id="391" r:id="rId11"/>
    <p:sldId id="360" r:id="rId12"/>
    <p:sldId id="361" r:id="rId13"/>
    <p:sldId id="444" r:id="rId14"/>
    <p:sldId id="438" r:id="rId15"/>
    <p:sldId id="393" r:id="rId16"/>
    <p:sldId id="394" r:id="rId17"/>
    <p:sldId id="368" r:id="rId18"/>
    <p:sldId id="375" r:id="rId19"/>
    <p:sldId id="392" r:id="rId20"/>
    <p:sldId id="430" r:id="rId21"/>
    <p:sldId id="431" r:id="rId22"/>
    <p:sldId id="439" r:id="rId23"/>
    <p:sldId id="440" r:id="rId24"/>
    <p:sldId id="443" r:id="rId25"/>
    <p:sldId id="442" r:id="rId26"/>
    <p:sldId id="441" r:id="rId27"/>
    <p:sldId id="445" r:id="rId28"/>
    <p:sldId id="446" r:id="rId29"/>
    <p:sldId id="447" r:id="rId30"/>
    <p:sldId id="448" r:id="rId31"/>
    <p:sldId id="449" r:id="rId32"/>
    <p:sldId id="450" r:id="rId33"/>
    <p:sldId id="451" r:id="rId34"/>
    <p:sldId id="452" r:id="rId35"/>
    <p:sldId id="453" r:id="rId36"/>
    <p:sldId id="454" r:id="rId37"/>
    <p:sldId id="455" r:id="rId38"/>
    <p:sldId id="423"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bg1"/>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8" autoAdjust="0"/>
    <p:restoredTop sz="91706" autoAdjust="0"/>
  </p:normalViewPr>
  <p:slideViewPr>
    <p:cSldViewPr>
      <p:cViewPr varScale="1">
        <p:scale>
          <a:sx n="84" d="100"/>
          <a:sy n="84" d="100"/>
        </p:scale>
        <p:origin x="15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cs typeface="+mn-cs"/>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cs typeface="+mn-cs"/>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cs typeface="+mn-cs"/>
              </a:defRPr>
            </a:lvl1pPr>
          </a:lstStyle>
          <a:p>
            <a:pPr>
              <a:defRPr/>
            </a:pPr>
            <a:fld id="{84BB4B4B-D7A6-47C3-AFF1-0C37E5C083B4}" type="slidenum">
              <a:rPr lang="en-US"/>
              <a:pPr>
                <a:defRPr/>
              </a:pPr>
              <a:t>‹#›</a:t>
            </a:fld>
            <a:endParaRPr lang="en-US"/>
          </a:p>
        </p:txBody>
      </p:sp>
    </p:spTree>
    <p:extLst>
      <p:ext uri="{BB962C8B-B14F-4D97-AF65-F5344CB8AC3E}">
        <p14:creationId xmlns:p14="http://schemas.microsoft.com/office/powerpoint/2010/main" val="671449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0C006A05-78FD-41F2-8632-EE42690BFE78}" type="slidenum">
              <a:rPr lang="en-US" sz="1200" smtClean="0">
                <a:solidFill>
                  <a:schemeClr val="tx1"/>
                </a:solidFill>
              </a:rPr>
              <a:pPr eaLnBrk="1" hangingPunct="1">
                <a:spcBef>
                  <a:spcPct val="0"/>
                </a:spcBef>
                <a:defRPr/>
              </a:pPr>
              <a:t>1</a:t>
            </a:fld>
            <a:endParaRPr lang="en-US" sz="1200" smtClean="0">
              <a:solidFill>
                <a:schemeClr val="tx1"/>
              </a:solidFill>
            </a:endParaRPr>
          </a:p>
        </p:txBody>
      </p:sp>
      <p:sp>
        <p:nvSpPr>
          <p:cNvPr id="48131" name="Rectangle 2"/>
          <p:cNvSpPr>
            <a:spLocks noGrp="1" noRot="1" noChangeAspect="1" noChangeArrowheads="1" noTextEdit="1"/>
          </p:cNvSpPr>
          <p:nvPr>
            <p:ph type="sldImg"/>
          </p:nvPr>
        </p:nvSpPr>
        <p:spPr>
          <a:xfrm>
            <a:off x="1144588" y="685800"/>
            <a:ext cx="4572000" cy="3429000"/>
          </a:xfrm>
          <a:ln/>
        </p:spPr>
      </p:sp>
      <p:sp>
        <p:nvSpPr>
          <p:cNvPr id="48132"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99215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CF132F53-629F-4DDF-B936-702AFD0654C9}" type="slidenum">
              <a:rPr lang="en-US" sz="1200" smtClean="0">
                <a:solidFill>
                  <a:schemeClr val="tx1"/>
                </a:solidFill>
              </a:rPr>
              <a:pPr eaLnBrk="1" hangingPunct="1">
                <a:spcBef>
                  <a:spcPct val="0"/>
                </a:spcBef>
                <a:defRPr/>
              </a:pPr>
              <a:t>10</a:t>
            </a:fld>
            <a:endParaRPr lang="en-US" sz="1200" smtClean="0">
              <a:solidFill>
                <a:schemeClr val="tx1"/>
              </a:solidFill>
            </a:endParaRPr>
          </a:p>
        </p:txBody>
      </p:sp>
      <p:sp>
        <p:nvSpPr>
          <p:cNvPr id="57347"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ln/>
        </p:spPr>
        <p:txBody>
          <a:bodyPr/>
          <a:lstStyle/>
          <a:p>
            <a:pPr eaLnBrk="1" hangingPunct="1">
              <a:defRPr/>
            </a:pPr>
            <a:r>
              <a:rPr lang="en-US" dirty="0" smtClean="0"/>
              <a:t>Neptune’s winds go the wrong way around – opposite its rotation! </a:t>
            </a:r>
          </a:p>
          <a:p>
            <a:pPr eaLnBrk="1" hangingPunct="1">
              <a:defRPr/>
            </a:pPr>
            <a:r>
              <a:rPr lang="en-US" dirty="0" smtClean="0"/>
              <a:t>They’re also really fast, at 2,000km/h!</a:t>
            </a:r>
          </a:p>
          <a:p>
            <a:pPr>
              <a:spcBef>
                <a:spcPct val="0"/>
              </a:spcBef>
              <a:defRPr/>
            </a:pPr>
            <a:endParaRPr lang="en-US" dirty="0" smtClean="0">
              <a:effectLst>
                <a:outerShdw blurRad="38100" dist="38100" dir="2700000" algn="tl">
                  <a:srgbClr val="000000"/>
                </a:outerShdw>
              </a:effectLst>
            </a:endParaRPr>
          </a:p>
          <a:p>
            <a:pPr>
              <a:spcBef>
                <a:spcPct val="0"/>
              </a:spcBef>
              <a:defRPr/>
            </a:pPr>
            <a:r>
              <a:rPr lang="en-US" dirty="0" smtClean="0">
                <a:effectLst>
                  <a:outerShdw blurRad="38100" dist="38100" dir="2700000" algn="tl">
                    <a:srgbClr val="000000"/>
                  </a:outerShdw>
                </a:effectLst>
              </a:rPr>
              <a:t>Neptune also emits more light than it receives… we don’t know why, as it does not appear to be contracting still.  Maybe the methane insulates it?</a:t>
            </a:r>
          </a:p>
          <a:p>
            <a:pPr eaLnBrk="1" hangingPunct="1">
              <a:defRPr/>
            </a:pPr>
            <a:endParaRPr lang="en-US" dirty="0" smtClean="0"/>
          </a:p>
        </p:txBody>
      </p:sp>
    </p:spTree>
    <p:extLst>
      <p:ext uri="{BB962C8B-B14F-4D97-AF65-F5344CB8AC3E}">
        <p14:creationId xmlns:p14="http://schemas.microsoft.com/office/powerpoint/2010/main" val="2049493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EC19DC11-E6E4-484D-8BBD-9167C4B07861}" type="slidenum">
              <a:rPr lang="en-US" sz="1200" smtClean="0">
                <a:solidFill>
                  <a:schemeClr val="tx1"/>
                </a:solidFill>
              </a:rPr>
              <a:pPr eaLnBrk="1" hangingPunct="1">
                <a:spcBef>
                  <a:spcPct val="0"/>
                </a:spcBef>
                <a:defRPr/>
              </a:pPr>
              <a:t>11</a:t>
            </a:fld>
            <a:endParaRPr lang="en-US" sz="1200" smtClean="0">
              <a:solidFill>
                <a:schemeClr val="tx1"/>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smtClean="0"/>
              <a:t>Temperature, density, and pressure all increase with depth</a:t>
            </a:r>
          </a:p>
          <a:p>
            <a:pPr eaLnBrk="1" hangingPunct="1"/>
            <a:r>
              <a:rPr lang="en-US" dirty="0" smtClean="0"/>
              <a:t>Jupiter’s core is slightly larger than the Earth, but 10 times as massive and 5 times as dense due to the intense pressure from the material stacked on top of it</a:t>
            </a:r>
          </a:p>
          <a:p>
            <a:pPr eaLnBrk="1" hangingPunct="1"/>
            <a:r>
              <a:rPr lang="en-US" dirty="0" smtClean="0"/>
              <a:t>Metallic Hydrogen</a:t>
            </a:r>
          </a:p>
          <a:p>
            <a:pPr lvl="1" eaLnBrk="1" hangingPunct="1"/>
            <a:r>
              <a:rPr lang="en-US" dirty="0" smtClean="0"/>
              <a:t>Hydrogen molecules share the same electrons</a:t>
            </a:r>
          </a:p>
          <a:p>
            <a:pPr eaLnBrk="1" hangingPunct="1"/>
            <a:endParaRPr lang="en-US" dirty="0" smtClean="0"/>
          </a:p>
        </p:txBody>
      </p:sp>
    </p:spTree>
    <p:extLst>
      <p:ext uri="{BB962C8B-B14F-4D97-AF65-F5344CB8AC3E}">
        <p14:creationId xmlns:p14="http://schemas.microsoft.com/office/powerpoint/2010/main" val="334343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1256245F-D5FB-49E5-8B3C-4E218E6AFAA1}" type="slidenum">
              <a:rPr lang="en-US" sz="1200" smtClean="0">
                <a:solidFill>
                  <a:schemeClr val="tx1"/>
                </a:solidFill>
              </a:rPr>
              <a:pPr eaLnBrk="1" hangingPunct="1">
                <a:spcBef>
                  <a:spcPct val="0"/>
                </a:spcBef>
                <a:defRPr/>
              </a:pPr>
              <a:t>12</a:t>
            </a:fld>
            <a:endParaRPr lang="en-US" sz="1200" smtClean="0">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cores of all Jovian planets appear roughly the same</a:t>
            </a:r>
          </a:p>
          <a:p>
            <a:pPr eaLnBrk="1" hangingPunct="1"/>
            <a:r>
              <a:rPr lang="en-US" dirty="0" smtClean="0"/>
              <a:t>Composition: rock, metal, hydrogen compounds</a:t>
            </a:r>
          </a:p>
          <a:p>
            <a:pPr lvl="1" eaLnBrk="1" hangingPunct="1"/>
            <a:r>
              <a:rPr lang="en-US" dirty="0" smtClean="0"/>
              <a:t>Small rocky cores were probably the seeds of accretion (~10 times as massive as Earth)</a:t>
            </a:r>
          </a:p>
          <a:p>
            <a:pPr eaLnBrk="1" hangingPunct="1"/>
            <a:r>
              <a:rPr lang="en-US" dirty="0" smtClean="0"/>
              <a:t>Uranus and Neptune captured less matter from the solar nebula than Jupiter and Saturn</a:t>
            </a:r>
          </a:p>
          <a:p>
            <a:pPr lvl="1" eaLnBrk="1" hangingPunct="1"/>
            <a:r>
              <a:rPr lang="en-US" dirty="0" smtClean="0"/>
              <a:t>Accretion of </a:t>
            </a:r>
            <a:r>
              <a:rPr lang="en-US" dirty="0" err="1" smtClean="0"/>
              <a:t>planetesimals</a:t>
            </a:r>
            <a:r>
              <a:rPr lang="en-US" dirty="0" smtClean="0"/>
              <a:t> took longer</a:t>
            </a:r>
          </a:p>
          <a:p>
            <a:pPr lvl="1" eaLnBrk="1" hangingPunct="1"/>
            <a:r>
              <a:rPr lang="en-US" dirty="0" smtClean="0"/>
              <a:t>Had less time before material was cleared out by the solar wind</a:t>
            </a:r>
          </a:p>
          <a:p>
            <a:pPr eaLnBrk="1" hangingPunct="1"/>
            <a:r>
              <a:rPr lang="en-US" dirty="0" smtClean="0"/>
              <a:t>Only Jupiter and Saturn have metallic hydrogen</a:t>
            </a:r>
          </a:p>
          <a:p>
            <a:pPr eaLnBrk="1" hangingPunct="1"/>
            <a:r>
              <a:rPr lang="en-US" dirty="0" smtClean="0"/>
              <a:t>Jupiter, Saturn, and Neptune emit more light than they receive from the sun:</a:t>
            </a:r>
            <a:r>
              <a:rPr lang="en-US" baseline="0" dirty="0" smtClean="0"/>
              <a:t>  Jupiter is still contracting; Saturn is still differentiating (see next slide); not sure what’s going on with Neptune and Uranus. </a:t>
            </a:r>
            <a:endParaRPr lang="en-US" dirty="0" smtClean="0"/>
          </a:p>
        </p:txBody>
      </p:sp>
    </p:spTree>
    <p:extLst>
      <p:ext uri="{BB962C8B-B14F-4D97-AF65-F5344CB8AC3E}">
        <p14:creationId xmlns:p14="http://schemas.microsoft.com/office/powerpoint/2010/main" val="1927499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1256245F-D5FB-49E5-8B3C-4E218E6AFAA1}" type="slidenum">
              <a:rPr lang="en-US" sz="1200" smtClean="0">
                <a:solidFill>
                  <a:schemeClr val="tx1"/>
                </a:solidFill>
              </a:rPr>
              <a:pPr eaLnBrk="1" hangingPunct="1">
                <a:spcBef>
                  <a:spcPct val="0"/>
                </a:spcBef>
                <a:defRPr/>
              </a:pPr>
              <a:t>13</a:t>
            </a:fld>
            <a:endParaRPr lang="en-US" sz="1200" smtClean="0">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Jupiter, Saturn, and Neptune emit more light than they receive from the sun</a:t>
            </a:r>
            <a:r>
              <a:rPr lang="en-US"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smtClean="0"/>
              <a:t>Jupiter is still contracting; Saturn is still differentiating (see next slide); not sure what’s going on with Neptune and Uranus. </a:t>
            </a:r>
            <a:endParaRPr lang="en-US" smtClean="0"/>
          </a:p>
          <a:p>
            <a:pPr eaLnBrk="1" hangingPunct="1"/>
            <a:endParaRPr lang="en-US" dirty="0" smtClean="0"/>
          </a:p>
        </p:txBody>
      </p:sp>
    </p:spTree>
    <p:extLst>
      <p:ext uri="{BB962C8B-B14F-4D97-AF65-F5344CB8AC3E}">
        <p14:creationId xmlns:p14="http://schemas.microsoft.com/office/powerpoint/2010/main" val="243966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1256245F-D5FB-49E5-8B3C-4E218E6AFAA1}" type="slidenum">
              <a:rPr lang="en-US" sz="1200" smtClean="0">
                <a:solidFill>
                  <a:schemeClr val="tx1"/>
                </a:solidFill>
              </a:rPr>
              <a:pPr eaLnBrk="1" hangingPunct="1">
                <a:spcBef>
                  <a:spcPct val="0"/>
                </a:spcBef>
                <a:defRPr/>
              </a:pPr>
              <a:t>14</a:t>
            </a:fld>
            <a:endParaRPr lang="en-US" sz="1200" smtClean="0">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cores of all Jovian planets appear roughly the same</a:t>
            </a:r>
          </a:p>
          <a:p>
            <a:pPr eaLnBrk="1" hangingPunct="1"/>
            <a:r>
              <a:rPr lang="en-US" dirty="0" smtClean="0"/>
              <a:t>Composition: rock, metal, hydrogen compounds</a:t>
            </a:r>
          </a:p>
          <a:p>
            <a:pPr lvl="1" eaLnBrk="1" hangingPunct="1"/>
            <a:r>
              <a:rPr lang="en-US" dirty="0" smtClean="0"/>
              <a:t>Small rocky cores were probably the seeds of accretion (~10 times as massive as Earth)</a:t>
            </a:r>
          </a:p>
          <a:p>
            <a:pPr eaLnBrk="1" hangingPunct="1"/>
            <a:r>
              <a:rPr lang="en-US" dirty="0" smtClean="0"/>
              <a:t>Uranus and Neptune captured less matter from the solar nebula than Jupiter and Saturn</a:t>
            </a:r>
          </a:p>
          <a:p>
            <a:pPr lvl="1" eaLnBrk="1" hangingPunct="1"/>
            <a:r>
              <a:rPr lang="en-US" dirty="0" smtClean="0"/>
              <a:t>Accretion of </a:t>
            </a:r>
            <a:r>
              <a:rPr lang="en-US" dirty="0" err="1" smtClean="0"/>
              <a:t>planetesimals</a:t>
            </a:r>
            <a:r>
              <a:rPr lang="en-US" dirty="0" smtClean="0"/>
              <a:t> took longer</a:t>
            </a:r>
          </a:p>
          <a:p>
            <a:pPr lvl="1" eaLnBrk="1" hangingPunct="1"/>
            <a:r>
              <a:rPr lang="en-US" dirty="0" smtClean="0"/>
              <a:t>Had less time before material was cleared out by the solar wind</a:t>
            </a:r>
          </a:p>
          <a:p>
            <a:pPr eaLnBrk="1" hangingPunct="1"/>
            <a:r>
              <a:rPr lang="en-US" dirty="0" smtClean="0"/>
              <a:t>Only Jupiter and Saturn have metallic hydrogen</a:t>
            </a:r>
          </a:p>
          <a:p>
            <a:pPr eaLnBrk="1" hangingPunct="1"/>
            <a:r>
              <a:rPr lang="en-US" dirty="0" smtClean="0"/>
              <a:t>Jupiter, Saturn, and Neptune emit more light than they receive from the sun.</a:t>
            </a:r>
          </a:p>
        </p:txBody>
      </p:sp>
    </p:spTree>
    <p:extLst>
      <p:ext uri="{BB962C8B-B14F-4D97-AF65-F5344CB8AC3E}">
        <p14:creationId xmlns:p14="http://schemas.microsoft.com/office/powerpoint/2010/main" val="3184878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DC1BF3FD-419C-4E2F-AEE7-91AA74A6CFB4}" type="slidenum">
              <a:rPr lang="en-US" sz="1200" smtClean="0">
                <a:solidFill>
                  <a:schemeClr val="tx1"/>
                </a:solidFill>
              </a:rPr>
              <a:pPr eaLnBrk="1" hangingPunct="1">
                <a:spcBef>
                  <a:spcPct val="0"/>
                </a:spcBef>
                <a:defRPr/>
              </a:pPr>
              <a:t>15</a:t>
            </a:fld>
            <a:endParaRPr lang="en-US" sz="1200" smtClean="0">
              <a:solidFill>
                <a:schemeClr val="tx1"/>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Just like pre-solar nebula spin into a disk… rapidly rotating planets spin (slightly) into a disk</a:t>
            </a:r>
          </a:p>
          <a:p>
            <a:pPr eaLnBrk="1" hangingPunct="1"/>
            <a:r>
              <a:rPr lang="en-US" smtClean="0"/>
              <a:t>Jupiter completes one rotation in 9.8 hours.  Saturn 10.23 hours</a:t>
            </a:r>
          </a:p>
        </p:txBody>
      </p:sp>
    </p:spTree>
    <p:extLst>
      <p:ext uri="{BB962C8B-B14F-4D97-AF65-F5344CB8AC3E}">
        <p14:creationId xmlns:p14="http://schemas.microsoft.com/office/powerpoint/2010/main" val="2016729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0D2B971B-E8FC-43D0-974F-0F80CFCCFCFA}" type="slidenum">
              <a:rPr lang="en-US" sz="1200" smtClean="0">
                <a:solidFill>
                  <a:schemeClr val="tx1"/>
                </a:solidFill>
              </a:rPr>
              <a:pPr eaLnBrk="1" hangingPunct="1">
                <a:spcBef>
                  <a:spcPct val="0"/>
                </a:spcBef>
                <a:defRPr/>
              </a:pPr>
              <a:t>16</a:t>
            </a:fld>
            <a:endParaRPr lang="en-US" sz="1200" smtClean="0">
              <a:solidFill>
                <a:schemeClr val="tx1"/>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Jupiter has some pretty fast winds</a:t>
            </a:r>
          </a:p>
        </p:txBody>
      </p:sp>
    </p:spTree>
    <p:extLst>
      <p:ext uri="{BB962C8B-B14F-4D97-AF65-F5344CB8AC3E}">
        <p14:creationId xmlns:p14="http://schemas.microsoft.com/office/powerpoint/2010/main" val="251391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A23958CC-BCFA-411E-A360-3ECDBD5E9017}" type="slidenum">
              <a:rPr lang="en-US" sz="1200" smtClean="0">
                <a:solidFill>
                  <a:schemeClr val="tx1"/>
                </a:solidFill>
              </a:rPr>
              <a:pPr eaLnBrk="1" hangingPunct="1">
                <a:spcBef>
                  <a:spcPct val="0"/>
                </a:spcBef>
                <a:defRPr/>
              </a:pPr>
              <a:t>17</a:t>
            </a:fld>
            <a:endParaRPr lang="en-US" sz="1200" smtClean="0">
              <a:solidFill>
                <a:schemeClr val="tx1"/>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Plasma sheet in the plane of Jupiter’s orbit, due to ions that are trapped by the magnetic field.  Io (and Europa a little) put out atoms into the Jovian environment.  Neutral ones get trapped in a torus around the moon; ions often make it to Jupiter causing the aurora.</a:t>
            </a:r>
          </a:p>
          <a:p>
            <a:pPr eaLnBrk="1" hangingPunct="1"/>
            <a:endParaRPr lang="en-US" sz="1000" smtClean="0"/>
          </a:p>
          <a:p>
            <a:pPr eaLnBrk="1" hangingPunct="1"/>
            <a:r>
              <a:rPr lang="en-US" sz="1000" smtClean="0"/>
              <a:t>Jupiter’s magnetic field is VERY strong, due to the spinning metallic hydrogen at its center.  </a:t>
            </a:r>
            <a:endParaRPr lang="en-US" smtClean="0"/>
          </a:p>
        </p:txBody>
      </p:sp>
    </p:spTree>
    <p:extLst>
      <p:ext uri="{BB962C8B-B14F-4D97-AF65-F5344CB8AC3E}">
        <p14:creationId xmlns:p14="http://schemas.microsoft.com/office/powerpoint/2010/main" val="3843791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3BA44B44-15C3-4E9B-9FDF-416ED78333E0}" type="slidenum">
              <a:rPr lang="en-US" sz="1200" smtClean="0">
                <a:solidFill>
                  <a:schemeClr val="tx1"/>
                </a:solidFill>
              </a:rPr>
              <a:pPr eaLnBrk="1" hangingPunct="1">
                <a:spcBef>
                  <a:spcPct val="0"/>
                </a:spcBef>
                <a:defRPr/>
              </a:pPr>
              <a:t>18</a:t>
            </a:fld>
            <a:endParaRPr lang="en-US" sz="1200" smtClean="0">
              <a:solidFill>
                <a:schemeClr val="tx1"/>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Saturn’s magnetic field is similar to Jupiter’s.  There is a neutral torus around Titan, a plasma sheet, etc.  </a:t>
            </a:r>
          </a:p>
          <a:p>
            <a:pPr eaLnBrk="1" hangingPunct="1"/>
            <a:r>
              <a:rPr lang="en-US" smtClean="0"/>
              <a:t>It was expected that a large amount of neutral Nitrogen would escape from Titan’s atmosphere; we don’t see that though.  So is less Nitrogen escaping than expected, or is it somehow being removed?  We don’t know yet, but we’re trying to find out!</a:t>
            </a:r>
          </a:p>
          <a:p>
            <a:pPr eaLnBrk="1" hangingPunct="1"/>
            <a:endParaRPr lang="en-US" smtClean="0"/>
          </a:p>
          <a:p>
            <a:pPr eaLnBrk="1" hangingPunct="1"/>
            <a:r>
              <a:rPr lang="en-US" smtClean="0"/>
              <a:t>Uranus and Neptune have smaller magnetic fields.</a:t>
            </a:r>
          </a:p>
        </p:txBody>
      </p:sp>
    </p:spTree>
    <p:extLst>
      <p:ext uri="{BB962C8B-B14F-4D97-AF65-F5344CB8AC3E}">
        <p14:creationId xmlns:p14="http://schemas.microsoft.com/office/powerpoint/2010/main" val="1933726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DD594AAA-A1CB-4808-A688-541E5E227A61}" type="slidenum">
              <a:rPr lang="en-US" sz="1200" smtClean="0">
                <a:solidFill>
                  <a:schemeClr val="tx1"/>
                </a:solidFill>
              </a:rPr>
              <a:pPr eaLnBrk="1" hangingPunct="1">
                <a:spcBef>
                  <a:spcPct val="0"/>
                </a:spcBef>
                <a:defRPr/>
              </a:pPr>
              <a:t>19</a:t>
            </a:fld>
            <a:endParaRPr lang="en-US" sz="1200" smtClean="0">
              <a:solidFill>
                <a:schemeClr val="tx1"/>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Uranus and Neptune have weird magnetic fields.  Neither are aligned with the spin axis.  With Uranus, the extreme tilt and strange seasons likely come into play.  Neither of the magnetic field axes pass through the center of the planet.  Since there is not a metallic hydrogen core, the process of generating the magnetic fields is poorly understood; it’s entirely possible that it’s generated at higher altitudes, such as in the water-ammonia ocean at the center.</a:t>
            </a:r>
          </a:p>
        </p:txBody>
      </p:sp>
    </p:spTree>
    <p:extLst>
      <p:ext uri="{BB962C8B-B14F-4D97-AF65-F5344CB8AC3E}">
        <p14:creationId xmlns:p14="http://schemas.microsoft.com/office/powerpoint/2010/main" val="297313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93A14330-F1D0-4D37-BACF-4C87BA534729}" type="slidenum">
              <a:rPr lang="en-US" sz="1200" smtClean="0">
                <a:solidFill>
                  <a:schemeClr val="tx1"/>
                </a:solidFill>
              </a:rPr>
              <a:pPr eaLnBrk="1" hangingPunct="1">
                <a:spcBef>
                  <a:spcPct val="0"/>
                </a:spcBef>
                <a:defRPr/>
              </a:pPr>
              <a:t>2</a:t>
            </a:fld>
            <a:endParaRPr lang="en-US" sz="1200" smtClean="0">
              <a:solidFill>
                <a:schemeClr val="tx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Much larger and much more massive than the terrestrial planets, although not necessarily as dense</a:t>
            </a:r>
          </a:p>
          <a:p>
            <a:pPr eaLnBrk="1" hangingPunct="1"/>
            <a:r>
              <a:rPr lang="en-US" smtClean="0"/>
              <a:t>Composed mostly of H, He, and H compounds</a:t>
            </a:r>
          </a:p>
          <a:p>
            <a:pPr eaLnBrk="1" hangingPunct="1"/>
            <a:r>
              <a:rPr lang="en-US" smtClean="0"/>
              <a:t>No solid surface</a:t>
            </a:r>
          </a:p>
          <a:p>
            <a:pPr eaLnBrk="1" hangingPunct="1"/>
            <a:r>
              <a:rPr lang="en-US" smtClean="0"/>
              <a:t>Fast rotation rates, therefore Slightly squished in nature</a:t>
            </a:r>
          </a:p>
          <a:p>
            <a:pPr eaLnBrk="1" hangingPunct="1"/>
            <a:r>
              <a:rPr lang="en-US" smtClean="0"/>
              <a:t>Many moons </a:t>
            </a:r>
          </a:p>
          <a:p>
            <a:pPr lvl="1" eaLnBrk="1" hangingPunct="1"/>
            <a:r>
              <a:rPr lang="en-US" smtClean="0"/>
              <a:t>Over 100 combined</a:t>
            </a:r>
          </a:p>
          <a:p>
            <a:pPr lvl="1" eaLnBrk="1" hangingPunct="1"/>
            <a:r>
              <a:rPr lang="en-US" smtClean="0"/>
              <a:t>Captured asteroids and comets</a:t>
            </a:r>
          </a:p>
          <a:p>
            <a:pPr lvl="1" eaLnBrk="1" hangingPunct="1"/>
            <a:r>
              <a:rPr lang="en-US" smtClean="0"/>
              <a:t>Some similar to terrestrial planets</a:t>
            </a:r>
          </a:p>
          <a:p>
            <a:pPr eaLnBrk="1" hangingPunct="1"/>
            <a:r>
              <a:rPr lang="en-US" smtClean="0"/>
              <a:t>All have rings</a:t>
            </a:r>
          </a:p>
          <a:p>
            <a:pPr eaLnBrk="1" hangingPunct="1"/>
            <a:endParaRPr lang="en-US" smtClean="0"/>
          </a:p>
        </p:txBody>
      </p:sp>
    </p:spTree>
    <p:extLst>
      <p:ext uri="{BB962C8B-B14F-4D97-AF65-F5344CB8AC3E}">
        <p14:creationId xmlns:p14="http://schemas.microsoft.com/office/powerpoint/2010/main" val="1265134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sz="3100">
                <a:solidFill>
                  <a:schemeClr val="bg1"/>
                </a:solidFill>
                <a:latin typeface="Georgia" pitchFamily="18" charset="0"/>
              </a:defRPr>
            </a:lvl1pPr>
            <a:lvl2pPr marL="716130" indent="-275434" defTabSz="931887">
              <a:defRPr sz="3100">
                <a:solidFill>
                  <a:schemeClr val="bg1"/>
                </a:solidFill>
                <a:latin typeface="Georgia" pitchFamily="18" charset="0"/>
              </a:defRPr>
            </a:lvl2pPr>
            <a:lvl3pPr marL="1101738" indent="-220348" defTabSz="931887">
              <a:defRPr sz="3100">
                <a:solidFill>
                  <a:schemeClr val="bg1"/>
                </a:solidFill>
                <a:latin typeface="Georgia" pitchFamily="18" charset="0"/>
              </a:defRPr>
            </a:lvl3pPr>
            <a:lvl4pPr marL="1542433" indent="-220348" defTabSz="931887">
              <a:defRPr sz="3100">
                <a:solidFill>
                  <a:schemeClr val="bg1"/>
                </a:solidFill>
                <a:latin typeface="Georgia" pitchFamily="18" charset="0"/>
              </a:defRPr>
            </a:lvl4pPr>
            <a:lvl5pPr marL="1983128" indent="-220348" defTabSz="931887">
              <a:defRPr sz="3100">
                <a:solidFill>
                  <a:schemeClr val="bg1"/>
                </a:solidFill>
                <a:latin typeface="Georgia" pitchFamily="18" charset="0"/>
              </a:defRPr>
            </a:lvl5pPr>
            <a:lvl6pPr marL="2423823" indent="-220348" algn="ctr" defTabSz="931887" eaLnBrk="0" fontAlgn="base" hangingPunct="0">
              <a:spcBef>
                <a:spcPct val="0"/>
              </a:spcBef>
              <a:spcAft>
                <a:spcPct val="0"/>
              </a:spcAft>
              <a:defRPr sz="3100">
                <a:solidFill>
                  <a:schemeClr val="bg1"/>
                </a:solidFill>
                <a:latin typeface="Georgia" pitchFamily="18" charset="0"/>
              </a:defRPr>
            </a:lvl6pPr>
            <a:lvl7pPr marL="2864518" indent="-220348" algn="ctr" defTabSz="931887" eaLnBrk="0" fontAlgn="base" hangingPunct="0">
              <a:spcBef>
                <a:spcPct val="0"/>
              </a:spcBef>
              <a:spcAft>
                <a:spcPct val="0"/>
              </a:spcAft>
              <a:defRPr sz="3100">
                <a:solidFill>
                  <a:schemeClr val="bg1"/>
                </a:solidFill>
                <a:latin typeface="Georgia" pitchFamily="18" charset="0"/>
              </a:defRPr>
            </a:lvl7pPr>
            <a:lvl8pPr marL="3305213" indent="-220348" algn="ctr" defTabSz="931887" eaLnBrk="0" fontAlgn="base" hangingPunct="0">
              <a:spcBef>
                <a:spcPct val="0"/>
              </a:spcBef>
              <a:spcAft>
                <a:spcPct val="0"/>
              </a:spcAft>
              <a:defRPr sz="3100">
                <a:solidFill>
                  <a:schemeClr val="bg1"/>
                </a:solidFill>
                <a:latin typeface="Georgia" pitchFamily="18" charset="0"/>
              </a:defRPr>
            </a:lvl8pPr>
            <a:lvl9pPr marL="3745908" indent="-220348" algn="ctr" defTabSz="931887" eaLnBrk="0" fontAlgn="base" hangingPunct="0">
              <a:spcBef>
                <a:spcPct val="0"/>
              </a:spcBef>
              <a:spcAft>
                <a:spcPct val="0"/>
              </a:spcAft>
              <a:defRPr sz="3100">
                <a:solidFill>
                  <a:schemeClr val="bg1"/>
                </a:solidFill>
                <a:latin typeface="Georgia" pitchFamily="18" charset="0"/>
              </a:defRPr>
            </a:lvl9pPr>
          </a:lstStyle>
          <a:p>
            <a:fld id="{D744D637-2E35-43D8-A58D-F7B9AFD07F81}" type="slidenum">
              <a:rPr lang="en-US" sz="1300">
                <a:solidFill>
                  <a:srgbClr val="000000"/>
                </a:solidFill>
                <a:latin typeface="Arial" charset="0"/>
              </a:rPr>
              <a:pPr/>
              <a:t>20</a:t>
            </a:fld>
            <a:endParaRPr lang="en-US" sz="1300">
              <a:solidFill>
                <a:srgbClr val="000000"/>
              </a:solidFill>
              <a:latin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300"/>
              <a:t>Easily visible through a telescope</a:t>
            </a:r>
          </a:p>
          <a:p>
            <a:pPr eaLnBrk="1" hangingPunct="1"/>
            <a:r>
              <a:rPr lang="en-US" sz="1300"/>
              <a:t>Consist of many small particles</a:t>
            </a:r>
          </a:p>
          <a:p>
            <a:pPr lvl="1" eaLnBrk="1" hangingPunct="1"/>
            <a:r>
              <a:rPr lang="en-US" sz="1400"/>
              <a:t>From large rocks to tiny dust grains</a:t>
            </a:r>
          </a:p>
          <a:p>
            <a:pPr eaLnBrk="1" hangingPunct="1"/>
            <a:r>
              <a:rPr lang="en-US" sz="1300"/>
              <a:t>Mostly made of water ice</a:t>
            </a:r>
          </a:p>
          <a:p>
            <a:pPr eaLnBrk="1" hangingPunct="1"/>
            <a:r>
              <a:rPr lang="en-US" sz="1300"/>
              <a:t>The brighter rings consist of more material, so they reflect more light.  Darker rings have less material</a:t>
            </a:r>
          </a:p>
          <a:p>
            <a:pPr eaLnBrk="1" hangingPunct="1"/>
            <a:r>
              <a:rPr lang="en-US" sz="1300"/>
              <a:t>Very thin due to constant collisions</a:t>
            </a:r>
          </a:p>
          <a:p>
            <a:pPr lvl="1" eaLnBrk="1" hangingPunct="1"/>
            <a:r>
              <a:rPr lang="en-US" sz="1400"/>
              <a:t>A few meters thick, 270,000 km in dia.</a:t>
            </a:r>
          </a:p>
          <a:p>
            <a:pPr lvl="1" eaLnBrk="1" hangingPunct="1"/>
            <a:r>
              <a:rPr lang="en-US" sz="1400"/>
              <a:t>Invisible when viewed edge on</a:t>
            </a:r>
          </a:p>
          <a:p>
            <a:pPr lvl="1" eaLnBrk="1" hangingPunct="1"/>
            <a:endParaRPr lang="en-US" sz="1400"/>
          </a:p>
          <a:p>
            <a:pPr lvl="1" eaLnBrk="1" hangingPunct="1"/>
            <a:r>
              <a:rPr lang="en-US" sz="1400"/>
              <a:t>Your book notes that the rings are pretty young and so must be replentished.  In fact, we DO see moons being ground apart, and even reforming, in the rings.</a:t>
            </a:r>
          </a:p>
          <a:p>
            <a:pPr eaLnBrk="1" hangingPunct="1"/>
            <a:endParaRPr lang="en-US" smtClean="0"/>
          </a:p>
        </p:txBody>
      </p:sp>
    </p:spTree>
    <p:extLst>
      <p:ext uri="{BB962C8B-B14F-4D97-AF65-F5344CB8AC3E}">
        <p14:creationId xmlns:p14="http://schemas.microsoft.com/office/powerpoint/2010/main" val="3269082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sz="3100">
                <a:solidFill>
                  <a:schemeClr val="bg1"/>
                </a:solidFill>
                <a:latin typeface="Georgia" pitchFamily="18" charset="0"/>
              </a:defRPr>
            </a:lvl1pPr>
            <a:lvl2pPr marL="716130" indent="-275434" defTabSz="931887">
              <a:defRPr sz="3100">
                <a:solidFill>
                  <a:schemeClr val="bg1"/>
                </a:solidFill>
                <a:latin typeface="Georgia" pitchFamily="18" charset="0"/>
              </a:defRPr>
            </a:lvl2pPr>
            <a:lvl3pPr marL="1101738" indent="-220348" defTabSz="931887">
              <a:defRPr sz="3100">
                <a:solidFill>
                  <a:schemeClr val="bg1"/>
                </a:solidFill>
                <a:latin typeface="Georgia" pitchFamily="18" charset="0"/>
              </a:defRPr>
            </a:lvl3pPr>
            <a:lvl4pPr marL="1542433" indent="-220348" defTabSz="931887">
              <a:defRPr sz="3100">
                <a:solidFill>
                  <a:schemeClr val="bg1"/>
                </a:solidFill>
                <a:latin typeface="Georgia" pitchFamily="18" charset="0"/>
              </a:defRPr>
            </a:lvl4pPr>
            <a:lvl5pPr marL="1983128" indent="-220348" defTabSz="931887">
              <a:defRPr sz="3100">
                <a:solidFill>
                  <a:schemeClr val="bg1"/>
                </a:solidFill>
                <a:latin typeface="Georgia" pitchFamily="18" charset="0"/>
              </a:defRPr>
            </a:lvl5pPr>
            <a:lvl6pPr marL="2423823" indent="-220348" algn="ctr" defTabSz="931887" eaLnBrk="0" fontAlgn="base" hangingPunct="0">
              <a:spcBef>
                <a:spcPct val="0"/>
              </a:spcBef>
              <a:spcAft>
                <a:spcPct val="0"/>
              </a:spcAft>
              <a:defRPr sz="3100">
                <a:solidFill>
                  <a:schemeClr val="bg1"/>
                </a:solidFill>
                <a:latin typeface="Georgia" pitchFamily="18" charset="0"/>
              </a:defRPr>
            </a:lvl6pPr>
            <a:lvl7pPr marL="2864518" indent="-220348" algn="ctr" defTabSz="931887" eaLnBrk="0" fontAlgn="base" hangingPunct="0">
              <a:spcBef>
                <a:spcPct val="0"/>
              </a:spcBef>
              <a:spcAft>
                <a:spcPct val="0"/>
              </a:spcAft>
              <a:defRPr sz="3100">
                <a:solidFill>
                  <a:schemeClr val="bg1"/>
                </a:solidFill>
                <a:latin typeface="Georgia" pitchFamily="18" charset="0"/>
              </a:defRPr>
            </a:lvl7pPr>
            <a:lvl8pPr marL="3305213" indent="-220348" algn="ctr" defTabSz="931887" eaLnBrk="0" fontAlgn="base" hangingPunct="0">
              <a:spcBef>
                <a:spcPct val="0"/>
              </a:spcBef>
              <a:spcAft>
                <a:spcPct val="0"/>
              </a:spcAft>
              <a:defRPr sz="3100">
                <a:solidFill>
                  <a:schemeClr val="bg1"/>
                </a:solidFill>
                <a:latin typeface="Georgia" pitchFamily="18" charset="0"/>
              </a:defRPr>
            </a:lvl8pPr>
            <a:lvl9pPr marL="3745908" indent="-220348" algn="ctr" defTabSz="931887" eaLnBrk="0" fontAlgn="base" hangingPunct="0">
              <a:spcBef>
                <a:spcPct val="0"/>
              </a:spcBef>
              <a:spcAft>
                <a:spcPct val="0"/>
              </a:spcAft>
              <a:defRPr sz="3100">
                <a:solidFill>
                  <a:schemeClr val="bg1"/>
                </a:solidFill>
                <a:latin typeface="Georgia" pitchFamily="18" charset="0"/>
              </a:defRPr>
            </a:lvl9pPr>
          </a:lstStyle>
          <a:p>
            <a:fld id="{F2910971-C550-47AD-BB62-295FC14485A1}" type="slidenum">
              <a:rPr lang="en-US" sz="1300">
                <a:solidFill>
                  <a:srgbClr val="000000"/>
                </a:solidFill>
                <a:latin typeface="Arial" charset="0"/>
              </a:rPr>
              <a:pPr/>
              <a:t>21</a:t>
            </a:fld>
            <a:endParaRPr lang="en-US" sz="1300">
              <a:solidFill>
                <a:srgbClr val="000000"/>
              </a:solidFill>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Aside from the rings, we see gaps and ripples</a:t>
            </a:r>
          </a:p>
          <a:p>
            <a:pPr eaLnBrk="1" hangingPunct="1"/>
            <a:r>
              <a:rPr lang="en-US" smtClean="0"/>
              <a:t>Gravitational interaction with moons inside the rings push particles into specific orbits</a:t>
            </a:r>
          </a:p>
          <a:p>
            <a:pPr lvl="1" eaLnBrk="1" hangingPunct="1"/>
            <a:r>
              <a:rPr lang="en-US" sz="1400"/>
              <a:t>clear gaps</a:t>
            </a:r>
          </a:p>
          <a:p>
            <a:pPr eaLnBrk="1" hangingPunct="1"/>
            <a:r>
              <a:rPr lang="en-US" smtClean="0"/>
              <a:t>Interaction with larger, distant moons can clear gaps and form ripples.</a:t>
            </a:r>
          </a:p>
          <a:p>
            <a:pPr eaLnBrk="1" hangingPunct="1"/>
            <a:r>
              <a:rPr lang="en-US" smtClean="0"/>
              <a:t>Dark patches called ‘spokes’ appear and disappear but origin is unknown</a:t>
            </a:r>
          </a:p>
          <a:p>
            <a:pPr eaLnBrk="1" hangingPunct="1"/>
            <a:r>
              <a:rPr lang="en-US" smtClean="0"/>
              <a:t>Perhaps they might be particles of dust drawn out by Saturn’s magnetic field</a:t>
            </a:r>
          </a:p>
          <a:p>
            <a:pPr eaLnBrk="1" hangingPunct="1"/>
            <a:r>
              <a:rPr lang="en-US" smtClean="0"/>
              <a:t>Origin of rings is probably a moon destroyed by tidal forces</a:t>
            </a:r>
          </a:p>
          <a:p>
            <a:pPr eaLnBrk="1" hangingPunct="1"/>
            <a:endParaRPr lang="en-US" smtClean="0"/>
          </a:p>
        </p:txBody>
      </p:sp>
    </p:spTree>
    <p:extLst>
      <p:ext uri="{BB962C8B-B14F-4D97-AF65-F5344CB8AC3E}">
        <p14:creationId xmlns:p14="http://schemas.microsoft.com/office/powerpoint/2010/main" val="1963826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EmbossedBlackWide" pitchFamily="18" charset="0"/>
              </a:defRPr>
            </a:lvl1pPr>
            <a:lvl2pPr marL="742950" indent="-285750" algn="ctr" defTabSz="966788">
              <a:defRPr sz="2400">
                <a:solidFill>
                  <a:schemeClr val="tx1"/>
                </a:solidFill>
                <a:latin typeface="EmbossedBlackWide" pitchFamily="18" charset="0"/>
              </a:defRPr>
            </a:lvl2pPr>
            <a:lvl3pPr marL="1143000" indent="-228600" algn="ctr" defTabSz="966788">
              <a:defRPr sz="2400">
                <a:solidFill>
                  <a:schemeClr val="tx1"/>
                </a:solidFill>
                <a:latin typeface="EmbossedBlackWide" pitchFamily="18" charset="0"/>
              </a:defRPr>
            </a:lvl3pPr>
            <a:lvl4pPr marL="1600200" indent="-228600" algn="ctr" defTabSz="966788">
              <a:defRPr sz="2400">
                <a:solidFill>
                  <a:schemeClr val="tx1"/>
                </a:solidFill>
                <a:latin typeface="EmbossedBlackWide" pitchFamily="18" charset="0"/>
              </a:defRPr>
            </a:lvl4pPr>
            <a:lvl5pPr marL="2057400" indent="-228600" algn="ctr"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pPr algn="r"/>
            <a:fld id="{A21F5C5B-0D6F-45FF-87E5-F730746BDCC6}" type="slidenum">
              <a:rPr lang="en-US" altLang="en-US" sz="1300">
                <a:latin typeface="Arial" panose="020B0604020202020204" pitchFamily="34" charset="0"/>
              </a:rPr>
              <a:pPr algn="r"/>
              <a:t>22</a:t>
            </a:fld>
            <a:endParaRPr lang="en-US" altLang="en-US" sz="1300">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It’s cold where Jupiter forms.  And, the jovian cores are BIG.</a:t>
            </a:r>
          </a:p>
          <a:p>
            <a:pPr eaLnBrk="1" hangingPunct="1"/>
            <a:r>
              <a:rPr lang="en-US" altLang="en-US" smtClean="0">
                <a:latin typeface="Arial" panose="020B0604020202020204" pitchFamily="34" charset="0"/>
              </a:rPr>
              <a:t>So, hydrogen isn’t moving very fast.  It doesn’t exceed the escape velocity.</a:t>
            </a:r>
          </a:p>
        </p:txBody>
      </p:sp>
    </p:spTree>
    <p:extLst>
      <p:ext uri="{BB962C8B-B14F-4D97-AF65-F5344CB8AC3E}">
        <p14:creationId xmlns:p14="http://schemas.microsoft.com/office/powerpoint/2010/main" val="2866051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EmbossedBlackWide" pitchFamily="18" charset="0"/>
              </a:defRPr>
            </a:lvl1pPr>
            <a:lvl2pPr marL="742950" indent="-285750" algn="ctr" defTabSz="966788">
              <a:defRPr sz="2400">
                <a:solidFill>
                  <a:schemeClr val="tx1"/>
                </a:solidFill>
                <a:latin typeface="EmbossedBlackWide" pitchFamily="18" charset="0"/>
              </a:defRPr>
            </a:lvl2pPr>
            <a:lvl3pPr marL="1143000" indent="-228600" algn="ctr" defTabSz="966788">
              <a:defRPr sz="2400">
                <a:solidFill>
                  <a:schemeClr val="tx1"/>
                </a:solidFill>
                <a:latin typeface="EmbossedBlackWide" pitchFamily="18" charset="0"/>
              </a:defRPr>
            </a:lvl3pPr>
            <a:lvl4pPr marL="1600200" indent="-228600" algn="ctr" defTabSz="966788">
              <a:defRPr sz="2400">
                <a:solidFill>
                  <a:schemeClr val="tx1"/>
                </a:solidFill>
                <a:latin typeface="EmbossedBlackWide" pitchFamily="18" charset="0"/>
              </a:defRPr>
            </a:lvl4pPr>
            <a:lvl5pPr marL="2057400" indent="-228600" algn="ctr"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pPr algn="r"/>
            <a:fld id="{D7E83A1E-2D0E-445D-9D0C-1DBD301ECB89}" type="slidenum">
              <a:rPr lang="en-US" altLang="en-US" sz="1300">
                <a:latin typeface="Arial" panose="020B0604020202020204" pitchFamily="34" charset="0"/>
              </a:rPr>
              <a:pPr algn="r"/>
              <a:t>23</a:t>
            </a:fld>
            <a:endParaRPr lang="en-US" altLang="en-US" sz="1300">
              <a:latin typeface="Arial" panose="020B0604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It’s too warm here, and terrestrial planets aren’t very massive.  </a:t>
            </a:r>
          </a:p>
          <a:p>
            <a:pPr eaLnBrk="1" hangingPunct="1"/>
            <a:r>
              <a:rPr lang="en-US" altLang="en-US" smtClean="0">
                <a:latin typeface="Arial" panose="020B0604020202020204" pitchFamily="34" charset="0"/>
              </a:rPr>
              <a:t>So, hydrogen exceeds the escape velocity.</a:t>
            </a:r>
          </a:p>
        </p:txBody>
      </p:sp>
    </p:spTree>
    <p:extLst>
      <p:ext uri="{BB962C8B-B14F-4D97-AF65-F5344CB8AC3E}">
        <p14:creationId xmlns:p14="http://schemas.microsoft.com/office/powerpoint/2010/main" val="3813019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EmbossedBlackWide" pitchFamily="18" charset="0"/>
              </a:defRPr>
            </a:lvl1pPr>
            <a:lvl2pPr marL="742950" indent="-285750" algn="ctr" defTabSz="966788">
              <a:defRPr sz="2400">
                <a:solidFill>
                  <a:schemeClr val="tx1"/>
                </a:solidFill>
                <a:latin typeface="EmbossedBlackWide" pitchFamily="18" charset="0"/>
              </a:defRPr>
            </a:lvl2pPr>
            <a:lvl3pPr marL="1143000" indent="-228600" algn="ctr" defTabSz="966788">
              <a:defRPr sz="2400">
                <a:solidFill>
                  <a:schemeClr val="tx1"/>
                </a:solidFill>
                <a:latin typeface="EmbossedBlackWide" pitchFamily="18" charset="0"/>
              </a:defRPr>
            </a:lvl3pPr>
            <a:lvl4pPr marL="1600200" indent="-228600" algn="ctr" defTabSz="966788">
              <a:defRPr sz="2400">
                <a:solidFill>
                  <a:schemeClr val="tx1"/>
                </a:solidFill>
                <a:latin typeface="EmbossedBlackWide" pitchFamily="18" charset="0"/>
              </a:defRPr>
            </a:lvl4pPr>
            <a:lvl5pPr marL="2057400" indent="-228600" algn="ctr"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pPr algn="r"/>
            <a:fld id="{D7E83A1E-2D0E-445D-9D0C-1DBD301ECB89}" type="slidenum">
              <a:rPr lang="en-US" altLang="en-US" sz="1300">
                <a:latin typeface="Arial" panose="020B0604020202020204" pitchFamily="34" charset="0"/>
              </a:rPr>
              <a:pPr algn="r"/>
              <a:t>24</a:t>
            </a:fld>
            <a:endParaRPr lang="en-US" altLang="en-US" sz="1300">
              <a:latin typeface="Arial" panose="020B0604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It’s too warm here, and terrestrial planets aren’t very massive.  </a:t>
            </a:r>
          </a:p>
          <a:p>
            <a:pPr eaLnBrk="1" hangingPunct="1"/>
            <a:r>
              <a:rPr lang="en-US" altLang="en-US" smtClean="0">
                <a:latin typeface="Arial" panose="020B0604020202020204" pitchFamily="34" charset="0"/>
              </a:rPr>
              <a:t>So, hydrogen exceeds the escape velocity.</a:t>
            </a:r>
          </a:p>
        </p:txBody>
      </p:sp>
    </p:spTree>
    <p:extLst>
      <p:ext uri="{BB962C8B-B14F-4D97-AF65-F5344CB8AC3E}">
        <p14:creationId xmlns:p14="http://schemas.microsoft.com/office/powerpoint/2010/main" val="499996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EmbossedBlackWide" pitchFamily="18" charset="0"/>
              </a:defRPr>
            </a:lvl1pPr>
            <a:lvl2pPr marL="742950" indent="-285750" algn="ctr" defTabSz="966788">
              <a:defRPr sz="2400">
                <a:solidFill>
                  <a:schemeClr val="tx1"/>
                </a:solidFill>
                <a:latin typeface="EmbossedBlackWide" pitchFamily="18" charset="0"/>
              </a:defRPr>
            </a:lvl2pPr>
            <a:lvl3pPr marL="1143000" indent="-228600" algn="ctr" defTabSz="966788">
              <a:defRPr sz="2400">
                <a:solidFill>
                  <a:schemeClr val="tx1"/>
                </a:solidFill>
                <a:latin typeface="EmbossedBlackWide" pitchFamily="18" charset="0"/>
              </a:defRPr>
            </a:lvl3pPr>
            <a:lvl4pPr marL="1600200" indent="-228600" algn="ctr" defTabSz="966788">
              <a:defRPr sz="2400">
                <a:solidFill>
                  <a:schemeClr val="tx1"/>
                </a:solidFill>
                <a:latin typeface="EmbossedBlackWide" pitchFamily="18" charset="0"/>
              </a:defRPr>
            </a:lvl4pPr>
            <a:lvl5pPr marL="2057400" indent="-228600" algn="ctr"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pPr algn="r"/>
            <a:fld id="{D7E83A1E-2D0E-445D-9D0C-1DBD301ECB89}" type="slidenum">
              <a:rPr lang="en-US" altLang="en-US" sz="1300">
                <a:latin typeface="Arial" panose="020B0604020202020204" pitchFamily="34" charset="0"/>
              </a:rPr>
              <a:pPr algn="r"/>
              <a:t>25</a:t>
            </a:fld>
            <a:endParaRPr lang="en-US" altLang="en-US" sz="1300">
              <a:latin typeface="Arial" panose="020B0604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It’s too warm here, and terrestrial planets aren’t very massive.  </a:t>
            </a:r>
          </a:p>
          <a:p>
            <a:pPr eaLnBrk="1" hangingPunct="1"/>
            <a:r>
              <a:rPr lang="en-US" altLang="en-US" smtClean="0">
                <a:latin typeface="Arial" panose="020B0604020202020204" pitchFamily="34" charset="0"/>
              </a:rPr>
              <a:t>So, hydrogen exceeds the escape velocity.</a:t>
            </a:r>
          </a:p>
        </p:txBody>
      </p:sp>
    </p:spTree>
    <p:extLst>
      <p:ext uri="{BB962C8B-B14F-4D97-AF65-F5344CB8AC3E}">
        <p14:creationId xmlns:p14="http://schemas.microsoft.com/office/powerpoint/2010/main" val="3347388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EmbossedBlackWide" pitchFamily="18" charset="0"/>
              </a:defRPr>
            </a:lvl1pPr>
            <a:lvl2pPr marL="742950" indent="-285750" algn="ctr" defTabSz="966788">
              <a:defRPr sz="2400">
                <a:solidFill>
                  <a:schemeClr val="tx1"/>
                </a:solidFill>
                <a:latin typeface="EmbossedBlackWide" pitchFamily="18" charset="0"/>
              </a:defRPr>
            </a:lvl2pPr>
            <a:lvl3pPr marL="1143000" indent="-228600" algn="ctr" defTabSz="966788">
              <a:defRPr sz="2400">
                <a:solidFill>
                  <a:schemeClr val="tx1"/>
                </a:solidFill>
                <a:latin typeface="EmbossedBlackWide" pitchFamily="18" charset="0"/>
              </a:defRPr>
            </a:lvl3pPr>
            <a:lvl4pPr marL="1600200" indent="-228600" algn="ctr" defTabSz="966788">
              <a:defRPr sz="2400">
                <a:solidFill>
                  <a:schemeClr val="tx1"/>
                </a:solidFill>
                <a:latin typeface="EmbossedBlackWide" pitchFamily="18" charset="0"/>
              </a:defRPr>
            </a:lvl4pPr>
            <a:lvl5pPr marL="2057400" indent="-228600" algn="ctr"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pPr algn="r"/>
            <a:fld id="{B493A474-D9A9-4EFD-A64B-34668C469CFC}" type="slidenum">
              <a:rPr lang="en-US" altLang="en-US" sz="1300">
                <a:latin typeface="Arial" panose="020B0604020202020204" pitchFamily="34" charset="0"/>
              </a:rPr>
              <a:pPr algn="r"/>
              <a:t>26</a:t>
            </a:fld>
            <a:endParaRPr lang="en-US" altLang="en-US" sz="1300">
              <a:latin typeface="Arial" panose="020B0604020202020204"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C.</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HOT!</a:t>
            </a:r>
          </a:p>
        </p:txBody>
      </p:sp>
    </p:spTree>
    <p:extLst>
      <p:ext uri="{BB962C8B-B14F-4D97-AF65-F5344CB8AC3E}">
        <p14:creationId xmlns:p14="http://schemas.microsoft.com/office/powerpoint/2010/main" val="274347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defRPr/>
            </a:pPr>
            <a:fld id="{787B0A31-4579-4B10-90E6-3F1660BADDB0}" type="slidenum">
              <a:rPr lang="en-US" sz="1200" smtClean="0">
                <a:solidFill>
                  <a:schemeClr val="tx1"/>
                </a:solidFill>
              </a:rPr>
              <a:pPr eaLnBrk="1" hangingPunct="1">
                <a:defRPr/>
              </a:pPr>
              <a:t>27</a:t>
            </a:fld>
            <a:endParaRPr lang="en-US" sz="1200" smtClean="0">
              <a:solidFill>
                <a:schemeClr val="tx1"/>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defRPr/>
            </a:pPr>
            <a:r>
              <a:rPr lang="en-US" sz="1200" dirty="0" smtClean="0">
                <a:effectLst>
                  <a:outerShdw blurRad="38100" dist="38100" dir="2700000" algn="tl">
                    <a:srgbClr val="000000"/>
                  </a:outerShdw>
                </a:effectLst>
              </a:rPr>
              <a:t>What are the</a:t>
            </a:r>
            <a:r>
              <a:rPr lang="en-US" sz="1200" baseline="0" dirty="0" smtClean="0">
                <a:effectLst>
                  <a:outerShdw blurRad="38100" dist="38100" dir="2700000" algn="tl">
                    <a:srgbClr val="000000"/>
                  </a:outerShdw>
                </a:effectLst>
              </a:rPr>
              <a:t> things that life needs to exist?</a:t>
            </a:r>
          </a:p>
          <a:p>
            <a:pPr algn="l">
              <a:defRPr/>
            </a:pPr>
            <a:r>
              <a:rPr lang="en-US" sz="1200" dirty="0" smtClean="0">
                <a:effectLst>
                  <a:outerShdw blurRad="38100" dist="38100" dir="2700000" algn="tl">
                    <a:srgbClr val="000000"/>
                  </a:outerShdw>
                </a:effectLst>
              </a:rPr>
              <a:t>Are each of these </a:t>
            </a:r>
            <a:r>
              <a:rPr lang="en-US" sz="1200" i="1" dirty="0" smtClean="0">
                <a:effectLst>
                  <a:outerShdw blurRad="38100" dist="38100" dir="2700000" algn="tl">
                    <a:srgbClr val="000000"/>
                  </a:outerShdw>
                </a:effectLst>
              </a:rPr>
              <a:t>necessary</a:t>
            </a:r>
            <a:r>
              <a:rPr lang="en-US" sz="1200" dirty="0" smtClean="0">
                <a:effectLst>
                  <a:outerShdw blurRad="38100" dist="38100" dir="2700000" algn="tl">
                    <a:srgbClr val="000000"/>
                  </a:outerShdw>
                </a:effectLst>
              </a:rPr>
              <a:t>, or can we get around them somehow?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outerShdw>
                </a:effectLst>
              </a:rPr>
              <a:t>If we want to find life, where should we look?</a:t>
            </a:r>
          </a:p>
        </p:txBody>
      </p:sp>
    </p:spTree>
    <p:extLst>
      <p:ext uri="{BB962C8B-B14F-4D97-AF65-F5344CB8AC3E}">
        <p14:creationId xmlns:p14="http://schemas.microsoft.com/office/powerpoint/2010/main" val="2337084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EmbossedBlackWide" pitchFamily="18" charset="0"/>
              </a:defRPr>
            </a:lvl1pPr>
            <a:lvl2pPr marL="702756" indent="-270291" defTabSz="914485">
              <a:defRPr sz="2300">
                <a:solidFill>
                  <a:schemeClr val="tx1"/>
                </a:solidFill>
                <a:latin typeface="EmbossedBlackWide" pitchFamily="18" charset="0"/>
              </a:defRPr>
            </a:lvl2pPr>
            <a:lvl3pPr marL="1081164" indent="-216233" defTabSz="914485">
              <a:defRPr sz="2300">
                <a:solidFill>
                  <a:schemeClr val="tx1"/>
                </a:solidFill>
                <a:latin typeface="EmbossedBlackWide" pitchFamily="18" charset="0"/>
              </a:defRPr>
            </a:lvl3pPr>
            <a:lvl4pPr marL="1513629" indent="-216233" defTabSz="914485">
              <a:defRPr sz="2300">
                <a:solidFill>
                  <a:schemeClr val="tx1"/>
                </a:solidFill>
                <a:latin typeface="EmbossedBlackWide" pitchFamily="18" charset="0"/>
              </a:defRPr>
            </a:lvl4pPr>
            <a:lvl5pPr marL="1946095" indent="-216233" defTabSz="914485">
              <a:defRPr sz="2300">
                <a:solidFill>
                  <a:schemeClr val="tx1"/>
                </a:solidFill>
                <a:latin typeface="EmbossedBlackWide" pitchFamily="18" charset="0"/>
              </a:defRPr>
            </a:lvl5pPr>
            <a:lvl6pPr marL="2378560" indent="-216233" algn="ctr" defTabSz="914485" eaLnBrk="0" fontAlgn="base" hangingPunct="0">
              <a:spcBef>
                <a:spcPct val="0"/>
              </a:spcBef>
              <a:spcAft>
                <a:spcPct val="0"/>
              </a:spcAft>
              <a:defRPr sz="2300">
                <a:solidFill>
                  <a:schemeClr val="tx1"/>
                </a:solidFill>
                <a:latin typeface="EmbossedBlackWide" pitchFamily="18" charset="0"/>
              </a:defRPr>
            </a:lvl6pPr>
            <a:lvl7pPr marL="2811026" indent="-216233" algn="ctr" defTabSz="914485" eaLnBrk="0" fontAlgn="base" hangingPunct="0">
              <a:spcBef>
                <a:spcPct val="0"/>
              </a:spcBef>
              <a:spcAft>
                <a:spcPct val="0"/>
              </a:spcAft>
              <a:defRPr sz="2300">
                <a:solidFill>
                  <a:schemeClr val="tx1"/>
                </a:solidFill>
                <a:latin typeface="EmbossedBlackWide" pitchFamily="18" charset="0"/>
              </a:defRPr>
            </a:lvl7pPr>
            <a:lvl8pPr marL="3243491" indent="-216233" algn="ctr" defTabSz="914485" eaLnBrk="0" fontAlgn="base" hangingPunct="0">
              <a:spcBef>
                <a:spcPct val="0"/>
              </a:spcBef>
              <a:spcAft>
                <a:spcPct val="0"/>
              </a:spcAft>
              <a:defRPr sz="2300">
                <a:solidFill>
                  <a:schemeClr val="tx1"/>
                </a:solidFill>
                <a:latin typeface="EmbossedBlackWide" pitchFamily="18" charset="0"/>
              </a:defRPr>
            </a:lvl8pPr>
            <a:lvl9pPr marL="3675957" indent="-216233" algn="ctr" defTabSz="914485" eaLnBrk="0" fontAlgn="base" hangingPunct="0">
              <a:spcBef>
                <a:spcPct val="0"/>
              </a:spcBef>
              <a:spcAft>
                <a:spcPct val="0"/>
              </a:spcAft>
              <a:defRPr sz="2300">
                <a:solidFill>
                  <a:schemeClr val="tx1"/>
                </a:solidFill>
                <a:latin typeface="EmbossedBlackWide" pitchFamily="18" charset="0"/>
              </a:defRPr>
            </a:lvl9pPr>
          </a:lstStyle>
          <a:p>
            <a:fld id="{B6236355-C2CF-466E-AB1C-CB335838A04E}" type="slidenum">
              <a:rPr lang="en-US" sz="1200">
                <a:latin typeface="Arial" pitchFamily="34" charset="0"/>
              </a:rPr>
              <a:pPr/>
              <a:t>28</a:t>
            </a:fld>
            <a:endParaRPr lang="en-US" sz="120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Mostly,</a:t>
            </a:r>
            <a:r>
              <a:rPr lang="en-US" baseline="0" dirty="0" smtClean="0">
                <a:latin typeface="Arial" pitchFamily="34" charset="0"/>
              </a:rPr>
              <a:t> w</a:t>
            </a:r>
            <a:r>
              <a:rPr lang="en-US" dirty="0" smtClean="0">
                <a:latin typeface="Arial" pitchFamily="34" charset="0"/>
              </a:rPr>
              <a:t>e can only see the effect that they have on their parent stars.</a:t>
            </a:r>
          </a:p>
          <a:p>
            <a:pPr eaLnBrk="1" hangingPunct="1"/>
            <a:r>
              <a:rPr lang="en-US" dirty="0" smtClean="0">
                <a:latin typeface="Arial" pitchFamily="34" charset="0"/>
              </a:rPr>
              <a:t>Really big planets (Like the size of Jupiter) can cause a significant wobble in the star… but this can be hard because it’s best if they are far from their star, which makes the wobble take a long time.  Best for nearby stars, and only works in rare</a:t>
            </a:r>
            <a:r>
              <a:rPr lang="en-US" baseline="0" dirty="0" smtClean="0">
                <a:latin typeface="Arial" pitchFamily="34" charset="0"/>
              </a:rPr>
              <a:t> cases.  The GAIA mission that the European Space Agency (ESA) is running is currently working on doing this accurately.</a:t>
            </a:r>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extLst>
      <p:ext uri="{BB962C8B-B14F-4D97-AF65-F5344CB8AC3E}">
        <p14:creationId xmlns:p14="http://schemas.microsoft.com/office/powerpoint/2010/main" val="3757128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EmbossedBlackWide" pitchFamily="18" charset="0"/>
              </a:defRPr>
            </a:lvl1pPr>
            <a:lvl2pPr marL="702756" indent="-270291" defTabSz="914485">
              <a:defRPr sz="2300">
                <a:solidFill>
                  <a:schemeClr val="tx1"/>
                </a:solidFill>
                <a:latin typeface="EmbossedBlackWide" pitchFamily="18" charset="0"/>
              </a:defRPr>
            </a:lvl2pPr>
            <a:lvl3pPr marL="1081164" indent="-216233" defTabSz="914485">
              <a:defRPr sz="2300">
                <a:solidFill>
                  <a:schemeClr val="tx1"/>
                </a:solidFill>
                <a:latin typeface="EmbossedBlackWide" pitchFamily="18" charset="0"/>
              </a:defRPr>
            </a:lvl3pPr>
            <a:lvl4pPr marL="1513629" indent="-216233" defTabSz="914485">
              <a:defRPr sz="2300">
                <a:solidFill>
                  <a:schemeClr val="tx1"/>
                </a:solidFill>
                <a:latin typeface="EmbossedBlackWide" pitchFamily="18" charset="0"/>
              </a:defRPr>
            </a:lvl4pPr>
            <a:lvl5pPr marL="1946095" indent="-216233" defTabSz="914485">
              <a:defRPr sz="2300">
                <a:solidFill>
                  <a:schemeClr val="tx1"/>
                </a:solidFill>
                <a:latin typeface="EmbossedBlackWide" pitchFamily="18" charset="0"/>
              </a:defRPr>
            </a:lvl5pPr>
            <a:lvl6pPr marL="2378560" indent="-216233" algn="ctr" defTabSz="914485" eaLnBrk="0" fontAlgn="base" hangingPunct="0">
              <a:spcBef>
                <a:spcPct val="0"/>
              </a:spcBef>
              <a:spcAft>
                <a:spcPct val="0"/>
              </a:spcAft>
              <a:defRPr sz="2300">
                <a:solidFill>
                  <a:schemeClr val="tx1"/>
                </a:solidFill>
                <a:latin typeface="EmbossedBlackWide" pitchFamily="18" charset="0"/>
              </a:defRPr>
            </a:lvl6pPr>
            <a:lvl7pPr marL="2811026" indent="-216233" algn="ctr" defTabSz="914485" eaLnBrk="0" fontAlgn="base" hangingPunct="0">
              <a:spcBef>
                <a:spcPct val="0"/>
              </a:spcBef>
              <a:spcAft>
                <a:spcPct val="0"/>
              </a:spcAft>
              <a:defRPr sz="2300">
                <a:solidFill>
                  <a:schemeClr val="tx1"/>
                </a:solidFill>
                <a:latin typeface="EmbossedBlackWide" pitchFamily="18" charset="0"/>
              </a:defRPr>
            </a:lvl7pPr>
            <a:lvl8pPr marL="3243491" indent="-216233" algn="ctr" defTabSz="914485" eaLnBrk="0" fontAlgn="base" hangingPunct="0">
              <a:spcBef>
                <a:spcPct val="0"/>
              </a:spcBef>
              <a:spcAft>
                <a:spcPct val="0"/>
              </a:spcAft>
              <a:defRPr sz="2300">
                <a:solidFill>
                  <a:schemeClr val="tx1"/>
                </a:solidFill>
                <a:latin typeface="EmbossedBlackWide" pitchFamily="18" charset="0"/>
              </a:defRPr>
            </a:lvl8pPr>
            <a:lvl9pPr marL="3675957" indent="-216233" algn="ctr" defTabSz="914485" eaLnBrk="0" fontAlgn="base" hangingPunct="0">
              <a:spcBef>
                <a:spcPct val="0"/>
              </a:spcBef>
              <a:spcAft>
                <a:spcPct val="0"/>
              </a:spcAft>
              <a:defRPr sz="2300">
                <a:solidFill>
                  <a:schemeClr val="tx1"/>
                </a:solidFill>
                <a:latin typeface="EmbossedBlackWide" pitchFamily="18" charset="0"/>
              </a:defRPr>
            </a:lvl9pPr>
          </a:lstStyle>
          <a:p>
            <a:fld id="{6D1F8078-7D98-489E-B219-F4B08C55F6A9}" type="slidenum">
              <a:rPr lang="en-US" sz="1200">
                <a:latin typeface="Arial" pitchFamily="34" charset="0"/>
              </a:rPr>
              <a:pPr/>
              <a:t>29</a:t>
            </a:fld>
            <a:endParaRPr lang="en-US" sz="120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rPr>
              <a:t>It’s VERY</a:t>
            </a:r>
            <a:r>
              <a:rPr lang="en-US" baseline="0" dirty="0" smtClean="0">
                <a:latin typeface="Arial" pitchFamily="34" charset="0"/>
              </a:rPr>
              <a:t> HARD to </a:t>
            </a:r>
            <a:r>
              <a:rPr lang="en-US" dirty="0" smtClean="0">
                <a:latin typeface="Arial" pitchFamily="34" charset="0"/>
              </a:rPr>
              <a:t>detect extra solar planets directly. Rare cases</a:t>
            </a:r>
            <a:r>
              <a:rPr lang="en-US" baseline="0" dirty="0" smtClean="0">
                <a:latin typeface="Arial" pitchFamily="34" charset="0"/>
              </a:rPr>
              <a:t> only….</a:t>
            </a:r>
            <a:endParaRPr lang="en-US" dirty="0" smtClean="0">
              <a:latin typeface="Arial" pitchFamily="34" charset="0"/>
            </a:endParaRPr>
          </a:p>
          <a:p>
            <a:pPr eaLnBrk="1" hangingPunct="1"/>
            <a:r>
              <a:rPr lang="en-US" dirty="0" smtClean="0">
                <a:latin typeface="Arial" pitchFamily="34" charset="0"/>
              </a:rPr>
              <a:t>As</a:t>
            </a:r>
            <a:r>
              <a:rPr lang="en-US" baseline="0" dirty="0" smtClean="0">
                <a:latin typeface="Arial" pitchFamily="34" charset="0"/>
              </a:rPr>
              <a:t> the Alma telescope comes online this will become easier – but most likely will focus on the planetary systems already detected.  This is a </a:t>
            </a:r>
            <a:r>
              <a:rPr lang="en-US" i="1" baseline="0" dirty="0" smtClean="0">
                <a:latin typeface="Arial" pitchFamily="34" charset="0"/>
              </a:rPr>
              <a:t>proto</a:t>
            </a:r>
            <a:r>
              <a:rPr lang="en-US" baseline="0" dirty="0" smtClean="0">
                <a:latin typeface="Arial" pitchFamily="34" charset="0"/>
              </a:rPr>
              <a:t>planetary disk, one of the first ones imaged!  Look at those gaps!  Just like we predicted!</a:t>
            </a:r>
            <a:endParaRPr lang="en-US" dirty="0" smtClean="0">
              <a:latin typeface="Arial" pitchFamily="34" charset="0"/>
            </a:endParaRPr>
          </a:p>
        </p:txBody>
      </p:sp>
    </p:spTree>
    <p:extLst>
      <p:ext uri="{BB962C8B-B14F-4D97-AF65-F5344CB8AC3E}">
        <p14:creationId xmlns:p14="http://schemas.microsoft.com/office/powerpoint/2010/main" val="55892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4AD6F583-3BDD-4F8B-9EE5-E25AB47C5DA8}" type="slidenum">
              <a:rPr lang="en-US" sz="1200" smtClean="0">
                <a:solidFill>
                  <a:schemeClr val="tx1"/>
                </a:solidFill>
              </a:rPr>
              <a:pPr eaLnBrk="1" hangingPunct="1">
                <a:spcBef>
                  <a:spcPct val="0"/>
                </a:spcBef>
                <a:defRPr/>
              </a:pPr>
              <a:t>3</a:t>
            </a:fld>
            <a:endParaRPr lang="en-US" sz="1200" smtClean="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Though</a:t>
            </a:r>
            <a:r>
              <a:rPr lang="en-US" baseline="0" dirty="0" smtClean="0"/>
              <a:t> it is possible that the stuff at the center of Uranus &amp; Neptune are solid… hard to say for sure.</a:t>
            </a:r>
            <a:endParaRPr lang="en-US" dirty="0" smtClean="0"/>
          </a:p>
        </p:txBody>
      </p:sp>
    </p:spTree>
    <p:extLst>
      <p:ext uri="{BB962C8B-B14F-4D97-AF65-F5344CB8AC3E}">
        <p14:creationId xmlns:p14="http://schemas.microsoft.com/office/powerpoint/2010/main" val="2312501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9763B5A-FCA2-4DBC-BCA8-D2F761EF3BF3}" type="slidenum">
              <a:rPr lang="en-US" altLang="en-US" sz="1300"/>
              <a:pPr algn="r" eaLnBrk="1" hangingPunct="1">
                <a:spcBef>
                  <a:spcPct val="0"/>
                </a:spcBef>
              </a:pPr>
              <a:t>30</a:t>
            </a:fld>
            <a:endParaRPr lang="en-US" altLang="en-US" sz="13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We can detect that wobble through the </a:t>
            </a:r>
            <a:r>
              <a:rPr lang="en-US" b="1" dirty="0" smtClean="0">
                <a:latin typeface="Arial" pitchFamily="34" charset="0"/>
              </a:rPr>
              <a:t>Doppler Effect</a:t>
            </a:r>
            <a:r>
              <a:rPr lang="en-US" dirty="0" smtClean="0">
                <a:latin typeface="Arial" pitchFamily="34" charset="0"/>
              </a:rPr>
              <a:t>.  </a:t>
            </a:r>
          </a:p>
          <a:p>
            <a:pPr eaLnBrk="1" hangingPunct="1"/>
            <a:r>
              <a:rPr lang="en-US" dirty="0" smtClean="0">
                <a:latin typeface="Arial" pitchFamily="34" charset="0"/>
              </a:rPr>
              <a:t>The absorption lines in the star shift back and forth as the star wobbles first away from us and then towards us.</a:t>
            </a:r>
          </a:p>
          <a:p>
            <a:pPr eaLnBrk="1" hangingPunct="1"/>
            <a:endParaRPr lang="en-US" altLang="en-US" dirty="0" smtClean="0"/>
          </a:p>
          <a:p>
            <a:pPr eaLnBrk="1" hangingPunct="1"/>
            <a:r>
              <a:rPr lang="en-US" altLang="en-US" dirty="0" smtClean="0"/>
              <a:t>So let’s talk about Doppler</a:t>
            </a:r>
            <a:r>
              <a:rPr lang="en-US" altLang="en-US" baseline="0" dirty="0" smtClean="0"/>
              <a:t> shift (we will need it for other things as well).</a:t>
            </a:r>
            <a:endParaRPr lang="en-US" altLang="en-US" dirty="0" smtClean="0"/>
          </a:p>
          <a:p>
            <a:pPr eaLnBrk="1" hangingPunct="1"/>
            <a:endParaRPr lang="en-US" altLang="en-US" dirty="0" smtClean="0"/>
          </a:p>
          <a:p>
            <a:pPr eaLnBrk="1" hangingPunct="1"/>
            <a:r>
              <a:rPr lang="en-US" altLang="en-US" dirty="0" smtClean="0"/>
              <a:t>If you think about waves on a lake, the</a:t>
            </a:r>
            <a:r>
              <a:rPr lang="en-US" altLang="en-US" baseline="0" dirty="0" smtClean="0"/>
              <a:t> water waves move </a:t>
            </a:r>
            <a:r>
              <a:rPr lang="en-US" altLang="en-US" dirty="0" smtClean="0"/>
              <a:t>at a constant rate</a:t>
            </a:r>
          </a:p>
          <a:p>
            <a:pPr eaLnBrk="1" hangingPunct="1"/>
            <a:r>
              <a:rPr lang="en-US" altLang="en-US" dirty="0" smtClean="0"/>
              <a:t>When you move TOWARDS the waves, the frequency with which you get hit in the head INCREASES</a:t>
            </a:r>
          </a:p>
          <a:p>
            <a:pPr eaLnBrk="1" hangingPunct="1"/>
            <a:r>
              <a:rPr lang="en-US" altLang="en-US" dirty="0" smtClean="0"/>
              <a:t>When you move AWAY from the waves, the frequency with which you get hit in the head DECREASES</a:t>
            </a:r>
          </a:p>
          <a:p>
            <a:pPr eaLnBrk="1" hangingPunct="1"/>
            <a:endParaRPr lang="en-US" altLang="en-US" dirty="0" smtClean="0"/>
          </a:p>
          <a:p>
            <a:pPr eaLnBrk="1" hangingPunct="1"/>
            <a:r>
              <a:rPr lang="en-US" altLang="en-US" dirty="0" smtClean="0"/>
              <a:t>Another analogy:</a:t>
            </a:r>
          </a:p>
          <a:p>
            <a:pPr eaLnBrk="1" hangingPunct="1"/>
            <a:r>
              <a:rPr lang="en-US" altLang="en-US" dirty="0" smtClean="0"/>
              <a:t>A baseball machine shoots baseballs at a constant rate…</a:t>
            </a:r>
          </a:p>
          <a:p>
            <a:pPr eaLnBrk="1" hangingPunct="1"/>
            <a:r>
              <a:rPr lang="en-US" altLang="en-US" dirty="0" smtClean="0"/>
              <a:t>When you run TOWARDS the machine, the frequency with which you get hit in the head INCREASES</a:t>
            </a:r>
          </a:p>
          <a:p>
            <a:pPr eaLnBrk="1" hangingPunct="1"/>
            <a:r>
              <a:rPr lang="en-US" altLang="en-US" dirty="0" smtClean="0"/>
              <a:t>When you run AWAY from the machine, the frequency with which you get hit in the head DECREASES</a:t>
            </a:r>
          </a:p>
          <a:p>
            <a:pPr eaLnBrk="1" hangingPunct="1"/>
            <a:endParaRPr lang="en-US" altLang="en-US" dirty="0" smtClean="0"/>
          </a:p>
          <a:p>
            <a:pPr eaLnBrk="1" hangingPunct="1"/>
            <a:r>
              <a:rPr lang="en-US" altLang="en-US" b="1" dirty="0" smtClean="0"/>
              <a:t>It doesn’t matter if it’s the machine</a:t>
            </a:r>
            <a:r>
              <a:rPr lang="en-US" altLang="en-US" b="1" baseline="0" dirty="0" smtClean="0"/>
              <a:t> moving (the thing generating the waves) or if you’re moving; it’s the RELATIVE velocity that matters.</a:t>
            </a:r>
            <a:endParaRPr lang="en-US" altLang="en-US" b="1" dirty="0" smtClean="0"/>
          </a:p>
          <a:p>
            <a:pPr eaLnBrk="1" hangingPunct="1"/>
            <a:endParaRPr lang="en-US" altLang="en-US" dirty="0" smtClean="0"/>
          </a:p>
        </p:txBody>
      </p:sp>
    </p:spTree>
    <p:extLst>
      <p:ext uri="{BB962C8B-B14F-4D97-AF65-F5344CB8AC3E}">
        <p14:creationId xmlns:p14="http://schemas.microsoft.com/office/powerpoint/2010/main" val="445973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9763B5A-FCA2-4DBC-BCA8-D2F761EF3BF3}" type="slidenum">
              <a:rPr lang="en-US" altLang="en-US" sz="1300"/>
              <a:pPr algn="r" eaLnBrk="1" hangingPunct="1">
                <a:spcBef>
                  <a:spcPct val="0"/>
                </a:spcBef>
              </a:pPr>
              <a:t>31</a:t>
            </a:fld>
            <a:endParaRPr lang="en-US" altLang="en-US" sz="13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Notice in</a:t>
            </a:r>
            <a:r>
              <a:rPr lang="en-US" altLang="en-US" baseline="0" dirty="0" smtClean="0"/>
              <a:t> this example the people are stationary and the wave source is moving, as opposed to the boat/baseball examples.</a:t>
            </a:r>
          </a:p>
          <a:p>
            <a:pPr eaLnBrk="1" hangingPunct="1"/>
            <a:endParaRPr lang="en-US" altLang="en-US" dirty="0" smtClean="0"/>
          </a:p>
          <a:p>
            <a:pPr eaLnBrk="1" hangingPunct="1"/>
            <a:r>
              <a:rPr lang="en-US" altLang="en-US" dirty="0" smtClean="0"/>
              <a:t>Either one could be the</a:t>
            </a:r>
            <a:r>
              <a:rPr lang="en-US" altLang="en-US" baseline="0" dirty="0" smtClean="0"/>
              <a:t> case, the end result is the same.</a:t>
            </a:r>
          </a:p>
          <a:p>
            <a:pPr eaLnBrk="1" hangingPunct="1"/>
            <a:r>
              <a:rPr lang="en-US" altLang="en-US" baseline="0" dirty="0" smtClean="0"/>
              <a:t>(In fact, Newton says that you can’t really tell which is moving unless one is </a:t>
            </a:r>
            <a:r>
              <a:rPr lang="en-US" altLang="en-US" i="1" baseline="0" dirty="0" smtClean="0"/>
              <a:t>accelerating</a:t>
            </a:r>
            <a:r>
              <a:rPr lang="en-US" altLang="en-US" baseline="0" dirty="0" smtClean="0"/>
              <a:t>.  If velocities are constant than each one can claim it is stationary and the other is moving.)</a:t>
            </a:r>
          </a:p>
          <a:p>
            <a:pPr eaLnBrk="1" hangingPunct="1"/>
            <a:endParaRPr lang="en-US" altLang="en-US" baseline="0" dirty="0" smtClean="0"/>
          </a:p>
          <a:p>
            <a:pPr eaLnBrk="1" hangingPunct="1"/>
            <a:r>
              <a:rPr lang="en-US" altLang="en-US" dirty="0" smtClean="0"/>
              <a:t>http://www.fisica.uniud.it/~deangeli/applets/Multimedia/Waves_java/Doppler/doppler.htm</a:t>
            </a:r>
          </a:p>
        </p:txBody>
      </p:sp>
    </p:spTree>
    <p:extLst>
      <p:ext uri="{BB962C8B-B14F-4D97-AF65-F5344CB8AC3E}">
        <p14:creationId xmlns:p14="http://schemas.microsoft.com/office/powerpoint/2010/main" val="1839915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9763B5A-FCA2-4DBC-BCA8-D2F761EF3BF3}" type="slidenum">
              <a:rPr lang="en-US" altLang="en-US" sz="1300"/>
              <a:pPr algn="r" eaLnBrk="1" hangingPunct="1">
                <a:spcBef>
                  <a:spcPct val="0"/>
                </a:spcBef>
              </a:pPr>
              <a:t>32</a:t>
            </a:fld>
            <a:endParaRPr lang="en-US" altLang="en-US" sz="13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a:t>
            </a:r>
            <a:r>
              <a:rPr lang="en-US" altLang="en-US" baseline="0" dirty="0" smtClean="0"/>
              <a:t> person on the left sees a longer wavelength (redder light)  </a:t>
            </a:r>
          </a:p>
          <a:p>
            <a:pPr eaLnBrk="1" hangingPunct="1"/>
            <a:r>
              <a:rPr lang="en-US" altLang="en-US" baseline="0" dirty="0" smtClean="0"/>
              <a:t>The person on the right sees a shorter wavelength (bluer light)</a:t>
            </a:r>
          </a:p>
          <a:p>
            <a:pPr eaLnBrk="1" hangingPunct="1"/>
            <a:endParaRPr lang="en-US" altLang="en-US" baseline="0" dirty="0" smtClean="0"/>
          </a:p>
          <a:p>
            <a:pPr eaLnBrk="1" hangingPunct="1"/>
            <a:r>
              <a:rPr lang="en-US" altLang="en-US" baseline="0" dirty="0" smtClean="0"/>
              <a:t>Redder/bluer are relative to the source’s emitted light (the source sees itself at rest/not in motion so emits like it were stationary).</a:t>
            </a:r>
          </a:p>
          <a:p>
            <a:pPr eaLnBrk="1" hangingPunct="1"/>
            <a:endParaRPr lang="en-US" altLang="en-US" baseline="0" dirty="0" smtClean="0"/>
          </a:p>
          <a:p>
            <a:pPr eaLnBrk="1" hangingPunct="1"/>
            <a:r>
              <a:rPr lang="en-US" altLang="en-US" baseline="0" dirty="0" smtClean="0"/>
              <a:t>Image from The Physics Classroom: http://www.physicsclassroom.com/class/sound/Lesson-3/The-Doppler-Effect-and-Shock-Waves</a:t>
            </a:r>
            <a:endParaRPr lang="en-US" altLang="en-US" dirty="0" smtClean="0"/>
          </a:p>
        </p:txBody>
      </p:sp>
    </p:spTree>
    <p:extLst>
      <p:ext uri="{BB962C8B-B14F-4D97-AF65-F5344CB8AC3E}">
        <p14:creationId xmlns:p14="http://schemas.microsoft.com/office/powerpoint/2010/main" val="2786044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9763B5A-FCA2-4DBC-BCA8-D2F761EF3BF3}" type="slidenum">
              <a:rPr lang="en-US" altLang="en-US" sz="1300"/>
              <a:pPr algn="r" eaLnBrk="1" hangingPunct="1">
                <a:spcBef>
                  <a:spcPct val="0"/>
                </a:spcBef>
              </a:pPr>
              <a:t>33</a:t>
            </a:fld>
            <a:endParaRPr lang="en-US" altLang="en-US" sz="13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aseline="0" dirty="0" smtClean="0"/>
              <a:t>In terms of spectra, this is what we see.</a:t>
            </a:r>
          </a:p>
          <a:p>
            <a:pPr eaLnBrk="1" hangingPunct="1"/>
            <a:endParaRPr lang="en-US" altLang="en-US" baseline="0" dirty="0" smtClean="0"/>
          </a:p>
          <a:p>
            <a:pPr eaLnBrk="1" hangingPunct="1"/>
            <a:r>
              <a:rPr lang="en-US" altLang="en-US" baseline="0" dirty="0" smtClean="0"/>
              <a:t>Image from http://www.atnf.csiro.au/outreach/education/senior/astrophysics/spectra_info.html</a:t>
            </a:r>
            <a:endParaRPr lang="en-US" altLang="en-US" dirty="0" smtClean="0"/>
          </a:p>
        </p:txBody>
      </p:sp>
    </p:spTree>
    <p:extLst>
      <p:ext uri="{BB962C8B-B14F-4D97-AF65-F5344CB8AC3E}">
        <p14:creationId xmlns:p14="http://schemas.microsoft.com/office/powerpoint/2010/main" val="1597268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6990223-A5B3-4F57-B822-AD00A42C3CF5}" type="slidenum">
              <a:rPr lang="en-US" altLang="en-US" sz="1300"/>
              <a:pPr algn="r" eaLnBrk="1" hangingPunct="1">
                <a:spcBef>
                  <a:spcPct val="0"/>
                </a:spcBef>
              </a:pPr>
              <a:t>34</a:t>
            </a:fld>
            <a:endParaRPr lang="en-US" altLang="en-US" sz="13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if we know the REST (not moving toward or away from us) wavelength we can calculate the VELOCITY…</a:t>
            </a:r>
          </a:p>
          <a:p>
            <a:pPr eaLnBrk="1" hangingPunct="1"/>
            <a:endParaRPr lang="en-US" altLang="en-US" dirty="0" smtClean="0"/>
          </a:p>
          <a:p>
            <a:pPr eaLnBrk="1" hangingPunct="1"/>
            <a:r>
              <a:rPr lang="en-US" altLang="en-US" dirty="0" smtClean="0"/>
              <a:t>file:///U:/Astro/Powerpoints/CP_InteractiveFigs/IF_5.22_doppler_shift_emission_line.html</a:t>
            </a:r>
          </a:p>
          <a:p>
            <a:pPr eaLnBrk="1" hangingPunct="1"/>
            <a:r>
              <a:rPr lang="en-US" altLang="en-US" dirty="0" smtClean="0"/>
              <a:t>file:///U:/Astro/Powerpoints/CP_InteractiveFigs/IF_5.23_star_motion_doppler_effect.html</a:t>
            </a:r>
          </a:p>
          <a:p>
            <a:pPr eaLnBrk="1" hangingPunct="1"/>
            <a:endParaRPr lang="en-US" altLang="en-US" dirty="0" smtClean="0"/>
          </a:p>
        </p:txBody>
      </p:sp>
    </p:spTree>
    <p:extLst>
      <p:ext uri="{BB962C8B-B14F-4D97-AF65-F5344CB8AC3E}">
        <p14:creationId xmlns:p14="http://schemas.microsoft.com/office/powerpoint/2010/main" val="697653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EmbossedBlackWide" pitchFamily="18" charset="0"/>
              </a:defRPr>
            </a:lvl1pPr>
            <a:lvl2pPr marL="702756" indent="-270291" defTabSz="914485">
              <a:defRPr sz="2300">
                <a:solidFill>
                  <a:schemeClr val="tx1"/>
                </a:solidFill>
                <a:latin typeface="EmbossedBlackWide" pitchFamily="18" charset="0"/>
              </a:defRPr>
            </a:lvl2pPr>
            <a:lvl3pPr marL="1081164" indent="-216233" defTabSz="914485">
              <a:defRPr sz="2300">
                <a:solidFill>
                  <a:schemeClr val="tx1"/>
                </a:solidFill>
                <a:latin typeface="EmbossedBlackWide" pitchFamily="18" charset="0"/>
              </a:defRPr>
            </a:lvl3pPr>
            <a:lvl4pPr marL="1513629" indent="-216233" defTabSz="914485">
              <a:defRPr sz="2300">
                <a:solidFill>
                  <a:schemeClr val="tx1"/>
                </a:solidFill>
                <a:latin typeface="EmbossedBlackWide" pitchFamily="18" charset="0"/>
              </a:defRPr>
            </a:lvl4pPr>
            <a:lvl5pPr marL="1946095" indent="-216233" defTabSz="914485">
              <a:defRPr sz="2300">
                <a:solidFill>
                  <a:schemeClr val="tx1"/>
                </a:solidFill>
                <a:latin typeface="EmbossedBlackWide" pitchFamily="18" charset="0"/>
              </a:defRPr>
            </a:lvl5pPr>
            <a:lvl6pPr marL="2378560" indent="-216233" algn="ctr" defTabSz="914485" eaLnBrk="0" fontAlgn="base" hangingPunct="0">
              <a:spcBef>
                <a:spcPct val="0"/>
              </a:spcBef>
              <a:spcAft>
                <a:spcPct val="0"/>
              </a:spcAft>
              <a:defRPr sz="2300">
                <a:solidFill>
                  <a:schemeClr val="tx1"/>
                </a:solidFill>
                <a:latin typeface="EmbossedBlackWide" pitchFamily="18" charset="0"/>
              </a:defRPr>
            </a:lvl6pPr>
            <a:lvl7pPr marL="2811026" indent="-216233" algn="ctr" defTabSz="914485" eaLnBrk="0" fontAlgn="base" hangingPunct="0">
              <a:spcBef>
                <a:spcPct val="0"/>
              </a:spcBef>
              <a:spcAft>
                <a:spcPct val="0"/>
              </a:spcAft>
              <a:defRPr sz="2300">
                <a:solidFill>
                  <a:schemeClr val="tx1"/>
                </a:solidFill>
                <a:latin typeface="EmbossedBlackWide" pitchFamily="18" charset="0"/>
              </a:defRPr>
            </a:lvl7pPr>
            <a:lvl8pPr marL="3243491" indent="-216233" algn="ctr" defTabSz="914485" eaLnBrk="0" fontAlgn="base" hangingPunct="0">
              <a:spcBef>
                <a:spcPct val="0"/>
              </a:spcBef>
              <a:spcAft>
                <a:spcPct val="0"/>
              </a:spcAft>
              <a:defRPr sz="2300">
                <a:solidFill>
                  <a:schemeClr val="tx1"/>
                </a:solidFill>
                <a:latin typeface="EmbossedBlackWide" pitchFamily="18" charset="0"/>
              </a:defRPr>
            </a:lvl8pPr>
            <a:lvl9pPr marL="3675957" indent="-216233" algn="ctr" defTabSz="914485" eaLnBrk="0" fontAlgn="base" hangingPunct="0">
              <a:spcBef>
                <a:spcPct val="0"/>
              </a:spcBef>
              <a:spcAft>
                <a:spcPct val="0"/>
              </a:spcAft>
              <a:defRPr sz="2300">
                <a:solidFill>
                  <a:schemeClr val="tx1"/>
                </a:solidFill>
                <a:latin typeface="EmbossedBlackWide" pitchFamily="18" charset="0"/>
              </a:defRPr>
            </a:lvl9pPr>
          </a:lstStyle>
          <a:p>
            <a:fld id="{6D1F8078-7D98-489E-B219-F4B08C55F6A9}" type="slidenum">
              <a:rPr lang="en-US" sz="1200">
                <a:latin typeface="Arial" pitchFamily="34" charset="0"/>
              </a:rPr>
              <a:pPr/>
              <a:t>35</a:t>
            </a:fld>
            <a:endParaRPr lang="en-US" sz="120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We can also, if we are very lucky and happen to see a planetary system aligned </a:t>
            </a:r>
            <a:r>
              <a:rPr lang="en-US" dirty="0" err="1" smtClean="0">
                <a:latin typeface="Arial" pitchFamily="34" charset="0"/>
              </a:rPr>
              <a:t>juuuust</a:t>
            </a:r>
            <a:r>
              <a:rPr lang="en-US" dirty="0" smtClean="0">
                <a:latin typeface="Arial" pitchFamily="34" charset="0"/>
              </a:rPr>
              <a:t> right, see the starlight dim slightly as the planet passes in front of it.</a:t>
            </a:r>
          </a:p>
          <a:p>
            <a:pPr eaLnBrk="1" hangingPunct="1"/>
            <a:endParaRPr lang="en-US" dirty="0" smtClean="0">
              <a:latin typeface="Arial" pitchFamily="34" charset="0"/>
            </a:endParaRPr>
          </a:p>
          <a:p>
            <a:pPr eaLnBrk="1" hangingPunct="1"/>
            <a:r>
              <a:rPr lang="en-US" dirty="0" smtClean="0">
                <a:latin typeface="Arial" pitchFamily="34" charset="0"/>
              </a:rPr>
              <a:t>This method favors big planets close</a:t>
            </a:r>
            <a:r>
              <a:rPr lang="en-US" baseline="0" dirty="0" smtClean="0">
                <a:latin typeface="Arial" pitchFamily="34" charset="0"/>
              </a:rPr>
              <a:t> to the star.</a:t>
            </a:r>
          </a:p>
          <a:p>
            <a:pPr eaLnBrk="1" hangingPunct="1"/>
            <a:endParaRPr lang="en-US" baseline="0" dirty="0" smtClean="0">
              <a:latin typeface="Arial" pitchFamily="34" charset="0"/>
            </a:endParaRPr>
          </a:p>
          <a:p>
            <a:pPr eaLnBrk="1" hangingPunct="1"/>
            <a:r>
              <a:rPr lang="en-US" baseline="0" dirty="0" smtClean="0">
                <a:latin typeface="Arial" pitchFamily="34" charset="0"/>
              </a:rPr>
              <a:t>Show:  file:///U:/Astro/Powerpoints/CP_InteractiveFigs/IF_13.5_planetary_transits.html</a:t>
            </a:r>
            <a:endParaRPr lang="en-US" dirty="0" smtClean="0">
              <a:latin typeface="Arial" pitchFamily="34" charset="0"/>
            </a:endParaRPr>
          </a:p>
        </p:txBody>
      </p:sp>
    </p:spTree>
    <p:extLst>
      <p:ext uri="{BB962C8B-B14F-4D97-AF65-F5344CB8AC3E}">
        <p14:creationId xmlns:p14="http://schemas.microsoft.com/office/powerpoint/2010/main" val="3243620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EmbossedBlackWide" pitchFamily="18" charset="0"/>
              </a:defRPr>
            </a:lvl1pPr>
            <a:lvl2pPr marL="702756" indent="-270291" defTabSz="914485">
              <a:defRPr sz="2300">
                <a:solidFill>
                  <a:schemeClr val="tx1"/>
                </a:solidFill>
                <a:latin typeface="EmbossedBlackWide" pitchFamily="18" charset="0"/>
              </a:defRPr>
            </a:lvl2pPr>
            <a:lvl3pPr marL="1081164" indent="-216233" defTabSz="914485">
              <a:defRPr sz="2300">
                <a:solidFill>
                  <a:schemeClr val="tx1"/>
                </a:solidFill>
                <a:latin typeface="EmbossedBlackWide" pitchFamily="18" charset="0"/>
              </a:defRPr>
            </a:lvl3pPr>
            <a:lvl4pPr marL="1513629" indent="-216233" defTabSz="914485">
              <a:defRPr sz="2300">
                <a:solidFill>
                  <a:schemeClr val="tx1"/>
                </a:solidFill>
                <a:latin typeface="EmbossedBlackWide" pitchFamily="18" charset="0"/>
              </a:defRPr>
            </a:lvl4pPr>
            <a:lvl5pPr marL="1946095" indent="-216233" defTabSz="914485">
              <a:defRPr sz="2300">
                <a:solidFill>
                  <a:schemeClr val="tx1"/>
                </a:solidFill>
                <a:latin typeface="EmbossedBlackWide" pitchFamily="18" charset="0"/>
              </a:defRPr>
            </a:lvl5pPr>
            <a:lvl6pPr marL="2378560" indent="-216233" algn="ctr" defTabSz="914485" eaLnBrk="0" fontAlgn="base" hangingPunct="0">
              <a:spcBef>
                <a:spcPct val="0"/>
              </a:spcBef>
              <a:spcAft>
                <a:spcPct val="0"/>
              </a:spcAft>
              <a:defRPr sz="2300">
                <a:solidFill>
                  <a:schemeClr val="tx1"/>
                </a:solidFill>
                <a:latin typeface="EmbossedBlackWide" pitchFamily="18" charset="0"/>
              </a:defRPr>
            </a:lvl6pPr>
            <a:lvl7pPr marL="2811026" indent="-216233" algn="ctr" defTabSz="914485" eaLnBrk="0" fontAlgn="base" hangingPunct="0">
              <a:spcBef>
                <a:spcPct val="0"/>
              </a:spcBef>
              <a:spcAft>
                <a:spcPct val="0"/>
              </a:spcAft>
              <a:defRPr sz="2300">
                <a:solidFill>
                  <a:schemeClr val="tx1"/>
                </a:solidFill>
                <a:latin typeface="EmbossedBlackWide" pitchFamily="18" charset="0"/>
              </a:defRPr>
            </a:lvl7pPr>
            <a:lvl8pPr marL="3243491" indent="-216233" algn="ctr" defTabSz="914485" eaLnBrk="0" fontAlgn="base" hangingPunct="0">
              <a:spcBef>
                <a:spcPct val="0"/>
              </a:spcBef>
              <a:spcAft>
                <a:spcPct val="0"/>
              </a:spcAft>
              <a:defRPr sz="2300">
                <a:solidFill>
                  <a:schemeClr val="tx1"/>
                </a:solidFill>
                <a:latin typeface="EmbossedBlackWide" pitchFamily="18" charset="0"/>
              </a:defRPr>
            </a:lvl8pPr>
            <a:lvl9pPr marL="3675957" indent="-216233" algn="ctr" defTabSz="914485" eaLnBrk="0" fontAlgn="base" hangingPunct="0">
              <a:spcBef>
                <a:spcPct val="0"/>
              </a:spcBef>
              <a:spcAft>
                <a:spcPct val="0"/>
              </a:spcAft>
              <a:defRPr sz="2300">
                <a:solidFill>
                  <a:schemeClr val="tx1"/>
                </a:solidFill>
                <a:latin typeface="EmbossedBlackWide" pitchFamily="18" charset="0"/>
              </a:defRPr>
            </a:lvl9pPr>
          </a:lstStyle>
          <a:p>
            <a:fld id="{6D1F8078-7D98-489E-B219-F4B08C55F6A9}" type="slidenum">
              <a:rPr lang="en-US" sz="1200">
                <a:latin typeface="Arial" pitchFamily="34" charset="0"/>
              </a:rPr>
              <a:pPr/>
              <a:t>36</a:t>
            </a:fld>
            <a:endParaRPr lang="en-US" sz="120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These are only the ones that have more than one transit seen,</a:t>
            </a:r>
            <a:r>
              <a:rPr lang="en-US" baseline="0" dirty="0" smtClean="0">
                <a:latin typeface="Arial" pitchFamily="34" charset="0"/>
              </a:rPr>
              <a:t> and only from Kepler data.  There are others detected as well (not just with Kepler) as well.</a:t>
            </a:r>
            <a:endParaRPr lang="en-US" dirty="0" smtClean="0">
              <a:latin typeface="Arial" pitchFamily="34" charset="0"/>
            </a:endParaRPr>
          </a:p>
        </p:txBody>
      </p:sp>
    </p:spTree>
    <p:extLst>
      <p:ext uri="{BB962C8B-B14F-4D97-AF65-F5344CB8AC3E}">
        <p14:creationId xmlns:p14="http://schemas.microsoft.com/office/powerpoint/2010/main" val="980010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defRPr/>
            </a:pPr>
            <a:fld id="{8696C42F-EEB3-42BD-864A-ED1A38188921}" type="slidenum">
              <a:rPr lang="en-US" sz="1200" smtClean="0">
                <a:solidFill>
                  <a:schemeClr val="tx1"/>
                </a:solidFill>
              </a:rPr>
              <a:pPr eaLnBrk="1" hangingPunct="1">
                <a:defRPr/>
              </a:pPr>
              <a:t>37</a:t>
            </a:fld>
            <a:endParaRPr lang="en-US" sz="1200" smtClean="0">
              <a:solidFill>
                <a:schemeClr val="tx1"/>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829986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defRPr/>
            </a:pPr>
            <a:fld id="{787B0A31-4579-4B10-90E6-3F1660BADDB0}" type="slidenum">
              <a:rPr lang="en-US" sz="1200" smtClean="0">
                <a:solidFill>
                  <a:schemeClr val="tx1"/>
                </a:solidFill>
              </a:rPr>
              <a:pPr eaLnBrk="1" hangingPunct="1">
                <a:defRPr/>
              </a:pPr>
              <a:t>38</a:t>
            </a:fld>
            <a:endParaRPr lang="en-US" sz="1200" smtClean="0">
              <a:solidFill>
                <a:schemeClr val="tx1"/>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defRPr/>
            </a:pPr>
            <a:r>
              <a:rPr lang="en-US" sz="1200" dirty="0" smtClean="0">
                <a:effectLst>
                  <a:outerShdw blurRad="38100" dist="38100" dir="2700000" algn="tl">
                    <a:srgbClr val="000000"/>
                  </a:outerShdw>
                </a:effectLst>
              </a:rPr>
              <a:t>What are the</a:t>
            </a:r>
            <a:r>
              <a:rPr lang="en-US" sz="1200" baseline="0" dirty="0" smtClean="0">
                <a:effectLst>
                  <a:outerShdw blurRad="38100" dist="38100" dir="2700000" algn="tl">
                    <a:srgbClr val="000000"/>
                  </a:outerShdw>
                </a:effectLst>
              </a:rPr>
              <a:t> things that life needs to exist?</a:t>
            </a:r>
          </a:p>
          <a:p>
            <a:pPr algn="l">
              <a:defRPr/>
            </a:pPr>
            <a:r>
              <a:rPr lang="en-US" sz="1200" dirty="0" smtClean="0">
                <a:effectLst>
                  <a:outerShdw blurRad="38100" dist="38100" dir="2700000" algn="tl">
                    <a:srgbClr val="000000"/>
                  </a:outerShdw>
                </a:effectLst>
              </a:rPr>
              <a:t>Are each of these </a:t>
            </a:r>
            <a:r>
              <a:rPr lang="en-US" sz="1200" i="1" dirty="0" smtClean="0">
                <a:effectLst>
                  <a:outerShdw blurRad="38100" dist="38100" dir="2700000" algn="tl">
                    <a:srgbClr val="000000"/>
                  </a:outerShdw>
                </a:effectLst>
              </a:rPr>
              <a:t>necessary</a:t>
            </a:r>
            <a:r>
              <a:rPr lang="en-US" sz="1200" dirty="0" smtClean="0">
                <a:effectLst>
                  <a:outerShdw blurRad="38100" dist="38100" dir="2700000" algn="tl">
                    <a:srgbClr val="000000"/>
                  </a:outerShdw>
                </a:effectLst>
              </a:rPr>
              <a:t>, or can we get around them somehow?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outerShdw>
                </a:effectLst>
              </a:rPr>
              <a:t>If we want to find life, where should we look?</a:t>
            </a:r>
          </a:p>
          <a:p>
            <a:pPr algn="l">
              <a:defRPr/>
            </a:pPr>
            <a:endParaRPr 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38059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60EC0791-F57D-4676-B594-80E90FAB5443}" type="slidenum">
              <a:rPr lang="en-US" sz="1200" smtClean="0">
                <a:solidFill>
                  <a:schemeClr val="tx1"/>
                </a:solidFill>
              </a:rPr>
              <a:pPr eaLnBrk="1" hangingPunct="1">
                <a:spcBef>
                  <a:spcPct val="0"/>
                </a:spcBef>
                <a:defRPr/>
              </a:pPr>
              <a:t>4</a:t>
            </a:fld>
            <a:endParaRPr lang="en-US" sz="1200" smtClean="0">
              <a:solidFill>
                <a:schemeClr val="tx1"/>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Different colors caused by different chemicals condensing into clouds (these are </a:t>
            </a:r>
            <a:r>
              <a:rPr lang="en-US" sz="1000" i="1" smtClean="0"/>
              <a:t>trace</a:t>
            </a:r>
            <a:r>
              <a:rPr lang="en-US" sz="1000" smtClean="0"/>
              <a:t> amounts)</a:t>
            </a:r>
          </a:p>
          <a:p>
            <a:pPr lvl="1" eaLnBrk="1" hangingPunct="1"/>
            <a:r>
              <a:rPr lang="en-US" smtClean="0"/>
              <a:t>White-yellow: Ammonia (NH</a:t>
            </a:r>
            <a:r>
              <a:rPr lang="en-US" baseline="-25000" smtClean="0"/>
              <a:t>3</a:t>
            </a:r>
            <a:r>
              <a:rPr lang="en-US" smtClean="0"/>
              <a:t>)</a:t>
            </a:r>
          </a:p>
          <a:p>
            <a:pPr lvl="1" eaLnBrk="1" hangingPunct="1"/>
            <a:r>
              <a:rPr lang="en-US" smtClean="0"/>
              <a:t>Blue-green: Methane (CH</a:t>
            </a:r>
            <a:r>
              <a:rPr lang="en-US" baseline="-25000" smtClean="0"/>
              <a:t>4</a:t>
            </a:r>
            <a:r>
              <a:rPr lang="en-US" smtClean="0"/>
              <a:t>)</a:t>
            </a:r>
          </a:p>
          <a:p>
            <a:pPr lvl="1" eaLnBrk="1" hangingPunct="1"/>
            <a:r>
              <a:rPr lang="en-US" smtClean="0"/>
              <a:t>White: Water (H</a:t>
            </a:r>
            <a:r>
              <a:rPr lang="en-US" baseline="-25000" smtClean="0"/>
              <a:t>2</a:t>
            </a:r>
            <a:r>
              <a:rPr lang="en-US" smtClean="0"/>
              <a:t>O)</a:t>
            </a:r>
          </a:p>
          <a:p>
            <a:pPr lvl="1" eaLnBrk="1" hangingPunct="1"/>
            <a:r>
              <a:rPr lang="en-US" smtClean="0"/>
              <a:t>Brown-rust: Ammonium Hydrosulfide (NH</a:t>
            </a:r>
            <a:r>
              <a:rPr lang="en-US" baseline="-25000" smtClean="0"/>
              <a:t>4</a:t>
            </a:r>
            <a:r>
              <a:rPr lang="en-US" smtClean="0"/>
              <a:t>SH)</a:t>
            </a:r>
          </a:p>
          <a:p>
            <a:pPr eaLnBrk="1" hangingPunct="1"/>
            <a:r>
              <a:rPr lang="en-US" smtClean="0"/>
              <a:t>Atmosphere temperature and condensation points for each chemical explain planet colors</a:t>
            </a:r>
          </a:p>
          <a:p>
            <a:pPr lvl="1" eaLnBrk="1" hangingPunct="1"/>
            <a:r>
              <a:rPr lang="en-US" smtClean="0"/>
              <a:t>Uranus and Neptune are cold enough to form methane clouds which absorb red light and reflect blue light</a:t>
            </a:r>
          </a:p>
          <a:p>
            <a:pPr eaLnBrk="1" hangingPunct="1"/>
            <a:endParaRPr lang="en-US" smtClean="0"/>
          </a:p>
        </p:txBody>
      </p:sp>
    </p:spTree>
    <p:extLst>
      <p:ext uri="{BB962C8B-B14F-4D97-AF65-F5344CB8AC3E}">
        <p14:creationId xmlns:p14="http://schemas.microsoft.com/office/powerpoint/2010/main" val="111709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CC380FCE-1332-45AD-8293-F0442039137C}" type="slidenum">
              <a:rPr lang="en-US" sz="1200" smtClean="0">
                <a:solidFill>
                  <a:schemeClr val="tx1"/>
                </a:solidFill>
              </a:rPr>
              <a:pPr eaLnBrk="1" hangingPunct="1">
                <a:spcBef>
                  <a:spcPct val="0"/>
                </a:spcBef>
                <a:defRPr/>
              </a:pPr>
              <a:t>5</a:t>
            </a:fld>
            <a:endParaRPr lang="en-US" sz="1200" smtClean="0">
              <a:solidFill>
                <a:schemeClr val="tx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Severe winds within the troposphere, 300 miles an hour as measured by Galileo probe</a:t>
            </a:r>
          </a:p>
          <a:p>
            <a:pPr eaLnBrk="1" hangingPunct="1"/>
            <a:r>
              <a:rPr lang="en-US" dirty="0" smtClean="0"/>
              <a:t>Bands and zones created by strong convection</a:t>
            </a:r>
          </a:p>
          <a:p>
            <a:pPr eaLnBrk="1" hangingPunct="1"/>
            <a:endParaRPr lang="en-US" dirty="0" smtClean="0"/>
          </a:p>
          <a:p>
            <a:pPr eaLnBrk="1" hangingPunct="1"/>
            <a:r>
              <a:rPr lang="en-US" dirty="0" smtClean="0"/>
              <a:t>The great red spot is a giant hurricane – 2.5 times the diameter of Earth!  It’s been going on for over 400 years now.  </a:t>
            </a:r>
          </a:p>
          <a:p>
            <a:pPr eaLnBrk="1" hangingPunct="1"/>
            <a:endParaRPr lang="en-US" dirty="0" smtClean="0"/>
          </a:p>
          <a:p>
            <a:pPr eaLnBrk="1" hangingPunct="1"/>
            <a:r>
              <a:rPr lang="en-US" dirty="0" smtClean="0"/>
              <a:t>Note: Jupiter (and Saturn and Neptune) actually emits more light than it receives!!  This is because it’s still undergoing gravitational contraction.</a:t>
            </a:r>
          </a:p>
        </p:txBody>
      </p:sp>
    </p:spTree>
    <p:extLst>
      <p:ext uri="{BB962C8B-B14F-4D97-AF65-F5344CB8AC3E}">
        <p14:creationId xmlns:p14="http://schemas.microsoft.com/office/powerpoint/2010/main" val="163618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0D5D5BD4-30F9-454B-8793-D056DEA7538D}" type="slidenum">
              <a:rPr lang="en-US" sz="1200" smtClean="0">
                <a:solidFill>
                  <a:schemeClr val="tx1"/>
                </a:solidFill>
              </a:rPr>
              <a:pPr eaLnBrk="1" hangingPunct="1">
                <a:spcBef>
                  <a:spcPct val="0"/>
                </a:spcBef>
                <a:defRPr/>
              </a:pPr>
              <a:t>6</a:t>
            </a:fld>
            <a:endParaRPr lang="en-US" sz="1200" smtClean="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Saturn isn’t as dense as Jupiter because it has less gravity</a:t>
            </a:r>
          </a:p>
          <a:p>
            <a:endParaRPr lang="en-US" smtClean="0"/>
          </a:p>
          <a:p>
            <a:pPr eaLnBrk="1" hangingPunct="1"/>
            <a:r>
              <a:rPr lang="en-US" smtClean="0"/>
              <a:t>Also, its clouds are thicker due to less gravity; they get compressed less at the altitude that clouds form.</a:t>
            </a:r>
          </a:p>
          <a:p>
            <a:pPr eaLnBrk="1" hangingPunct="1"/>
            <a:r>
              <a:rPr lang="en-US" smtClean="0"/>
              <a:t>Like Jupiter, Saturn also emits more light than it receives; probably because He droplets are still condensing and raining down (sort of like differentiation, in a way)</a:t>
            </a:r>
          </a:p>
          <a:p>
            <a:endParaRPr lang="en-US" smtClean="0"/>
          </a:p>
          <a:p>
            <a:pPr eaLnBrk="1" hangingPunct="1"/>
            <a:endParaRPr lang="en-US" smtClean="0"/>
          </a:p>
          <a:p>
            <a:pPr eaLnBrk="1" hangingPunct="1"/>
            <a:r>
              <a:rPr lang="en-US" smtClean="0"/>
              <a:t>Saturn has powerful lightning storms, ten thousand times stronger than on Earth, that occur in huge, deep thunderstorms columns nearly as large as the entire Earth. The storms occasionally boil up to the planet's visible surface.</a:t>
            </a:r>
          </a:p>
        </p:txBody>
      </p:sp>
    </p:spTree>
    <p:extLst>
      <p:ext uri="{BB962C8B-B14F-4D97-AF65-F5344CB8AC3E}">
        <p14:creationId xmlns:p14="http://schemas.microsoft.com/office/powerpoint/2010/main" val="352825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E7038CCF-4D01-4821-BCC0-8E85C83BFA6F}" type="slidenum">
              <a:rPr lang="en-US" sz="1200" smtClean="0">
                <a:solidFill>
                  <a:schemeClr val="tx1"/>
                </a:solidFill>
              </a:rPr>
              <a:pPr eaLnBrk="1" hangingPunct="1">
                <a:spcBef>
                  <a:spcPct val="0"/>
                </a:spcBef>
                <a:defRPr/>
              </a:pPr>
              <a:t>7</a:t>
            </a:fld>
            <a:endParaRPr lang="en-US" sz="1200" smtClean="0">
              <a:solidFill>
                <a:schemeClr val="tx1"/>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Jupiter has 3 times the mass of Saturn but it is not much larger</a:t>
            </a:r>
          </a:p>
          <a:p>
            <a:pPr lvl="1" eaLnBrk="1" hangingPunct="1"/>
            <a:r>
              <a:rPr lang="en-US" smtClean="0"/>
              <a:t>Increasing the mass doesn’t really increase the size because the added weight compresses the planet more</a:t>
            </a:r>
          </a:p>
          <a:p>
            <a:pPr lvl="1" eaLnBrk="1" hangingPunct="1"/>
            <a:r>
              <a:rPr lang="en-US" smtClean="0"/>
              <a:t>Jupiter is about as big as planets can get</a:t>
            </a:r>
          </a:p>
          <a:p>
            <a:pPr lvl="1" eaLnBrk="1" hangingPunct="1"/>
            <a:r>
              <a:rPr lang="en-US" smtClean="0"/>
              <a:t>Increasing Jupiter’s mass would actually shrink the size</a:t>
            </a:r>
          </a:p>
          <a:p>
            <a:pPr eaLnBrk="1" hangingPunct="1"/>
            <a:endParaRPr lang="en-US" smtClean="0"/>
          </a:p>
        </p:txBody>
      </p:sp>
    </p:spTree>
    <p:extLst>
      <p:ext uri="{BB962C8B-B14F-4D97-AF65-F5344CB8AC3E}">
        <p14:creationId xmlns:p14="http://schemas.microsoft.com/office/powerpoint/2010/main" val="2410990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C9D4129E-8E4D-4A79-9D66-84D9F3E6E716}" type="slidenum">
              <a:rPr lang="en-US" sz="1200" smtClean="0">
                <a:solidFill>
                  <a:schemeClr val="tx1"/>
                </a:solidFill>
              </a:rPr>
              <a:pPr eaLnBrk="1" hangingPunct="1">
                <a:spcBef>
                  <a:spcPct val="0"/>
                </a:spcBef>
                <a:defRPr/>
              </a:pPr>
              <a:t>8</a:t>
            </a:fld>
            <a:endParaRPr lang="en-US" sz="1200" smtClean="0">
              <a:solidFill>
                <a:schemeClr val="tx1"/>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t>Uranus’ rotation axis tilt leads to extreme seasons </a:t>
            </a:r>
          </a:p>
          <a:p>
            <a:pPr lvl="1" eaLnBrk="1" hangingPunct="1"/>
            <a:r>
              <a:rPr lang="en-US" sz="1400" smtClean="0"/>
              <a:t>No storms</a:t>
            </a:r>
          </a:p>
          <a:p>
            <a:pPr lvl="1" eaLnBrk="1" hangingPunct="1"/>
            <a:r>
              <a:rPr lang="en-US" smtClean="0"/>
              <a:t>No clouds or banded structure seen in 1986 when N pole facing Sun</a:t>
            </a:r>
          </a:p>
          <a:p>
            <a:pPr lvl="1" eaLnBrk="1" hangingPunct="1"/>
            <a:r>
              <a:rPr lang="en-US" smtClean="0"/>
              <a:t>HST saw storms in 1998, perhaps because the S hemisphere is warming up</a:t>
            </a:r>
          </a:p>
        </p:txBody>
      </p:sp>
    </p:spTree>
    <p:extLst>
      <p:ext uri="{BB962C8B-B14F-4D97-AF65-F5344CB8AC3E}">
        <p14:creationId xmlns:p14="http://schemas.microsoft.com/office/powerpoint/2010/main" val="204626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bg1"/>
                </a:solidFill>
                <a:latin typeface="Arial" charset="0"/>
              </a:defRPr>
            </a:lvl1pPr>
            <a:lvl2pPr marL="742950" indent="-285750" eaLnBrk="0" hangingPunct="0">
              <a:spcBef>
                <a:spcPct val="20000"/>
              </a:spcBef>
              <a:defRPr sz="2400">
                <a:solidFill>
                  <a:schemeClr val="bg1"/>
                </a:solidFill>
                <a:latin typeface="Arial" charset="0"/>
              </a:defRPr>
            </a:lvl2pPr>
            <a:lvl3pPr marL="1143000" indent="-228600" eaLnBrk="0" hangingPunct="0">
              <a:spcBef>
                <a:spcPct val="20000"/>
              </a:spcBef>
              <a:defRPr sz="2400">
                <a:solidFill>
                  <a:schemeClr val="bg1"/>
                </a:solidFill>
                <a:latin typeface="Arial" charset="0"/>
              </a:defRPr>
            </a:lvl3pPr>
            <a:lvl4pPr marL="1600200" indent="-228600" eaLnBrk="0" hangingPunct="0">
              <a:spcBef>
                <a:spcPct val="20000"/>
              </a:spcBef>
              <a:defRPr sz="2400">
                <a:solidFill>
                  <a:schemeClr val="bg1"/>
                </a:solidFill>
                <a:latin typeface="Arial" charset="0"/>
              </a:defRPr>
            </a:lvl4pPr>
            <a:lvl5pPr marL="2057400" indent="-228600" eaLnBrk="0" hangingPunct="0">
              <a:spcBef>
                <a:spcPct val="20000"/>
              </a:spcBef>
              <a:defRPr sz="2400">
                <a:solidFill>
                  <a:schemeClr val="bg1"/>
                </a:solidFill>
                <a:latin typeface="Arial" charset="0"/>
              </a:defRPr>
            </a:lvl5pPr>
            <a:lvl6pPr marL="2514600" indent="-228600" eaLnBrk="0" fontAlgn="base" hangingPunct="0">
              <a:spcBef>
                <a:spcPct val="20000"/>
              </a:spcBef>
              <a:spcAft>
                <a:spcPct val="0"/>
              </a:spcAft>
              <a:defRPr sz="2400">
                <a:solidFill>
                  <a:schemeClr val="bg1"/>
                </a:solidFill>
                <a:latin typeface="Arial" charset="0"/>
              </a:defRPr>
            </a:lvl6pPr>
            <a:lvl7pPr marL="2971800" indent="-228600" eaLnBrk="0" fontAlgn="base" hangingPunct="0">
              <a:spcBef>
                <a:spcPct val="20000"/>
              </a:spcBef>
              <a:spcAft>
                <a:spcPct val="0"/>
              </a:spcAft>
              <a:defRPr sz="2400">
                <a:solidFill>
                  <a:schemeClr val="bg1"/>
                </a:solidFill>
                <a:latin typeface="Arial" charset="0"/>
              </a:defRPr>
            </a:lvl7pPr>
            <a:lvl8pPr marL="3429000" indent="-228600" eaLnBrk="0" fontAlgn="base" hangingPunct="0">
              <a:spcBef>
                <a:spcPct val="20000"/>
              </a:spcBef>
              <a:spcAft>
                <a:spcPct val="0"/>
              </a:spcAft>
              <a:defRPr sz="2400">
                <a:solidFill>
                  <a:schemeClr val="bg1"/>
                </a:solidFill>
                <a:latin typeface="Arial" charset="0"/>
              </a:defRPr>
            </a:lvl8pPr>
            <a:lvl9pPr marL="3886200" indent="-228600" eaLnBrk="0" fontAlgn="base" hangingPunct="0">
              <a:spcBef>
                <a:spcPct val="20000"/>
              </a:spcBef>
              <a:spcAft>
                <a:spcPct val="0"/>
              </a:spcAft>
              <a:defRPr sz="2400">
                <a:solidFill>
                  <a:schemeClr val="bg1"/>
                </a:solidFill>
                <a:latin typeface="Arial" charset="0"/>
              </a:defRPr>
            </a:lvl9pPr>
          </a:lstStyle>
          <a:p>
            <a:pPr eaLnBrk="1" hangingPunct="1">
              <a:spcBef>
                <a:spcPct val="0"/>
              </a:spcBef>
              <a:defRPr/>
            </a:pPr>
            <a:fld id="{529B3443-F07C-4124-8062-9A3EC7EF0260}" type="slidenum">
              <a:rPr lang="en-US" sz="1200" smtClean="0">
                <a:solidFill>
                  <a:schemeClr val="tx1"/>
                </a:solidFill>
              </a:rPr>
              <a:pPr eaLnBrk="1" hangingPunct="1">
                <a:spcBef>
                  <a:spcPct val="0"/>
                </a:spcBef>
                <a:defRPr/>
              </a:pPr>
              <a:t>9</a:t>
            </a:fld>
            <a:endParaRPr lang="en-US" sz="1200" smtClean="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48262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lack-Red-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713" y="1066800"/>
            <a:ext cx="5449887"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auto">
          <a:xfrm>
            <a:off x="3124200" y="6172200"/>
            <a:ext cx="2895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cs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cs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cs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cs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cs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cs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cs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cs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cs typeface="Arial" charset="0"/>
              </a:defRPr>
            </a:lvl9pPr>
          </a:lstStyle>
          <a:p>
            <a:pPr algn="ctr" eaLnBrk="1" hangingPunct="1">
              <a:buClr>
                <a:srgbClr val="FF0000"/>
              </a:buClr>
              <a:buSzPct val="100000"/>
              <a:buFont typeface="Times New Roman" pitchFamily="18" charset="0"/>
              <a:buNone/>
            </a:pPr>
            <a:r>
              <a:rPr lang="en-GB" sz="1400">
                <a:solidFill>
                  <a:srgbClr val="FF0000"/>
                </a:solidFill>
                <a:latin typeface="Times New Roman" pitchFamily="18" charset="0"/>
              </a:rPr>
              <a:t>Astro 1001 - Summer Session I</a:t>
            </a:r>
          </a:p>
          <a:p>
            <a:pPr algn="ctr" eaLnBrk="1" hangingPunct="1">
              <a:buClr>
                <a:srgbClr val="FF0000"/>
              </a:buClr>
              <a:buSzPct val="100000"/>
              <a:buFont typeface="Times New Roman" pitchFamily="18" charset="0"/>
              <a:buNone/>
            </a:pPr>
            <a:r>
              <a:rPr lang="en-GB" sz="1400">
                <a:solidFill>
                  <a:srgbClr val="FF0000"/>
                </a:solidFill>
                <a:latin typeface="Times New Roman" pitchFamily="18" charset="0"/>
              </a:rPr>
              <a:t>Lecture #6 – June 13, 2005</a:t>
            </a:r>
          </a:p>
        </p:txBody>
      </p:sp>
      <p:sp>
        <p:nvSpPr>
          <p:cNvPr id="6" name="Line 9"/>
          <p:cNvSpPr>
            <a:spLocks noChangeShapeType="1"/>
          </p:cNvSpPr>
          <p:nvPr userDrawn="1"/>
        </p:nvSpPr>
        <p:spPr bwMode="auto">
          <a:xfrm>
            <a:off x="3124200" y="6172200"/>
            <a:ext cx="2895600" cy="1588"/>
          </a:xfrm>
          <a:prstGeom prst="line">
            <a:avLst/>
          </a:prstGeom>
          <a:noFill/>
          <a:ln w="936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0"/>
          <p:cNvSpPr>
            <a:spLocks noChangeShapeType="1"/>
          </p:cNvSpPr>
          <p:nvPr userDrawn="1"/>
        </p:nvSpPr>
        <p:spPr bwMode="auto">
          <a:xfrm>
            <a:off x="3124200" y="6705600"/>
            <a:ext cx="2895600" cy="1588"/>
          </a:xfrm>
          <a:prstGeom prst="line">
            <a:avLst/>
          </a:prstGeom>
          <a:noFill/>
          <a:ln w="936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 name="Rectangle 3"/>
          <p:cNvSpPr>
            <a:spLocks noGrp="1" noChangeArrowheads="1"/>
          </p:cNvSpPr>
          <p:nvPr>
            <p:ph type="ctrTitle"/>
          </p:nvPr>
        </p:nvSpPr>
        <p:spPr>
          <a:xfrm>
            <a:off x="1524000" y="1524000"/>
            <a:ext cx="6096000" cy="1879600"/>
          </a:xfrm>
          <a:noFill/>
        </p:spPr>
        <p:txBody>
          <a:bodyPr anchor="b"/>
          <a:lstStyle>
            <a:lvl1pPr>
              <a:lnSpc>
                <a:spcPct val="95000"/>
              </a:lnSpc>
              <a:defRPr/>
            </a:lvl1pPr>
          </a:lstStyle>
          <a:p>
            <a:r>
              <a:rPr lang="en-US"/>
              <a:t>Click to edit Master title style</a:t>
            </a:r>
          </a:p>
        </p:txBody>
      </p:sp>
      <p:sp>
        <p:nvSpPr>
          <p:cNvPr id="4100" name="Rectangle 4"/>
          <p:cNvSpPr>
            <a:spLocks noGrp="1" noChangeArrowheads="1"/>
          </p:cNvSpPr>
          <p:nvPr>
            <p:ph type="subTitle" idx="1"/>
          </p:nvPr>
        </p:nvSpPr>
        <p:spPr>
          <a:xfrm>
            <a:off x="1676400" y="4076700"/>
            <a:ext cx="5861050" cy="1257300"/>
          </a:xfrm>
        </p:spPr>
        <p:txBody>
          <a:bodyPr/>
          <a:lstStyle>
            <a:lvl1pPr marL="0" indent="0" algn="ctr">
              <a:buFontTx/>
              <a:buNone/>
              <a:defRPr/>
            </a:lvl1pPr>
          </a:lstStyle>
          <a:p>
            <a:r>
              <a:rPr lang="en-US"/>
              <a:t>Click to edit Master subtitle style</a:t>
            </a:r>
          </a:p>
        </p:txBody>
      </p:sp>
      <p:sp>
        <p:nvSpPr>
          <p:cNvPr id="8" name="Rectangle 5"/>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0"/>
              </a:spcBef>
              <a:defRPr sz="1400">
                <a:solidFill>
                  <a:srgbClr val="FF0000"/>
                </a:solidFill>
                <a:cs typeface="+mn-cs"/>
              </a:defRPr>
            </a:lvl1pPr>
          </a:lstStyle>
          <a:p>
            <a:pPr>
              <a:defRPr/>
            </a:pPr>
            <a:endParaRPr lang="en-US"/>
          </a:p>
        </p:txBody>
      </p:sp>
      <p:sp>
        <p:nvSpPr>
          <p:cNvPr id="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1400">
                <a:solidFill>
                  <a:srgbClr val="FF0000"/>
                </a:solidFill>
                <a:cs typeface="+mn-cs"/>
              </a:defRPr>
            </a:lvl1pPr>
          </a:lstStyle>
          <a:p>
            <a:pPr>
              <a:defRPr/>
            </a:pPr>
            <a:endParaRPr lang="en-US"/>
          </a:p>
        </p:txBody>
      </p:sp>
      <p:sp>
        <p:nvSpPr>
          <p:cNvPr id="10" name="Rectangle 7"/>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400">
                <a:solidFill>
                  <a:srgbClr val="FF0000"/>
                </a:solidFill>
                <a:cs typeface="+mn-cs"/>
              </a:defRPr>
            </a:lvl1pPr>
          </a:lstStyle>
          <a:p>
            <a:pPr>
              <a:defRPr/>
            </a:pPr>
            <a:fld id="{28878775-7DEB-4D40-A5B7-22501AE43C91}" type="slidenum">
              <a:rPr lang="en-US"/>
              <a:pPr>
                <a:defRPr/>
              </a:pPr>
              <a:t>‹#›</a:t>
            </a:fld>
            <a:endParaRPr lang="en-US"/>
          </a:p>
        </p:txBody>
      </p:sp>
    </p:spTree>
    <p:extLst>
      <p:ext uri="{BB962C8B-B14F-4D97-AF65-F5344CB8AC3E}">
        <p14:creationId xmlns:p14="http://schemas.microsoft.com/office/powerpoint/2010/main" val="6699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180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9189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2636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55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720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177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031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9571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534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7283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415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49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287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120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s>
            <a:gs pos="100000">
              <a:srgbClr val="000049"/>
            </a:gs>
          </a:gsLst>
          <a:path path="rect">
            <a:fillToRect l="100000" t="10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0"/>
            <a:ext cx="9144000" cy="762000"/>
          </a:xfrm>
          <a:prstGeom prst="rect">
            <a:avLst/>
          </a:prstGeom>
          <a:solidFill>
            <a:schemeClr val="bg2">
              <a:alpha val="4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753"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png"/><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2.png"/><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png"/><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Lecture%20Resources/GRUCH/Rings_Pan_Feb_8.m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Lecture%20Resources/GRUCH/PIA06238_full_movie.mov"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star_orbit_vs_planet_mass.ht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9.png"/><Relationship Id="rId5" Type="http://schemas.openxmlformats.org/officeDocument/2006/relationships/oleObject" Target="../embeddings/oleObject8.bin"/><Relationship Id="rId4" Type="http://schemas.openxmlformats.org/officeDocument/2006/relationships/hyperlink" Target="http://www.fisica.uniud.it/~deangeli/applets/Multimedia/Waves_java/Doppler/doppler.ht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hyperlink" Target="doppler_shift_emission_line.htm" TargetMode="External"/><Relationship Id="rId5" Type="http://schemas.openxmlformats.org/officeDocument/2006/relationships/image" Target="../media/image32.w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34.png"/><Relationship Id="rId4"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3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lgn="ctr" eaLnBrk="0" hangingPunct="0">
              <a:defRPr/>
            </a:pPr>
            <a:r>
              <a:rPr lang="en-US" sz="5400">
                <a:solidFill>
                  <a:srgbClr val="F5E9E9"/>
                </a:solidFill>
                <a:effectLst>
                  <a:outerShdw blurRad="38100" dist="38100" dir="2700000" algn="tl">
                    <a:srgbClr val="000000"/>
                  </a:outerShdw>
                </a:effectLst>
                <a:latin typeface="Georgia" pitchFamily="18" charset="0"/>
                <a:cs typeface="+mn-cs"/>
              </a:rPr>
              <a:t>The Jovian Planets</a:t>
            </a:r>
          </a:p>
        </p:txBody>
      </p:sp>
      <p:pic>
        <p:nvPicPr>
          <p:cNvPr id="3075" name="Picture 3" descr="saturnplane_cass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9" name="Rectangle 3"/>
          <p:cNvSpPr>
            <a:spLocks noChangeArrowheads="1"/>
          </p:cNvSpPr>
          <p:nvPr/>
        </p:nvSpPr>
        <p:spPr bwMode="auto">
          <a:xfrm>
            <a:off x="0" y="0"/>
            <a:ext cx="9144000" cy="762000"/>
          </a:xfrm>
          <a:prstGeom prst="rect">
            <a:avLst/>
          </a:prstGeom>
          <a:solidFill>
            <a:schemeClr val="bg2">
              <a:alpha val="41000"/>
            </a:schemeClr>
          </a:solidFill>
          <a:ln w="9525">
            <a:noFill/>
            <a:miter lim="800000"/>
            <a:headEnd/>
            <a:tailEnd/>
          </a:ln>
        </p:spPr>
        <p:txBody>
          <a:bodyPr anchor="ctr"/>
          <a:lstStyle/>
          <a:p>
            <a:pPr algn="ctr">
              <a:defRPr/>
            </a:pPr>
            <a:r>
              <a:rPr lang="en-US" sz="4400" b="1" dirty="0">
                <a:effectLst>
                  <a:outerShdw blurRad="38100" dist="38100" dir="2700000" algn="tl">
                    <a:srgbClr val="000000"/>
                  </a:outerShdw>
                </a:effectLst>
                <a:cs typeface="+mn-cs"/>
              </a:rPr>
              <a:t>Neptune</a:t>
            </a:r>
          </a:p>
        </p:txBody>
      </p:sp>
      <p:sp>
        <p:nvSpPr>
          <p:cNvPr id="464900" name="Rectangle 4"/>
          <p:cNvSpPr>
            <a:spLocks noChangeArrowheads="1"/>
          </p:cNvSpPr>
          <p:nvPr/>
        </p:nvSpPr>
        <p:spPr bwMode="auto">
          <a:xfrm>
            <a:off x="381000" y="5410200"/>
            <a:ext cx="8458200" cy="1200150"/>
          </a:xfrm>
          <a:prstGeom prst="rect">
            <a:avLst/>
          </a:prstGeom>
          <a:solidFill>
            <a:schemeClr val="bg2">
              <a:alpha val="41000"/>
            </a:schemeClr>
          </a:solidFill>
          <a:ln w="9525">
            <a:noFill/>
            <a:miter lim="800000"/>
            <a:headEnd/>
            <a:tailEnd/>
          </a:ln>
        </p:spPr>
        <p:txBody>
          <a:bodyPr anchor="ctr">
            <a:spAutoFit/>
          </a:bodyPr>
          <a:lstStyle/>
          <a:p>
            <a:pPr algn="ctr">
              <a:defRPr/>
            </a:pPr>
            <a:r>
              <a:rPr lang="en-US" sz="3600" dirty="0">
                <a:effectLst>
                  <a:outerShdw blurRad="38100" dist="38100" dir="2700000" algn="tl">
                    <a:srgbClr val="000000"/>
                  </a:outerShdw>
                </a:effectLst>
                <a:cs typeface="+mn-cs"/>
              </a:rPr>
              <a:t>Interestingly, the Great Dark Spot has disappeared!</a:t>
            </a:r>
          </a:p>
        </p:txBody>
      </p:sp>
      <p:pic>
        <p:nvPicPr>
          <p:cNvPr id="12292" name="Content Placeholder 6" descr="neptune.bmp"/>
          <p:cNvPicPr>
            <a:picLocks noGrp="1" noChangeAspect="1"/>
          </p:cNvPicPr>
          <p:nvPr>
            <p:ph/>
          </p:nvPr>
        </p:nvPicPr>
        <p:blipFill>
          <a:blip r:embed="rId3">
            <a:extLst>
              <a:ext uri="{28A0092B-C50C-407E-A947-70E740481C1C}">
                <a14:useLocalDpi xmlns:a14="http://schemas.microsoft.com/office/drawing/2010/main" val="0"/>
              </a:ext>
            </a:extLst>
          </a:blip>
          <a:srcRect l="1633" t="1601" r="2042" b="44000"/>
          <a:stretch>
            <a:fillRect/>
          </a:stretch>
        </p:blipFill>
        <p:spPr>
          <a:xfrm>
            <a:off x="685800" y="914400"/>
            <a:ext cx="7772400" cy="447833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eaLnBrk="1" hangingPunct="1">
              <a:defRPr/>
            </a:pPr>
            <a:r>
              <a:rPr lang="en-US" smtClean="0"/>
              <a:t>Jupiter’s Interior</a:t>
            </a:r>
          </a:p>
        </p:txBody>
      </p:sp>
      <p:sp>
        <p:nvSpPr>
          <p:cNvPr id="462851" name="Rectangle 3"/>
          <p:cNvSpPr>
            <a:spLocks noChangeArrowheads="1"/>
          </p:cNvSpPr>
          <p:nvPr/>
        </p:nvSpPr>
        <p:spPr bwMode="auto">
          <a:xfrm>
            <a:off x="4724400" y="2849563"/>
            <a:ext cx="4267200" cy="579437"/>
          </a:xfrm>
          <a:prstGeom prst="rect">
            <a:avLst/>
          </a:prstGeom>
          <a:solidFill>
            <a:schemeClr val="bg2">
              <a:alpha val="41000"/>
            </a:schemeClr>
          </a:solidFill>
          <a:ln w="9525">
            <a:noFill/>
            <a:miter lim="800000"/>
            <a:headEnd/>
            <a:tailEnd/>
          </a:ln>
        </p:spPr>
        <p:txBody>
          <a:bodyPr anchor="ctr">
            <a:spAutoFit/>
          </a:bodyPr>
          <a:lstStyle/>
          <a:p>
            <a:pPr algn="ctr">
              <a:defRPr/>
            </a:pPr>
            <a:r>
              <a:rPr lang="en-US" sz="3200">
                <a:effectLst>
                  <a:outerShdw blurRad="38100" dist="38100" dir="2700000" algn="tl">
                    <a:srgbClr val="000000"/>
                  </a:outerShdw>
                </a:effectLst>
                <a:cs typeface="+mn-cs"/>
              </a:rPr>
              <a:t>Gaseous atmosphere</a:t>
            </a:r>
          </a:p>
        </p:txBody>
      </p:sp>
      <p:sp>
        <p:nvSpPr>
          <p:cNvPr id="462852" name="Rectangle 4"/>
          <p:cNvSpPr>
            <a:spLocks noChangeArrowheads="1"/>
          </p:cNvSpPr>
          <p:nvPr/>
        </p:nvSpPr>
        <p:spPr bwMode="auto">
          <a:xfrm>
            <a:off x="4724400" y="1905000"/>
            <a:ext cx="4267200" cy="579438"/>
          </a:xfrm>
          <a:prstGeom prst="rect">
            <a:avLst/>
          </a:prstGeom>
          <a:solidFill>
            <a:schemeClr val="bg2">
              <a:alpha val="41000"/>
            </a:schemeClr>
          </a:solidFill>
          <a:ln w="9525">
            <a:noFill/>
            <a:miter lim="800000"/>
            <a:headEnd/>
            <a:tailEnd/>
          </a:ln>
        </p:spPr>
        <p:txBody>
          <a:bodyPr anchor="ctr">
            <a:spAutoFit/>
          </a:bodyPr>
          <a:lstStyle/>
          <a:p>
            <a:pPr algn="ctr">
              <a:defRPr/>
            </a:pPr>
            <a:r>
              <a:rPr lang="en-US" sz="3200">
                <a:effectLst>
                  <a:outerShdw blurRad="38100" dist="38100" dir="2700000" algn="tl">
                    <a:srgbClr val="000000"/>
                  </a:outerShdw>
                </a:effectLst>
                <a:cs typeface="+mn-cs"/>
              </a:rPr>
              <a:t>No real ‘surface’</a:t>
            </a:r>
          </a:p>
        </p:txBody>
      </p:sp>
      <p:sp>
        <p:nvSpPr>
          <p:cNvPr id="462853" name="Rectangle 5"/>
          <p:cNvSpPr>
            <a:spLocks noChangeArrowheads="1"/>
          </p:cNvSpPr>
          <p:nvPr/>
        </p:nvSpPr>
        <p:spPr bwMode="auto">
          <a:xfrm>
            <a:off x="4724400" y="3810000"/>
            <a:ext cx="4267200" cy="1066800"/>
          </a:xfrm>
          <a:prstGeom prst="rect">
            <a:avLst/>
          </a:prstGeom>
          <a:solidFill>
            <a:schemeClr val="bg2">
              <a:alpha val="41000"/>
            </a:schemeClr>
          </a:solidFill>
          <a:ln w="9525">
            <a:noFill/>
            <a:miter lim="800000"/>
            <a:headEnd/>
            <a:tailEnd/>
          </a:ln>
        </p:spPr>
        <p:txBody>
          <a:bodyPr anchor="ctr">
            <a:spAutoFit/>
          </a:bodyPr>
          <a:lstStyle/>
          <a:p>
            <a:pPr algn="ctr">
              <a:defRPr/>
            </a:pPr>
            <a:r>
              <a:rPr lang="en-US" sz="3200">
                <a:effectLst>
                  <a:outerShdw blurRad="38100" dist="38100" dir="2700000" algn="tl">
                    <a:srgbClr val="000000"/>
                  </a:outerShdw>
                </a:effectLst>
                <a:cs typeface="+mn-cs"/>
              </a:rPr>
              <a:t>Liquid and metallic hydrogen interior</a:t>
            </a:r>
          </a:p>
        </p:txBody>
      </p:sp>
      <p:sp>
        <p:nvSpPr>
          <p:cNvPr id="462854" name="Rectangle 6"/>
          <p:cNvSpPr>
            <a:spLocks noChangeArrowheads="1"/>
          </p:cNvSpPr>
          <p:nvPr/>
        </p:nvSpPr>
        <p:spPr bwMode="auto">
          <a:xfrm>
            <a:off x="4724400" y="5257800"/>
            <a:ext cx="4267200" cy="579438"/>
          </a:xfrm>
          <a:prstGeom prst="rect">
            <a:avLst/>
          </a:prstGeom>
          <a:solidFill>
            <a:schemeClr val="bg2">
              <a:alpha val="41000"/>
            </a:schemeClr>
          </a:solidFill>
          <a:ln w="9525">
            <a:noFill/>
            <a:miter lim="800000"/>
            <a:headEnd/>
            <a:tailEnd/>
          </a:ln>
        </p:spPr>
        <p:txBody>
          <a:bodyPr anchor="ctr">
            <a:spAutoFit/>
          </a:bodyPr>
          <a:lstStyle/>
          <a:p>
            <a:pPr algn="ctr">
              <a:defRPr/>
            </a:pPr>
            <a:r>
              <a:rPr lang="en-US" sz="3200">
                <a:effectLst>
                  <a:outerShdw blurRad="38100" dist="38100" dir="2700000" algn="tl">
                    <a:srgbClr val="000000"/>
                  </a:outerShdw>
                </a:effectLst>
                <a:cs typeface="+mn-cs"/>
              </a:rPr>
              <a:t>Earth sized core</a:t>
            </a:r>
          </a:p>
        </p:txBody>
      </p:sp>
      <p:graphicFrame>
        <p:nvGraphicFramePr>
          <p:cNvPr id="13319" name="Object 7"/>
          <p:cNvGraphicFramePr>
            <a:graphicFrameLocks noGrp="1" noChangeAspect="1"/>
          </p:cNvGraphicFramePr>
          <p:nvPr>
            <p:ph idx="1"/>
          </p:nvPr>
        </p:nvGraphicFramePr>
        <p:xfrm>
          <a:off x="152400" y="1447800"/>
          <a:ext cx="4505325" cy="4724400"/>
        </p:xfrm>
        <a:graphic>
          <a:graphicData uri="http://schemas.openxmlformats.org/presentationml/2006/ole">
            <mc:AlternateContent xmlns:mc="http://schemas.openxmlformats.org/markup-compatibility/2006">
              <mc:Choice xmlns:v="urn:schemas-microsoft-com:vml" Requires="v">
                <p:oleObj spid="_x0000_s13335" name="Image" r:id="rId4" imgW="6552381" imgH="6869841" progId="">
                  <p:embed/>
                </p:oleObj>
              </mc:Choice>
              <mc:Fallback>
                <p:oleObj name="Image" r:id="rId4" imgW="6552381" imgH="6869841"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47800"/>
                        <a:ext cx="450532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Grp="1" noChangeAspect="1"/>
          </p:cNvGraphicFramePr>
          <p:nvPr>
            <p:ph/>
            <p:extLst>
              <p:ext uri="{D42A27DB-BD31-4B8C-83A1-F6EECF244321}">
                <p14:modId xmlns:p14="http://schemas.microsoft.com/office/powerpoint/2010/main" val="1809691663"/>
              </p:ext>
            </p:extLst>
          </p:nvPr>
        </p:nvGraphicFramePr>
        <p:xfrm>
          <a:off x="228600" y="2362200"/>
          <a:ext cx="8686800" cy="2747963"/>
        </p:xfrm>
        <a:graphic>
          <a:graphicData uri="http://schemas.openxmlformats.org/presentationml/2006/ole">
            <mc:AlternateContent xmlns:mc="http://schemas.openxmlformats.org/markup-compatibility/2006">
              <mc:Choice xmlns:v="urn:schemas-microsoft-com:vml" Requires="v">
                <p:oleObj spid="_x0000_s14358" name="Image" r:id="rId4" imgW="10158730" imgH="3212698" progId="">
                  <p:embed/>
                </p:oleObj>
              </mc:Choice>
              <mc:Fallback>
                <p:oleObj name="Image" r:id="rId4" imgW="10158730" imgH="3212698"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62200"/>
                        <a:ext cx="86868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4899" name="Rectangle 3"/>
          <p:cNvSpPr>
            <a:spLocks noChangeArrowheads="1"/>
          </p:cNvSpPr>
          <p:nvPr/>
        </p:nvSpPr>
        <p:spPr bwMode="auto">
          <a:xfrm>
            <a:off x="0" y="0"/>
            <a:ext cx="9144000" cy="762000"/>
          </a:xfrm>
          <a:prstGeom prst="rect">
            <a:avLst/>
          </a:prstGeom>
          <a:solidFill>
            <a:schemeClr val="bg2">
              <a:alpha val="41000"/>
            </a:schemeClr>
          </a:solidFill>
          <a:ln w="9525">
            <a:noFill/>
            <a:miter lim="800000"/>
            <a:headEnd/>
            <a:tailEnd/>
          </a:ln>
        </p:spPr>
        <p:txBody>
          <a:bodyPr anchor="ctr"/>
          <a:lstStyle/>
          <a:p>
            <a:pPr algn="ctr">
              <a:defRPr/>
            </a:pPr>
            <a:r>
              <a:rPr lang="en-US" sz="4400" b="1">
                <a:effectLst>
                  <a:outerShdw blurRad="38100" dist="38100" dir="2700000" algn="tl">
                    <a:srgbClr val="000000"/>
                  </a:outerShdw>
                </a:effectLst>
                <a:cs typeface="+mn-cs"/>
              </a:rPr>
              <a:t>Other Interiors</a:t>
            </a:r>
          </a:p>
        </p:txBody>
      </p:sp>
      <p:sp>
        <p:nvSpPr>
          <p:cNvPr id="464900" name="Rectangle 4"/>
          <p:cNvSpPr>
            <a:spLocks noChangeArrowheads="1"/>
          </p:cNvSpPr>
          <p:nvPr/>
        </p:nvSpPr>
        <p:spPr bwMode="auto">
          <a:xfrm>
            <a:off x="312629" y="1275785"/>
            <a:ext cx="8458200" cy="641350"/>
          </a:xfrm>
          <a:prstGeom prst="rect">
            <a:avLst/>
          </a:prstGeom>
          <a:solidFill>
            <a:schemeClr val="bg2">
              <a:alpha val="41000"/>
            </a:schemeClr>
          </a:solidFill>
          <a:ln w="9525">
            <a:noFill/>
            <a:miter lim="800000"/>
            <a:headEnd/>
            <a:tailEnd/>
          </a:ln>
        </p:spPr>
        <p:txBody>
          <a:bodyPr anchor="ctr">
            <a:spAutoFit/>
          </a:bodyPr>
          <a:lstStyle/>
          <a:p>
            <a:pPr algn="ctr">
              <a:defRPr/>
            </a:pPr>
            <a:r>
              <a:rPr lang="en-US" sz="3600" dirty="0">
                <a:effectLst>
                  <a:outerShdw blurRad="38100" dist="38100" dir="2700000" algn="tl">
                    <a:srgbClr val="000000"/>
                  </a:outerShdw>
                </a:effectLst>
                <a:cs typeface="+mn-cs"/>
              </a:rPr>
              <a:t>Jupiter and Saturn are very similar</a:t>
            </a:r>
          </a:p>
        </p:txBody>
      </p:sp>
      <p:sp>
        <p:nvSpPr>
          <p:cNvPr id="464901" name="Rectangle 5"/>
          <p:cNvSpPr>
            <a:spLocks noChangeArrowheads="1"/>
          </p:cNvSpPr>
          <p:nvPr/>
        </p:nvSpPr>
        <p:spPr bwMode="auto">
          <a:xfrm>
            <a:off x="431104" y="5555228"/>
            <a:ext cx="8458200" cy="646331"/>
          </a:xfrm>
          <a:prstGeom prst="rect">
            <a:avLst/>
          </a:prstGeom>
          <a:solidFill>
            <a:schemeClr val="bg2">
              <a:alpha val="41000"/>
            </a:schemeClr>
          </a:solidFill>
          <a:ln w="9525">
            <a:noFill/>
            <a:miter lim="800000"/>
            <a:headEnd/>
            <a:tailEnd/>
          </a:ln>
        </p:spPr>
        <p:txBody>
          <a:bodyPr anchor="ctr">
            <a:spAutoFit/>
          </a:bodyPr>
          <a:lstStyle/>
          <a:p>
            <a:pPr algn="ctr">
              <a:defRPr/>
            </a:pPr>
            <a:r>
              <a:rPr lang="en-US" sz="3600" dirty="0">
                <a:effectLst>
                  <a:outerShdw blurRad="38100" dist="38100" dir="2700000" algn="tl">
                    <a:srgbClr val="000000"/>
                  </a:outerShdw>
                </a:effectLst>
                <a:cs typeface="+mn-cs"/>
              </a:rPr>
              <a:t>Uranus and </a:t>
            </a:r>
            <a:r>
              <a:rPr lang="en-US" sz="3600" dirty="0" smtClean="0">
                <a:effectLst>
                  <a:outerShdw blurRad="38100" dist="38100" dir="2700000" algn="tl">
                    <a:srgbClr val="000000"/>
                  </a:outerShdw>
                </a:effectLst>
                <a:cs typeface="+mn-cs"/>
              </a:rPr>
              <a:t>Neptune are similar</a:t>
            </a:r>
            <a:endParaRPr lang="en-US" sz="3600" dirty="0">
              <a:effectLst>
                <a:outerShdw blurRad="38100" dist="38100" dir="2700000" algn="tl">
                  <a:srgbClr val="000000"/>
                </a:outerShdw>
              </a:effectLs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9" name="Rectangle 3"/>
          <p:cNvSpPr>
            <a:spLocks noChangeArrowheads="1"/>
          </p:cNvSpPr>
          <p:nvPr/>
        </p:nvSpPr>
        <p:spPr bwMode="auto">
          <a:xfrm>
            <a:off x="0" y="0"/>
            <a:ext cx="9144000" cy="762000"/>
          </a:xfrm>
          <a:prstGeom prst="rect">
            <a:avLst/>
          </a:prstGeom>
          <a:solidFill>
            <a:schemeClr val="bg2">
              <a:alpha val="41000"/>
            </a:schemeClr>
          </a:solidFill>
          <a:ln w="9525">
            <a:noFill/>
            <a:miter lim="800000"/>
            <a:headEnd/>
            <a:tailEnd/>
          </a:ln>
        </p:spPr>
        <p:txBody>
          <a:bodyPr anchor="ctr"/>
          <a:lstStyle/>
          <a:p>
            <a:pPr algn="ctr">
              <a:defRPr/>
            </a:pPr>
            <a:r>
              <a:rPr lang="en-US" sz="4400" b="1">
                <a:effectLst>
                  <a:outerShdw blurRad="38100" dist="38100" dir="2700000" algn="tl">
                    <a:srgbClr val="000000"/>
                  </a:outerShdw>
                </a:effectLst>
                <a:cs typeface="+mn-cs"/>
              </a:rPr>
              <a:t>Other Interiors</a:t>
            </a:r>
          </a:p>
        </p:txBody>
      </p:sp>
      <p:sp>
        <p:nvSpPr>
          <p:cNvPr id="464900" name="Rectangle 4"/>
          <p:cNvSpPr>
            <a:spLocks noChangeArrowheads="1"/>
          </p:cNvSpPr>
          <p:nvPr/>
        </p:nvSpPr>
        <p:spPr bwMode="auto">
          <a:xfrm>
            <a:off x="342900" y="990600"/>
            <a:ext cx="8458200" cy="641350"/>
          </a:xfrm>
          <a:prstGeom prst="rect">
            <a:avLst/>
          </a:prstGeom>
          <a:solidFill>
            <a:schemeClr val="bg2">
              <a:alpha val="41000"/>
            </a:schemeClr>
          </a:solidFill>
          <a:ln w="9525">
            <a:noFill/>
            <a:miter lim="800000"/>
            <a:headEnd/>
            <a:tailEnd/>
          </a:ln>
        </p:spPr>
        <p:txBody>
          <a:bodyPr anchor="ctr">
            <a:spAutoFit/>
          </a:bodyPr>
          <a:lstStyle/>
          <a:p>
            <a:pPr algn="ctr">
              <a:defRPr/>
            </a:pPr>
            <a:r>
              <a:rPr lang="en-US" sz="3600" dirty="0" smtClean="0">
                <a:effectLst>
                  <a:outerShdw blurRad="38100" dist="38100" dir="2700000" algn="tl">
                    <a:srgbClr val="000000"/>
                  </a:outerShdw>
                </a:effectLst>
                <a:cs typeface="+mn-cs"/>
              </a:rPr>
              <a:t>Saturn is different in that it:</a:t>
            </a:r>
            <a:endParaRPr lang="en-US" sz="3600" dirty="0">
              <a:effectLst>
                <a:outerShdw blurRad="38100" dist="38100" dir="2700000" algn="tl">
                  <a:srgbClr val="000000"/>
                </a:outerShdw>
              </a:effectLst>
              <a:cs typeface="+mn-cs"/>
            </a:endParaRPr>
          </a:p>
        </p:txBody>
      </p:sp>
      <p:sp>
        <p:nvSpPr>
          <p:cNvPr id="6" name="Rectangle 4"/>
          <p:cNvSpPr>
            <a:spLocks noChangeArrowheads="1"/>
          </p:cNvSpPr>
          <p:nvPr/>
        </p:nvSpPr>
        <p:spPr bwMode="auto">
          <a:xfrm>
            <a:off x="41755" y="1977402"/>
            <a:ext cx="7121046" cy="1815882"/>
          </a:xfrm>
          <a:prstGeom prst="rect">
            <a:avLst/>
          </a:prstGeom>
          <a:solidFill>
            <a:schemeClr val="bg2">
              <a:alpha val="41000"/>
            </a:schemeClr>
          </a:solidFill>
          <a:ln w="9525">
            <a:noFill/>
            <a:miter lim="800000"/>
            <a:headEnd/>
            <a:tailEnd/>
          </a:ln>
        </p:spPr>
        <p:txBody>
          <a:bodyPr wrap="square" anchor="ctr">
            <a:spAutoFit/>
          </a:bodyPr>
          <a:lstStyle/>
          <a:p>
            <a:pPr marL="457200" indent="-457200">
              <a:buFont typeface="Arial" panose="020B0604020202020204" pitchFamily="34" charset="0"/>
              <a:buChar char="•"/>
              <a:defRPr/>
            </a:pPr>
            <a:r>
              <a:rPr lang="en-US" sz="2800" dirty="0">
                <a:effectLst>
                  <a:outerShdw blurRad="38100" dist="38100" dir="2700000" algn="tl">
                    <a:srgbClr val="000000"/>
                  </a:outerShdw>
                </a:effectLst>
                <a:cs typeface="+mn-cs"/>
              </a:rPr>
              <a:t>H</a:t>
            </a:r>
            <a:r>
              <a:rPr lang="en-US" sz="2800" dirty="0" smtClean="0">
                <a:effectLst>
                  <a:outerShdw blurRad="38100" dist="38100" dir="2700000" algn="tl">
                    <a:srgbClr val="000000"/>
                  </a:outerShdw>
                </a:effectLst>
                <a:cs typeface="+mn-cs"/>
              </a:rPr>
              <a:t>as thicker clouds </a:t>
            </a:r>
          </a:p>
          <a:p>
            <a:pPr marL="457200" indent="-457200">
              <a:buFont typeface="Arial" panose="020B0604020202020204" pitchFamily="34" charset="0"/>
              <a:buChar char="•"/>
              <a:defRPr/>
            </a:pPr>
            <a:r>
              <a:rPr lang="en-US" sz="2800" dirty="0" smtClean="0">
                <a:effectLst>
                  <a:outerShdw blurRad="38100" dist="38100" dir="2700000" algn="tl">
                    <a:srgbClr val="000000"/>
                  </a:outerShdw>
                </a:effectLst>
                <a:cs typeface="+mn-cs"/>
              </a:rPr>
              <a:t>Has a thicker liquid hydrogen layer</a:t>
            </a:r>
          </a:p>
          <a:p>
            <a:pPr marL="457200" indent="-457200">
              <a:buFont typeface="Arial" panose="020B0604020202020204" pitchFamily="34" charset="0"/>
              <a:buChar char="•"/>
              <a:defRPr/>
            </a:pPr>
            <a:r>
              <a:rPr lang="en-US" sz="2800" dirty="0" smtClean="0">
                <a:effectLst>
                  <a:outerShdw blurRad="38100" dist="38100" dir="2700000" algn="tl">
                    <a:srgbClr val="000000"/>
                  </a:outerShdw>
                </a:effectLst>
                <a:cs typeface="+mn-cs"/>
              </a:rPr>
              <a:t>Has a smaller metallic hydrogen layer</a:t>
            </a:r>
          </a:p>
          <a:p>
            <a:pPr marL="457200" indent="-457200">
              <a:buFont typeface="Arial" panose="020B0604020202020204" pitchFamily="34" charset="0"/>
              <a:buChar char="•"/>
              <a:defRPr/>
            </a:pPr>
            <a:r>
              <a:rPr lang="en-US" sz="2800" dirty="0" smtClean="0">
                <a:effectLst>
                  <a:outerShdw blurRad="38100" dist="38100" dir="2700000" algn="tl">
                    <a:srgbClr val="000000"/>
                  </a:outerShdw>
                </a:effectLst>
                <a:cs typeface="+mn-cs"/>
              </a:rPr>
              <a:t>Has a larger core (but not more massive)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2458"/>
          <a:stretch/>
        </p:blipFill>
        <p:spPr>
          <a:xfrm>
            <a:off x="-3652" y="4108466"/>
            <a:ext cx="5867777" cy="2749534"/>
          </a:xfrm>
          <a:prstGeom prst="rect">
            <a:avLst/>
          </a:prstGeom>
        </p:spPr>
      </p:pic>
      <p:sp>
        <p:nvSpPr>
          <p:cNvPr id="10" name="Rectangle 4"/>
          <p:cNvSpPr>
            <a:spLocks noChangeArrowheads="1"/>
          </p:cNvSpPr>
          <p:nvPr/>
        </p:nvSpPr>
        <p:spPr bwMode="auto">
          <a:xfrm>
            <a:off x="6303723" y="3948998"/>
            <a:ext cx="2514600" cy="954107"/>
          </a:xfrm>
          <a:prstGeom prst="rect">
            <a:avLst/>
          </a:prstGeom>
          <a:solidFill>
            <a:schemeClr val="bg2">
              <a:alpha val="41000"/>
            </a:schemeClr>
          </a:solidFill>
          <a:ln w="9525">
            <a:noFill/>
            <a:miter lim="800000"/>
            <a:headEnd/>
            <a:tailEnd/>
          </a:ln>
        </p:spPr>
        <p:txBody>
          <a:bodyPr wrap="square" anchor="ctr">
            <a:spAutoFit/>
          </a:bodyPr>
          <a:lstStyle/>
          <a:p>
            <a:pPr algn="ctr">
              <a:defRPr/>
            </a:pPr>
            <a:r>
              <a:rPr lang="en-US" sz="2800" i="1" dirty="0">
                <a:effectLst>
                  <a:outerShdw blurRad="38100" dist="38100" dir="2700000" algn="tl">
                    <a:srgbClr val="000000"/>
                  </a:outerShdw>
                </a:effectLst>
              </a:rPr>
              <a:t>because</a:t>
            </a:r>
            <a:r>
              <a:rPr lang="en-US" sz="2800" dirty="0">
                <a:effectLst>
                  <a:outerShdw blurRad="38100" dist="38100" dir="2700000" algn="tl">
                    <a:srgbClr val="000000"/>
                  </a:outerShdw>
                </a:effectLst>
              </a:rPr>
              <a:t> it has less gravity</a:t>
            </a:r>
          </a:p>
        </p:txBody>
      </p:sp>
      <p:sp>
        <p:nvSpPr>
          <p:cNvPr id="11" name="Rectangle 4"/>
          <p:cNvSpPr>
            <a:spLocks noChangeArrowheads="1"/>
          </p:cNvSpPr>
          <p:nvPr/>
        </p:nvSpPr>
        <p:spPr bwMode="auto">
          <a:xfrm>
            <a:off x="6303723" y="5058819"/>
            <a:ext cx="2514600" cy="1815882"/>
          </a:xfrm>
          <a:prstGeom prst="rect">
            <a:avLst/>
          </a:prstGeom>
          <a:solidFill>
            <a:schemeClr val="bg2">
              <a:alpha val="41000"/>
            </a:schemeClr>
          </a:solidFill>
          <a:ln w="9525">
            <a:noFill/>
            <a:miter lim="800000"/>
            <a:headEnd/>
            <a:tailEnd/>
          </a:ln>
        </p:spPr>
        <p:txBody>
          <a:bodyPr wrap="square" anchor="ctr">
            <a:spAutoFit/>
          </a:bodyPr>
          <a:lstStyle/>
          <a:p>
            <a:pPr algn="ctr">
              <a:defRPr/>
            </a:pPr>
            <a:r>
              <a:rPr lang="en-US" sz="2800" dirty="0" smtClean="0">
                <a:effectLst>
                  <a:outerShdw blurRad="38100" dist="38100" dir="2700000" algn="tl">
                    <a:srgbClr val="000000"/>
                  </a:outerShdw>
                </a:effectLst>
              </a:rPr>
              <a:t>Saturn also has hydrogen “rain” </a:t>
            </a:r>
            <a:r>
              <a:rPr lang="en-US" sz="2800" dirty="0" smtClean="0">
                <a:effectLst>
                  <a:outerShdw blurRad="38100" dist="38100" dir="2700000" algn="tl">
                    <a:srgbClr val="000000"/>
                  </a:outerShdw>
                </a:effectLst>
                <a:sym typeface="Wingdings" panose="05000000000000000000" pitchFamily="2" charset="2"/>
              </a:rPr>
              <a:t> still differentiating</a:t>
            </a:r>
            <a:endParaRPr lang="en-US" sz="2800" dirty="0">
              <a:effectLst>
                <a:outerShdw blurRad="38100" dist="38100" dir="2700000" algn="tl">
                  <a:srgbClr val="000000"/>
                </a:outerShdw>
              </a:effectLst>
            </a:endParaRPr>
          </a:p>
        </p:txBody>
      </p:sp>
    </p:spTree>
    <p:extLst>
      <p:ext uri="{BB962C8B-B14F-4D97-AF65-F5344CB8AC3E}">
        <p14:creationId xmlns:p14="http://schemas.microsoft.com/office/powerpoint/2010/main" val="4193185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9" name="Rectangle 3"/>
          <p:cNvSpPr>
            <a:spLocks noChangeArrowheads="1"/>
          </p:cNvSpPr>
          <p:nvPr/>
        </p:nvSpPr>
        <p:spPr bwMode="auto">
          <a:xfrm>
            <a:off x="0" y="0"/>
            <a:ext cx="9144000" cy="762000"/>
          </a:xfrm>
          <a:prstGeom prst="rect">
            <a:avLst/>
          </a:prstGeom>
          <a:solidFill>
            <a:schemeClr val="bg2">
              <a:alpha val="41000"/>
            </a:schemeClr>
          </a:solidFill>
          <a:ln w="9525">
            <a:noFill/>
            <a:miter lim="800000"/>
            <a:headEnd/>
            <a:tailEnd/>
          </a:ln>
        </p:spPr>
        <p:txBody>
          <a:bodyPr anchor="ctr"/>
          <a:lstStyle/>
          <a:p>
            <a:pPr algn="ctr">
              <a:defRPr/>
            </a:pPr>
            <a:r>
              <a:rPr lang="en-US" sz="4400" b="1">
                <a:effectLst>
                  <a:outerShdw blurRad="38100" dist="38100" dir="2700000" algn="tl">
                    <a:srgbClr val="000000"/>
                  </a:outerShdw>
                </a:effectLst>
                <a:cs typeface="+mn-cs"/>
              </a:rPr>
              <a:t>Other Interiors</a:t>
            </a:r>
          </a:p>
        </p:txBody>
      </p:sp>
      <p:sp>
        <p:nvSpPr>
          <p:cNvPr id="464901" name="Rectangle 5"/>
          <p:cNvSpPr>
            <a:spLocks noChangeArrowheads="1"/>
          </p:cNvSpPr>
          <p:nvPr/>
        </p:nvSpPr>
        <p:spPr bwMode="auto">
          <a:xfrm>
            <a:off x="4317755" y="1207174"/>
            <a:ext cx="4826245" cy="3416320"/>
          </a:xfrm>
          <a:prstGeom prst="rect">
            <a:avLst/>
          </a:prstGeom>
          <a:solidFill>
            <a:schemeClr val="bg2">
              <a:alpha val="41000"/>
            </a:schemeClr>
          </a:solidFill>
          <a:ln w="9525">
            <a:noFill/>
            <a:miter lim="800000"/>
            <a:headEnd/>
            <a:tailEnd/>
          </a:ln>
        </p:spPr>
        <p:txBody>
          <a:bodyPr wrap="square" anchor="ctr">
            <a:spAutoFit/>
          </a:bodyPr>
          <a:lstStyle/>
          <a:p>
            <a:pPr algn="ctr">
              <a:defRPr/>
            </a:pPr>
            <a:r>
              <a:rPr lang="en-US" sz="3600" b="1" dirty="0">
                <a:effectLst>
                  <a:outerShdw blurRad="38100" dist="38100" dir="2700000" algn="tl">
                    <a:srgbClr val="000000"/>
                  </a:outerShdw>
                </a:effectLst>
                <a:cs typeface="+mn-cs"/>
              </a:rPr>
              <a:t>Uranus and </a:t>
            </a:r>
            <a:r>
              <a:rPr lang="en-US" sz="3600" b="1" dirty="0" smtClean="0">
                <a:effectLst>
                  <a:outerShdw blurRad="38100" dist="38100" dir="2700000" algn="tl">
                    <a:srgbClr val="000000"/>
                  </a:outerShdw>
                </a:effectLst>
                <a:cs typeface="+mn-cs"/>
              </a:rPr>
              <a:t>Neptune</a:t>
            </a:r>
          </a:p>
          <a:p>
            <a:pPr algn="ctr">
              <a:defRPr/>
            </a:pPr>
            <a:endParaRPr lang="en-US" sz="3600" b="1" dirty="0" smtClean="0">
              <a:effectLst>
                <a:outerShdw blurRad="38100" dist="38100" dir="2700000" algn="tl">
                  <a:srgbClr val="000000"/>
                </a:outerShdw>
              </a:effectLst>
              <a:cs typeface="+mn-cs"/>
            </a:endParaRPr>
          </a:p>
          <a:p>
            <a:pPr marL="571500" indent="-571500">
              <a:buFont typeface="Arial" panose="020B0604020202020204" pitchFamily="34" charset="0"/>
              <a:buChar char="•"/>
              <a:defRPr/>
            </a:pPr>
            <a:r>
              <a:rPr lang="en-US" sz="3600" dirty="0" smtClean="0">
                <a:effectLst>
                  <a:outerShdw blurRad="38100" dist="38100" dir="2700000" algn="tl">
                    <a:srgbClr val="000000"/>
                  </a:outerShdw>
                </a:effectLst>
                <a:cs typeface="+mn-cs"/>
              </a:rPr>
              <a:t>No </a:t>
            </a:r>
            <a:r>
              <a:rPr lang="en-US" sz="3600" dirty="0">
                <a:effectLst>
                  <a:outerShdw blurRad="38100" dist="38100" dir="2700000" algn="tl">
                    <a:srgbClr val="000000"/>
                  </a:outerShdw>
                </a:effectLst>
                <a:cs typeface="+mn-cs"/>
              </a:rPr>
              <a:t>liquid </a:t>
            </a:r>
            <a:r>
              <a:rPr lang="en-US" sz="3600" dirty="0" smtClean="0">
                <a:effectLst>
                  <a:outerShdw blurRad="38100" dist="38100" dir="2700000" algn="tl">
                    <a:srgbClr val="000000"/>
                  </a:outerShdw>
                </a:effectLst>
                <a:cs typeface="+mn-cs"/>
              </a:rPr>
              <a:t>hydrogen</a:t>
            </a:r>
          </a:p>
          <a:p>
            <a:pPr marL="571500" indent="-571500">
              <a:buFont typeface="Arial" panose="020B0604020202020204" pitchFamily="34" charset="0"/>
              <a:buChar char="•"/>
              <a:defRPr/>
            </a:pPr>
            <a:r>
              <a:rPr lang="en-US" sz="3600" dirty="0" smtClean="0">
                <a:effectLst>
                  <a:outerShdw blurRad="38100" dist="38100" dir="2700000" algn="tl">
                    <a:srgbClr val="000000"/>
                  </a:outerShdw>
                </a:effectLst>
                <a:cs typeface="+mn-cs"/>
              </a:rPr>
              <a:t>Differentiated cores</a:t>
            </a:r>
          </a:p>
          <a:p>
            <a:pPr marL="571500" indent="-571500">
              <a:buFont typeface="Arial" panose="020B0604020202020204" pitchFamily="34" charset="0"/>
              <a:buChar char="•"/>
              <a:defRPr/>
            </a:pPr>
            <a:r>
              <a:rPr lang="en-US" sz="3600" dirty="0" smtClean="0">
                <a:effectLst>
                  <a:outerShdw blurRad="38100" dist="38100" dir="2700000" algn="tl">
                    <a:srgbClr val="000000"/>
                  </a:outerShdw>
                </a:effectLst>
                <a:cs typeface="+mn-cs"/>
              </a:rPr>
              <a:t>Much smaller than Jupiter &amp; Saturn</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6665" t="16743"/>
          <a:stretch/>
        </p:blipFill>
        <p:spPr>
          <a:xfrm>
            <a:off x="31315" y="1207174"/>
            <a:ext cx="4321913" cy="3416320"/>
          </a:xfrm>
          <a:prstGeom prst="rect">
            <a:avLst/>
          </a:prstGeom>
        </p:spPr>
      </p:pic>
      <p:sp>
        <p:nvSpPr>
          <p:cNvPr id="9" name="Rectangle 5"/>
          <p:cNvSpPr>
            <a:spLocks noChangeArrowheads="1"/>
          </p:cNvSpPr>
          <p:nvPr/>
        </p:nvSpPr>
        <p:spPr bwMode="auto">
          <a:xfrm>
            <a:off x="11482" y="5068669"/>
            <a:ext cx="4826245" cy="1754326"/>
          </a:xfrm>
          <a:prstGeom prst="rect">
            <a:avLst/>
          </a:prstGeom>
          <a:solidFill>
            <a:schemeClr val="bg2">
              <a:alpha val="41000"/>
            </a:schemeClr>
          </a:solidFill>
          <a:ln w="9525">
            <a:noFill/>
            <a:miter lim="800000"/>
            <a:headEnd/>
            <a:tailEnd/>
          </a:ln>
        </p:spPr>
        <p:txBody>
          <a:bodyPr wrap="square" anchor="ctr">
            <a:spAutoFit/>
          </a:bodyPr>
          <a:lstStyle/>
          <a:p>
            <a:pPr marL="571500" indent="-571500">
              <a:buFont typeface="Arial" panose="020B0604020202020204" pitchFamily="34" charset="0"/>
              <a:buChar char="•"/>
              <a:defRPr/>
            </a:pPr>
            <a:r>
              <a:rPr lang="en-US" sz="3600" i="1" dirty="0" smtClean="0">
                <a:effectLst>
                  <a:outerShdw blurRad="38100" dist="38100" dir="2700000" algn="tl">
                    <a:srgbClr val="000000"/>
                  </a:outerShdw>
                </a:effectLst>
              </a:rPr>
              <a:t>Cores</a:t>
            </a:r>
            <a:r>
              <a:rPr lang="en-US" sz="3600" dirty="0" smtClean="0">
                <a:effectLst>
                  <a:outerShdw blurRad="38100" dist="38100" dir="2700000" algn="tl">
                    <a:srgbClr val="000000"/>
                  </a:outerShdw>
                </a:effectLst>
              </a:rPr>
              <a:t> </a:t>
            </a:r>
            <a:r>
              <a:rPr lang="en-US" sz="3600" dirty="0">
                <a:effectLst>
                  <a:outerShdw blurRad="38100" dist="38100" dir="2700000" algn="tl">
                    <a:srgbClr val="000000"/>
                  </a:outerShdw>
                </a:effectLst>
              </a:rPr>
              <a:t>about the same size as </a:t>
            </a:r>
            <a:r>
              <a:rPr lang="en-US" sz="3600" dirty="0" smtClean="0">
                <a:effectLst>
                  <a:outerShdw blurRad="38100" dist="38100" dir="2700000" algn="tl">
                    <a:srgbClr val="000000"/>
                  </a:outerShdw>
                </a:effectLst>
              </a:rPr>
              <a:t>Jupiter </a:t>
            </a:r>
            <a:r>
              <a:rPr lang="en-US" sz="3600" dirty="0">
                <a:effectLst>
                  <a:outerShdw blurRad="38100" dist="38100" dir="2700000" algn="tl">
                    <a:srgbClr val="000000"/>
                  </a:outerShdw>
                </a:effectLst>
              </a:rPr>
              <a:t>&amp; Saturn</a:t>
            </a:r>
          </a:p>
        </p:txBody>
      </p:sp>
      <p:sp>
        <p:nvSpPr>
          <p:cNvPr id="10" name="Rectangle 5"/>
          <p:cNvSpPr>
            <a:spLocks noChangeArrowheads="1"/>
          </p:cNvSpPr>
          <p:nvPr/>
        </p:nvSpPr>
        <p:spPr bwMode="auto">
          <a:xfrm>
            <a:off x="5181600" y="4876800"/>
            <a:ext cx="3733800" cy="1754326"/>
          </a:xfrm>
          <a:prstGeom prst="rect">
            <a:avLst/>
          </a:prstGeom>
          <a:solidFill>
            <a:schemeClr val="bg2">
              <a:alpha val="41000"/>
            </a:schemeClr>
          </a:solidFill>
          <a:ln w="9525">
            <a:noFill/>
            <a:miter lim="800000"/>
            <a:headEnd/>
            <a:tailEnd/>
          </a:ln>
        </p:spPr>
        <p:txBody>
          <a:bodyPr wrap="square" anchor="ctr">
            <a:spAutoFit/>
          </a:bodyPr>
          <a:lstStyle/>
          <a:p>
            <a:pPr>
              <a:defRPr/>
            </a:pPr>
            <a:r>
              <a:rPr lang="en-US" sz="3600" i="1" dirty="0" smtClean="0">
                <a:effectLst>
                  <a:outerShdw blurRad="38100" dist="38100" dir="2700000" algn="tl">
                    <a:srgbClr val="000000"/>
                  </a:outerShdw>
                </a:effectLst>
              </a:rPr>
              <a:t>Why? Slower accretion </a:t>
            </a:r>
            <a:r>
              <a:rPr lang="en-US" sz="3600" i="1" dirty="0" smtClean="0">
                <a:effectLst>
                  <a:outerShdw blurRad="38100" dist="38100" dir="2700000" algn="tl">
                    <a:srgbClr val="000000"/>
                  </a:outerShdw>
                </a:effectLst>
                <a:sym typeface="Wingdings" panose="05000000000000000000" pitchFamily="2" charset="2"/>
              </a:rPr>
              <a:t> captures less H</a:t>
            </a:r>
            <a:endParaRPr lang="en-US" sz="3600" dirty="0">
              <a:effectLst>
                <a:outerShdw blurRad="38100" dist="38100" dir="2700000" algn="tl">
                  <a:srgbClr val="000000"/>
                </a:outerShdw>
              </a:effectLst>
            </a:endParaRPr>
          </a:p>
        </p:txBody>
      </p:sp>
    </p:spTree>
    <p:extLst>
      <p:ext uri="{BB962C8B-B14F-4D97-AF65-F5344CB8AC3E}">
        <p14:creationId xmlns:p14="http://schemas.microsoft.com/office/powerpoint/2010/main" val="3237821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eaLnBrk="1" hangingPunct="1">
              <a:defRPr/>
            </a:pPr>
            <a:r>
              <a:rPr lang="en-US" smtClean="0"/>
              <a:t>Rotation</a:t>
            </a:r>
          </a:p>
        </p:txBody>
      </p:sp>
      <p:graphicFrame>
        <p:nvGraphicFramePr>
          <p:cNvPr id="15363" name="Object 3"/>
          <p:cNvGraphicFramePr>
            <a:graphicFrameLocks noGrp="1" noChangeAspect="1"/>
          </p:cNvGraphicFramePr>
          <p:nvPr>
            <p:ph idx="1"/>
          </p:nvPr>
        </p:nvGraphicFramePr>
        <p:xfrm>
          <a:off x="2286000" y="2209800"/>
          <a:ext cx="4800600" cy="3783013"/>
        </p:xfrm>
        <a:graphic>
          <a:graphicData uri="http://schemas.openxmlformats.org/presentationml/2006/ole">
            <mc:AlternateContent xmlns:mc="http://schemas.openxmlformats.org/markup-compatibility/2006">
              <mc:Choice xmlns:v="urn:schemas-microsoft-com:vml" Requires="v">
                <p:oleObj spid="_x0000_s15381" name="Image" r:id="rId4" imgW="8457143" imgH="6666667" progId="">
                  <p:embed/>
                </p:oleObj>
              </mc:Choice>
              <mc:Fallback>
                <p:oleObj name="Image" r:id="rId4" imgW="8457143" imgH="6666667"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209800"/>
                        <a:ext cx="4800600" cy="378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8756" name="Rectangle 4"/>
          <p:cNvSpPr>
            <a:spLocks noChangeArrowheads="1"/>
          </p:cNvSpPr>
          <p:nvPr/>
        </p:nvSpPr>
        <p:spPr bwMode="auto">
          <a:xfrm>
            <a:off x="0" y="6096000"/>
            <a:ext cx="9144000" cy="579438"/>
          </a:xfrm>
          <a:prstGeom prst="rect">
            <a:avLst/>
          </a:prstGeom>
          <a:solidFill>
            <a:schemeClr val="bg2">
              <a:alpha val="41000"/>
            </a:schemeClr>
          </a:solidFill>
          <a:ln w="9525">
            <a:noFill/>
            <a:miter lim="800000"/>
            <a:headEnd/>
            <a:tailEnd/>
          </a:ln>
        </p:spPr>
        <p:txBody>
          <a:bodyPr anchor="ctr">
            <a:spAutoFit/>
          </a:bodyPr>
          <a:lstStyle/>
          <a:p>
            <a:pPr algn="ctr">
              <a:defRPr/>
            </a:pPr>
            <a:r>
              <a:rPr lang="en-US" sz="3200">
                <a:effectLst>
                  <a:outerShdw blurRad="38100" dist="38100" dir="2700000" algn="tl">
                    <a:srgbClr val="000000"/>
                  </a:outerShdw>
                </a:effectLst>
                <a:cs typeface="+mn-cs"/>
              </a:rPr>
              <a:t>High rotation rates cause them to be </a:t>
            </a:r>
            <a:r>
              <a:rPr lang="en-US" sz="3200" i="1">
                <a:effectLst>
                  <a:outerShdw blurRad="38100" dist="38100" dir="2700000" algn="tl">
                    <a:srgbClr val="000000"/>
                  </a:outerShdw>
                </a:effectLst>
                <a:cs typeface="+mn-cs"/>
              </a:rPr>
              <a:t>oblate</a:t>
            </a:r>
            <a:endParaRPr lang="en-US" sz="3200">
              <a:effectLst>
                <a:outerShdw blurRad="38100" dist="38100" dir="2700000" algn="tl">
                  <a:srgbClr val="000000"/>
                </a:outerShdw>
              </a:effectLst>
              <a:cs typeface="+mn-cs"/>
            </a:endParaRPr>
          </a:p>
        </p:txBody>
      </p:sp>
      <p:sp>
        <p:nvSpPr>
          <p:cNvPr id="458757" name="Rectangle 5"/>
          <p:cNvSpPr>
            <a:spLocks noChangeArrowheads="1"/>
          </p:cNvSpPr>
          <p:nvPr/>
        </p:nvSpPr>
        <p:spPr bwMode="auto">
          <a:xfrm>
            <a:off x="609600" y="1066800"/>
            <a:ext cx="8001000" cy="1066800"/>
          </a:xfrm>
          <a:prstGeom prst="rect">
            <a:avLst/>
          </a:prstGeom>
          <a:solidFill>
            <a:schemeClr val="bg2">
              <a:alpha val="41000"/>
            </a:schemeClr>
          </a:solidFill>
          <a:ln w="9525">
            <a:noFill/>
            <a:miter lim="800000"/>
            <a:headEnd/>
            <a:tailEnd/>
          </a:ln>
        </p:spPr>
        <p:txBody>
          <a:bodyPr anchor="ctr">
            <a:spAutoFit/>
          </a:bodyPr>
          <a:lstStyle/>
          <a:p>
            <a:pPr>
              <a:defRPr/>
            </a:pPr>
            <a:r>
              <a:rPr lang="en-US" sz="3200">
                <a:effectLst>
                  <a:outerShdw blurRad="38100" dist="38100" dir="2700000" algn="tl">
                    <a:srgbClr val="000000"/>
                  </a:outerShdw>
                </a:effectLst>
                <a:cs typeface="+mn-cs"/>
              </a:rPr>
              <a:t>Jupiter:    9h  50m         Uranus:  16h  34m Saturn:  10h  19m         Neptune: 17h 17m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pPr eaLnBrk="1" hangingPunct="1">
              <a:defRPr/>
            </a:pPr>
            <a:r>
              <a:rPr lang="en-US" smtClean="0"/>
              <a:t>Rotation</a:t>
            </a:r>
          </a:p>
        </p:txBody>
      </p:sp>
      <p:sp>
        <p:nvSpPr>
          <p:cNvPr id="487428" name="Rectangle 4"/>
          <p:cNvSpPr>
            <a:spLocks noChangeArrowheads="1"/>
          </p:cNvSpPr>
          <p:nvPr/>
        </p:nvSpPr>
        <p:spPr bwMode="auto">
          <a:xfrm>
            <a:off x="0" y="5668963"/>
            <a:ext cx="9144000" cy="579437"/>
          </a:xfrm>
          <a:prstGeom prst="rect">
            <a:avLst/>
          </a:prstGeom>
          <a:solidFill>
            <a:schemeClr val="bg2">
              <a:alpha val="41000"/>
            </a:schemeClr>
          </a:solidFill>
          <a:ln w="9525">
            <a:noFill/>
            <a:miter lim="800000"/>
            <a:headEnd/>
            <a:tailEnd/>
          </a:ln>
        </p:spPr>
        <p:txBody>
          <a:bodyPr anchor="ctr">
            <a:spAutoFit/>
          </a:bodyPr>
          <a:lstStyle/>
          <a:p>
            <a:pPr algn="ctr">
              <a:defRPr/>
            </a:pPr>
            <a:r>
              <a:rPr lang="en-US" sz="3200" dirty="0">
                <a:effectLst>
                  <a:outerShdw blurRad="38100" dist="38100" dir="2700000" algn="tl">
                    <a:srgbClr val="000000"/>
                  </a:outerShdw>
                </a:effectLst>
                <a:cs typeface="+mn-cs"/>
              </a:rPr>
              <a:t>Means different parts rotate slower/faster</a:t>
            </a:r>
          </a:p>
        </p:txBody>
      </p:sp>
      <p:sp>
        <p:nvSpPr>
          <p:cNvPr id="487429" name="Rectangle 5"/>
          <p:cNvSpPr>
            <a:spLocks noChangeArrowheads="1"/>
          </p:cNvSpPr>
          <p:nvPr/>
        </p:nvSpPr>
        <p:spPr bwMode="auto">
          <a:xfrm>
            <a:off x="609600" y="1309688"/>
            <a:ext cx="8001000" cy="579437"/>
          </a:xfrm>
          <a:prstGeom prst="rect">
            <a:avLst/>
          </a:prstGeom>
          <a:solidFill>
            <a:schemeClr val="bg2">
              <a:alpha val="41000"/>
            </a:schemeClr>
          </a:solidFill>
          <a:ln w="9525">
            <a:noFill/>
            <a:miter lim="800000"/>
            <a:headEnd/>
            <a:tailEnd/>
          </a:ln>
        </p:spPr>
        <p:txBody>
          <a:bodyPr anchor="ctr">
            <a:spAutoFit/>
          </a:bodyPr>
          <a:lstStyle/>
          <a:p>
            <a:pPr algn="ctr">
              <a:defRPr/>
            </a:pPr>
            <a:r>
              <a:rPr lang="en-US" sz="3200" i="1">
                <a:effectLst>
                  <a:outerShdw blurRad="38100" dist="38100" dir="2700000" algn="tl">
                    <a:srgbClr val="000000"/>
                  </a:outerShdw>
                </a:effectLst>
                <a:cs typeface="+mn-cs"/>
              </a:rPr>
              <a:t>Differential</a:t>
            </a:r>
            <a:r>
              <a:rPr lang="en-US" sz="3200">
                <a:effectLst>
                  <a:outerShdw blurRad="38100" dist="38100" dir="2700000" algn="tl">
                    <a:srgbClr val="000000"/>
                  </a:outerShdw>
                </a:effectLst>
                <a:cs typeface="+mn-cs"/>
              </a:rPr>
              <a:t> Rotation</a:t>
            </a:r>
          </a:p>
        </p:txBody>
      </p:sp>
      <p:pic>
        <p:nvPicPr>
          <p:cNvPr id="16389" name="Picture 4" descr="diffro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50" y="2286000"/>
            <a:ext cx="8096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pPr eaLnBrk="1" hangingPunct="1">
              <a:defRPr/>
            </a:pPr>
            <a:r>
              <a:rPr lang="en-US" dirty="0" smtClean="0"/>
              <a:t>Jupiter’s Magnetic Field</a:t>
            </a:r>
          </a:p>
        </p:txBody>
      </p:sp>
      <p:sp>
        <p:nvSpPr>
          <p:cNvPr id="481284" name="Rectangle 4"/>
          <p:cNvSpPr>
            <a:spLocks noChangeArrowheads="1"/>
          </p:cNvSpPr>
          <p:nvPr/>
        </p:nvSpPr>
        <p:spPr bwMode="auto">
          <a:xfrm>
            <a:off x="342900" y="1295400"/>
            <a:ext cx="8458200" cy="701675"/>
          </a:xfrm>
          <a:prstGeom prst="rect">
            <a:avLst/>
          </a:prstGeom>
          <a:solidFill>
            <a:schemeClr val="bg2">
              <a:alpha val="41000"/>
            </a:schemeClr>
          </a:solidFill>
          <a:ln w="9525">
            <a:noFill/>
            <a:miter lim="800000"/>
            <a:headEnd/>
            <a:tailEnd/>
          </a:ln>
        </p:spPr>
        <p:txBody>
          <a:bodyPr anchor="ctr">
            <a:spAutoFit/>
          </a:bodyPr>
          <a:lstStyle/>
          <a:p>
            <a:pPr algn="ctr">
              <a:defRPr/>
            </a:pPr>
            <a:r>
              <a:rPr lang="en-US" sz="4000">
                <a:effectLst>
                  <a:outerShdw blurRad="38100" dist="38100" dir="2700000" algn="tl">
                    <a:srgbClr val="000000"/>
                  </a:outerShdw>
                </a:effectLst>
                <a:cs typeface="+mn-cs"/>
              </a:rPr>
              <a:t>Magnetic Fields</a:t>
            </a:r>
          </a:p>
        </p:txBody>
      </p:sp>
      <p:pic>
        <p:nvPicPr>
          <p:cNvPr id="17412" name="Picture 4" descr="jupiter_i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6037263"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9" name="Rectangle 3"/>
          <p:cNvSpPr>
            <a:spLocks noChangeArrowheads="1"/>
          </p:cNvSpPr>
          <p:nvPr/>
        </p:nvSpPr>
        <p:spPr bwMode="auto">
          <a:xfrm>
            <a:off x="0" y="0"/>
            <a:ext cx="9144000" cy="762000"/>
          </a:xfrm>
          <a:prstGeom prst="rect">
            <a:avLst/>
          </a:prstGeom>
          <a:solidFill>
            <a:schemeClr val="bg2">
              <a:alpha val="41000"/>
            </a:schemeClr>
          </a:solidFill>
          <a:ln w="9525">
            <a:noFill/>
            <a:miter lim="800000"/>
            <a:headEnd/>
            <a:tailEnd/>
          </a:ln>
        </p:spPr>
        <p:txBody>
          <a:bodyPr anchor="ctr"/>
          <a:lstStyle/>
          <a:p>
            <a:pPr algn="ctr">
              <a:defRPr/>
            </a:pPr>
            <a:r>
              <a:rPr lang="en-US" sz="4400" b="1" dirty="0">
                <a:effectLst>
                  <a:outerShdw blurRad="38100" dist="38100" dir="2700000" algn="tl">
                    <a:srgbClr val="000000"/>
                  </a:outerShdw>
                </a:effectLst>
                <a:cs typeface="+mn-cs"/>
              </a:rPr>
              <a:t>Saturn’s Magnetic Field</a:t>
            </a:r>
          </a:p>
        </p:txBody>
      </p:sp>
      <p:pic>
        <p:nvPicPr>
          <p:cNvPr id="18435" name="Content Placeholder 6" descr="saturn-bfield.jpg"/>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1143000" y="803275"/>
            <a:ext cx="7107238" cy="60547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9" name="Rectangle 3"/>
          <p:cNvSpPr>
            <a:spLocks noChangeArrowheads="1"/>
          </p:cNvSpPr>
          <p:nvPr/>
        </p:nvSpPr>
        <p:spPr bwMode="auto">
          <a:xfrm>
            <a:off x="0" y="0"/>
            <a:ext cx="9144000" cy="762000"/>
          </a:xfrm>
          <a:prstGeom prst="rect">
            <a:avLst/>
          </a:prstGeom>
          <a:solidFill>
            <a:schemeClr val="bg2">
              <a:alpha val="41000"/>
            </a:schemeClr>
          </a:solidFill>
          <a:ln w="9525">
            <a:noFill/>
            <a:miter lim="800000"/>
            <a:headEnd/>
            <a:tailEnd/>
          </a:ln>
        </p:spPr>
        <p:txBody>
          <a:bodyPr anchor="ctr"/>
          <a:lstStyle/>
          <a:p>
            <a:pPr algn="ctr">
              <a:defRPr/>
            </a:pPr>
            <a:r>
              <a:rPr lang="en-US" sz="4400" b="1" dirty="0">
                <a:effectLst>
                  <a:outerShdw blurRad="38100" dist="38100" dir="2700000" algn="tl">
                    <a:srgbClr val="000000"/>
                  </a:outerShdw>
                </a:effectLst>
                <a:cs typeface="+mn-cs"/>
              </a:rPr>
              <a:t>Uranus &amp; Neptune</a:t>
            </a:r>
          </a:p>
        </p:txBody>
      </p:sp>
      <p:pic>
        <p:nvPicPr>
          <p:cNvPr id="19459" name="Content Placeholder 4" descr="UN.jpg"/>
          <p:cNvPicPr>
            <a:picLocks noGrp="1" noChangeAspect="1"/>
          </p:cNvPicPr>
          <p:nvPr>
            <p:ph/>
          </p:nvPr>
        </p:nvPicPr>
        <p:blipFill>
          <a:blip r:embed="rId3">
            <a:extLst>
              <a:ext uri="{28A0092B-C50C-407E-A947-70E740481C1C}">
                <a14:useLocalDpi xmlns:a14="http://schemas.microsoft.com/office/drawing/2010/main" val="0"/>
              </a:ext>
            </a:extLst>
          </a:blip>
          <a:srcRect r="3342"/>
          <a:stretch>
            <a:fillRect/>
          </a:stretch>
        </p:blipFill>
        <p:spPr>
          <a:xfrm>
            <a:off x="0" y="1789113"/>
            <a:ext cx="9144000" cy="339248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pPr eaLnBrk="1" hangingPunct="1">
              <a:defRPr/>
            </a:pPr>
            <a:r>
              <a:rPr lang="en-US" smtClean="0"/>
              <a:t>The Jovian (Jupiter-like) Planets</a:t>
            </a:r>
          </a:p>
        </p:txBody>
      </p:sp>
      <p:graphicFrame>
        <p:nvGraphicFramePr>
          <p:cNvPr id="4099" name="Object 3"/>
          <p:cNvGraphicFramePr>
            <a:graphicFrameLocks noGrp="1" noChangeAspect="1"/>
          </p:cNvGraphicFramePr>
          <p:nvPr>
            <p:ph sz="half" idx="2"/>
          </p:nvPr>
        </p:nvGraphicFramePr>
        <p:xfrm>
          <a:off x="609600" y="2486025"/>
          <a:ext cx="8153400" cy="4067175"/>
        </p:xfrm>
        <a:graphic>
          <a:graphicData uri="http://schemas.openxmlformats.org/presentationml/2006/ole">
            <mc:AlternateContent xmlns:mc="http://schemas.openxmlformats.org/markup-compatibility/2006">
              <mc:Choice xmlns:v="urn:schemas-microsoft-com:vml" Requires="v">
                <p:oleObj spid="_x0000_s4116" name="Image" r:id="rId4" imgW="9447619" imgH="4711111" progId="">
                  <p:embed/>
                </p:oleObj>
              </mc:Choice>
              <mc:Fallback>
                <p:oleObj name="Image" r:id="rId4" imgW="9447619" imgH="4711111"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486025"/>
                        <a:ext cx="81534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6708" name="Rectangle 4"/>
          <p:cNvSpPr>
            <a:spLocks noChangeArrowheads="1"/>
          </p:cNvSpPr>
          <p:nvPr/>
        </p:nvSpPr>
        <p:spPr bwMode="auto">
          <a:xfrm>
            <a:off x="342900" y="990600"/>
            <a:ext cx="8458200" cy="1190625"/>
          </a:xfrm>
          <a:prstGeom prst="rect">
            <a:avLst/>
          </a:prstGeom>
          <a:solidFill>
            <a:schemeClr val="bg2">
              <a:alpha val="41000"/>
            </a:schemeClr>
          </a:solidFill>
          <a:ln w="9525">
            <a:noFill/>
            <a:miter lim="800000"/>
            <a:headEnd/>
            <a:tailEnd/>
          </a:ln>
        </p:spPr>
        <p:txBody>
          <a:bodyPr anchor="ctr">
            <a:spAutoFit/>
          </a:bodyPr>
          <a:lstStyle/>
          <a:p>
            <a:pPr algn="ctr">
              <a:defRPr/>
            </a:pPr>
            <a:r>
              <a:rPr lang="en-US" sz="3600">
                <a:effectLst>
                  <a:outerShdw blurRad="38100" dist="38100" dir="2700000" algn="tl">
                    <a:srgbClr val="000000"/>
                  </a:outerShdw>
                </a:effectLst>
                <a:cs typeface="+mn-cs"/>
              </a:rPr>
              <a:t>Much larger and more massive than terrestrial planets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5" descr="Copy of ring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895600"/>
            <a:ext cx="472440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7" descr="rings">
            <a:hlinkClick r:id="rId4" action="ppaction://hlinkfile"/>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4851400" y="2971800"/>
            <a:ext cx="4216400" cy="3162300"/>
          </a:xfrm>
        </p:spPr>
      </p:pic>
      <p:sp>
        <p:nvSpPr>
          <p:cNvPr id="270345" name="Rectangle 9"/>
          <p:cNvSpPr>
            <a:spLocks noChangeArrowheads="1"/>
          </p:cNvSpPr>
          <p:nvPr/>
        </p:nvSpPr>
        <p:spPr bwMode="auto">
          <a:xfrm>
            <a:off x="381000" y="914400"/>
            <a:ext cx="8458200" cy="579438"/>
          </a:xfrm>
          <a:prstGeom prst="rect">
            <a:avLst/>
          </a:prstGeom>
          <a:solidFill>
            <a:schemeClr val="bg2">
              <a:alpha val="41000"/>
            </a:schemeClr>
          </a:solidFill>
          <a:ln w="9525">
            <a:noFill/>
            <a:miter lim="800000"/>
            <a:headEnd/>
            <a:tailEnd/>
          </a:ln>
        </p:spPr>
        <p:txBody>
          <a:bodyPr anchor="ctr">
            <a:spAutoFit/>
          </a:bodyPr>
          <a:lstStyle/>
          <a:p>
            <a:pPr eaLnBrk="1" hangingPunct="1">
              <a:defRPr/>
            </a:pPr>
            <a:r>
              <a:rPr lang="en-US">
                <a:solidFill>
                  <a:srgbClr val="FFFFFF"/>
                </a:solidFill>
                <a:effectLst>
                  <a:outerShdw blurRad="38100" dist="38100" dir="2700000" algn="tl">
                    <a:srgbClr val="000000"/>
                  </a:outerShdw>
                </a:effectLst>
                <a:latin typeface="Arial" charset="0"/>
              </a:rPr>
              <a:t>Saturn’s rings are made of small particles</a:t>
            </a:r>
          </a:p>
        </p:txBody>
      </p:sp>
      <p:sp>
        <p:nvSpPr>
          <p:cNvPr id="270346" name="Rectangle 10"/>
          <p:cNvSpPr>
            <a:spLocks noChangeArrowheads="1"/>
          </p:cNvSpPr>
          <p:nvPr/>
        </p:nvSpPr>
        <p:spPr bwMode="auto">
          <a:xfrm>
            <a:off x="381000" y="1828800"/>
            <a:ext cx="8458200" cy="579438"/>
          </a:xfrm>
          <a:prstGeom prst="rect">
            <a:avLst/>
          </a:prstGeom>
          <a:solidFill>
            <a:schemeClr val="bg2">
              <a:alpha val="41000"/>
            </a:schemeClr>
          </a:solidFill>
          <a:ln w="9525">
            <a:noFill/>
            <a:miter lim="800000"/>
            <a:headEnd/>
            <a:tailEnd/>
          </a:ln>
        </p:spPr>
        <p:txBody>
          <a:bodyPr anchor="ctr">
            <a:spAutoFit/>
          </a:bodyPr>
          <a:lstStyle/>
          <a:p>
            <a:pPr eaLnBrk="1" hangingPunct="1">
              <a:defRPr/>
            </a:pPr>
            <a:r>
              <a:rPr lang="en-US">
                <a:solidFill>
                  <a:srgbClr val="FFFFFF"/>
                </a:solidFill>
                <a:effectLst>
                  <a:outerShdw blurRad="38100" dist="38100" dir="2700000" algn="tl">
                    <a:srgbClr val="000000"/>
                  </a:outerShdw>
                </a:effectLst>
                <a:latin typeface="Arial" charset="0"/>
              </a:rPr>
              <a:t>From large rocks to grains of dust</a:t>
            </a:r>
          </a:p>
        </p:txBody>
      </p:sp>
      <p:sp>
        <p:nvSpPr>
          <p:cNvPr id="8" name="Rectangle 7"/>
          <p:cNvSpPr>
            <a:spLocks noChangeArrowheads="1"/>
          </p:cNvSpPr>
          <p:nvPr/>
        </p:nvSpPr>
        <p:spPr bwMode="auto">
          <a:xfrm>
            <a:off x="152400" y="0"/>
            <a:ext cx="8832631" cy="830997"/>
          </a:xfrm>
          <a:prstGeom prst="rect">
            <a:avLst/>
          </a:prstGeom>
          <a:solidFill>
            <a:schemeClr val="bg2">
              <a:alpha val="41000"/>
            </a:schemeClr>
          </a:solidFill>
          <a:ln w="9525">
            <a:noFill/>
            <a:miter lim="800000"/>
            <a:headEnd/>
            <a:tailEnd/>
          </a:ln>
        </p:spPr>
        <p:txBody>
          <a:bodyPr wrap="square" anchor="ctr">
            <a:spAutoFit/>
          </a:bodyPr>
          <a:lstStyle/>
          <a:p>
            <a:pPr algn="ctr" eaLnBrk="1" hangingPunct="1">
              <a:defRPr/>
            </a:pPr>
            <a:r>
              <a:rPr lang="en-US" sz="4800" dirty="0" smtClean="0">
                <a:solidFill>
                  <a:srgbClr val="FFFFFF"/>
                </a:solidFill>
                <a:effectLst>
                  <a:outerShdw blurRad="38100" dist="38100" dir="2700000" algn="tl">
                    <a:srgbClr val="000000"/>
                  </a:outerShdw>
                </a:effectLst>
                <a:latin typeface="Arial" charset="0"/>
              </a:rPr>
              <a:t>Saturn’s Rings</a:t>
            </a:r>
            <a:endParaRPr lang="en-US" sz="4800" dirty="0">
              <a:solidFill>
                <a:srgbClr val="FFFFFF"/>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183164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4" descr="f1128"/>
          <p:cNvPicPr>
            <a:picLocks noChangeAspect="1" noChangeArrowheads="1"/>
          </p:cNvPicPr>
          <p:nvPr/>
        </p:nvPicPr>
        <p:blipFill>
          <a:blip r:embed="rId3">
            <a:extLst>
              <a:ext uri="{28A0092B-C50C-407E-A947-70E740481C1C}">
                <a14:useLocalDpi xmlns:a14="http://schemas.microsoft.com/office/drawing/2010/main" val="0"/>
              </a:ext>
            </a:extLst>
          </a:blip>
          <a:srcRect l="3673" t="3281" r="3673" b="6560"/>
          <a:stretch>
            <a:fillRect/>
          </a:stretch>
        </p:blipFill>
        <p:spPr bwMode="auto">
          <a:xfrm>
            <a:off x="5562600" y="990600"/>
            <a:ext cx="28670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5" descr="wavemaker_cassini[1]">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95400"/>
            <a:ext cx="3630613"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7"/>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838200" y="4495800"/>
            <a:ext cx="7772400" cy="2027238"/>
          </a:xfrm>
          <a:noFill/>
        </p:spPr>
      </p:pic>
      <p:sp>
        <p:nvSpPr>
          <p:cNvPr id="7" name="Rectangle 6"/>
          <p:cNvSpPr>
            <a:spLocks noChangeArrowheads="1"/>
          </p:cNvSpPr>
          <p:nvPr/>
        </p:nvSpPr>
        <p:spPr bwMode="auto">
          <a:xfrm>
            <a:off x="152400" y="0"/>
            <a:ext cx="8832631" cy="830997"/>
          </a:xfrm>
          <a:prstGeom prst="rect">
            <a:avLst/>
          </a:prstGeom>
          <a:solidFill>
            <a:schemeClr val="bg2">
              <a:alpha val="41000"/>
            </a:schemeClr>
          </a:solidFill>
          <a:ln w="9525">
            <a:noFill/>
            <a:miter lim="800000"/>
            <a:headEnd/>
            <a:tailEnd/>
          </a:ln>
        </p:spPr>
        <p:txBody>
          <a:bodyPr wrap="square" anchor="ctr">
            <a:spAutoFit/>
          </a:bodyPr>
          <a:lstStyle/>
          <a:p>
            <a:pPr algn="ctr" eaLnBrk="1" hangingPunct="1">
              <a:defRPr/>
            </a:pPr>
            <a:r>
              <a:rPr lang="en-US" sz="4800" dirty="0" smtClean="0">
                <a:solidFill>
                  <a:srgbClr val="FFFFFF"/>
                </a:solidFill>
                <a:effectLst>
                  <a:outerShdw blurRad="38100" dist="38100" dir="2700000" algn="tl">
                    <a:srgbClr val="000000"/>
                  </a:outerShdw>
                </a:effectLst>
                <a:latin typeface="Arial" charset="0"/>
              </a:rPr>
              <a:t>Saturn’s Rings</a:t>
            </a:r>
            <a:endParaRPr lang="en-US" sz="4800" dirty="0">
              <a:solidFill>
                <a:srgbClr val="FFFFFF"/>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346516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1600200" y="1885951"/>
            <a:ext cx="5929313" cy="3785652"/>
          </a:xfrm>
          <a:prstGeom prst="rect">
            <a:avLst/>
          </a:prstGeom>
          <a:solidFill>
            <a:schemeClr val="bg2">
              <a:alpha val="41000"/>
            </a:schemeClr>
          </a:solidFill>
          <a:ln w="9525">
            <a:noFill/>
            <a:miter lim="800000"/>
            <a:headEnd/>
            <a:tailEnd/>
          </a:ln>
          <a:effectLst/>
        </p:spPr>
        <p:txBody>
          <a:bodyPr>
            <a:spAutoFit/>
          </a:bodyPr>
          <a:lstStyle/>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Jovian planets have HUGE hydrogen atmospheres because</a:t>
            </a:r>
          </a:p>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a:solidFill>
                  <a:srgbClr val="00B050"/>
                </a:solidFill>
                <a:effectLst>
                  <a:outerShdw blurRad="38100" dist="38100" dir="2700000" algn="tl">
                    <a:srgbClr val="000000"/>
                  </a:outerShdw>
                </a:effectLst>
                <a:latin typeface="Georgia" pitchFamily="18" charset="0"/>
              </a:rPr>
              <a:t>A.</a:t>
            </a:r>
            <a:r>
              <a:rPr lang="en-US" dirty="0">
                <a:solidFill>
                  <a:srgbClr val="F5E9E9"/>
                </a:solidFill>
                <a:effectLst>
                  <a:outerShdw blurRad="38100" dist="38100" dir="2700000" algn="tl">
                    <a:srgbClr val="000000"/>
                  </a:outerShdw>
                </a:effectLst>
                <a:latin typeface="Georgia" pitchFamily="18" charset="0"/>
              </a:rPr>
              <a:t>	they have massive cores and are cold</a:t>
            </a:r>
          </a:p>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a:solidFill>
                  <a:srgbClr val="FF0000"/>
                </a:solidFill>
                <a:effectLst>
                  <a:outerShdw blurRad="38100" dist="38100" dir="2700000" algn="tl">
                    <a:srgbClr val="000000"/>
                  </a:outerShdw>
                </a:effectLst>
                <a:latin typeface="Georgia" pitchFamily="18" charset="0"/>
              </a:rPr>
              <a:t>B.</a:t>
            </a:r>
            <a:r>
              <a:rPr lang="en-US" dirty="0">
                <a:solidFill>
                  <a:srgbClr val="F5E9E9"/>
                </a:solidFill>
                <a:effectLst>
                  <a:outerShdw blurRad="38100" dist="38100" dir="2700000" algn="tl">
                    <a:srgbClr val="000000"/>
                  </a:outerShdw>
                </a:effectLst>
                <a:latin typeface="Georgia" pitchFamily="18" charset="0"/>
              </a:rPr>
              <a:t> they have massive cores and are 		     warm</a:t>
            </a:r>
          </a:p>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a:solidFill>
                  <a:srgbClr val="0070C0"/>
                </a:solidFill>
                <a:effectLst>
                  <a:outerShdw blurRad="38100" dist="38100" dir="2700000" algn="tl">
                    <a:srgbClr val="000000"/>
                  </a:outerShdw>
                </a:effectLst>
                <a:latin typeface="Georgia" pitchFamily="18" charset="0"/>
              </a:rPr>
              <a:t>C.</a:t>
            </a:r>
            <a:r>
              <a:rPr lang="en-US" dirty="0">
                <a:solidFill>
                  <a:srgbClr val="F5E9E9"/>
                </a:solidFill>
                <a:effectLst>
                  <a:outerShdw blurRad="38100" dist="38100" dir="2700000" algn="tl">
                    <a:srgbClr val="000000"/>
                  </a:outerShdw>
                </a:effectLst>
                <a:latin typeface="Georgia" pitchFamily="18" charset="0"/>
              </a:rPr>
              <a:t>	they have no cores and are cold</a:t>
            </a:r>
          </a:p>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a:solidFill>
                  <a:srgbClr val="FFFF00"/>
                </a:solidFill>
                <a:effectLst>
                  <a:outerShdw blurRad="38100" dist="38100" dir="2700000" algn="tl">
                    <a:srgbClr val="000000"/>
                  </a:outerShdw>
                </a:effectLst>
                <a:latin typeface="Georgia" pitchFamily="18" charset="0"/>
              </a:rPr>
              <a:t>D.</a:t>
            </a:r>
            <a:r>
              <a:rPr lang="en-US" dirty="0">
                <a:solidFill>
                  <a:srgbClr val="F5E9E9"/>
                </a:solidFill>
                <a:effectLst>
                  <a:outerShdw blurRad="38100" dist="38100" dir="2700000" algn="tl">
                    <a:srgbClr val="000000"/>
                  </a:outerShdw>
                </a:effectLst>
                <a:latin typeface="Georgia" pitchFamily="18" charset="0"/>
              </a:rPr>
              <a:t> they have no cores and are warm</a:t>
            </a:r>
          </a:p>
        </p:txBody>
      </p:sp>
      <p:sp>
        <p:nvSpPr>
          <p:cNvPr id="3" name="Text Box 4"/>
          <p:cNvSpPr txBox="1">
            <a:spLocks noChangeArrowheads="1"/>
          </p:cNvSpPr>
          <p:nvPr/>
        </p:nvSpPr>
        <p:spPr bwMode="auto">
          <a:xfrm>
            <a:off x="844391" y="857250"/>
            <a:ext cx="7440930" cy="715581"/>
          </a:xfrm>
          <a:prstGeom prst="rect">
            <a:avLst/>
          </a:prstGeom>
          <a:solidFill>
            <a:schemeClr val="bg2">
              <a:alpha val="41000"/>
            </a:schemeClr>
          </a:solidFill>
          <a:ln w="9525">
            <a:noFill/>
            <a:miter lim="800000"/>
            <a:headEnd/>
            <a:tailEnd/>
          </a:ln>
          <a:effectLst/>
        </p:spPr>
        <p:txBody>
          <a:bodyPr wrap="square">
            <a:spAutoFit/>
          </a:bodyPr>
          <a:lstStyle/>
          <a:p>
            <a:pPr algn="ctr" eaLnBrk="0" fontAlgn="base" hangingPunct="0">
              <a:spcBef>
                <a:spcPct val="0"/>
              </a:spcBef>
              <a:spcAft>
                <a:spcPct val="0"/>
              </a:spcAft>
              <a:defRPr/>
            </a:pPr>
            <a:r>
              <a:rPr lang="en-US" sz="4050" dirty="0">
                <a:solidFill>
                  <a:srgbClr val="F5E9E9"/>
                </a:solidFill>
                <a:effectLst>
                  <a:outerShdw blurRad="38100" dist="38100" dir="2700000" algn="tl">
                    <a:srgbClr val="000000"/>
                  </a:outerShdw>
                </a:effectLst>
                <a:latin typeface="Georgia" pitchFamily="18" charset="0"/>
              </a:rPr>
              <a:t>Clicker: Planetary Atmospheres</a:t>
            </a:r>
          </a:p>
        </p:txBody>
      </p:sp>
    </p:spTree>
    <p:extLst>
      <p:ext uri="{BB962C8B-B14F-4D97-AF65-F5344CB8AC3E}">
        <p14:creationId xmlns:p14="http://schemas.microsoft.com/office/powerpoint/2010/main" val="3317602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1" name="Text Box 5"/>
          <p:cNvSpPr txBox="1">
            <a:spLocks noChangeArrowheads="1"/>
          </p:cNvSpPr>
          <p:nvPr/>
        </p:nvSpPr>
        <p:spPr bwMode="auto">
          <a:xfrm>
            <a:off x="1607344" y="1697356"/>
            <a:ext cx="5929313" cy="4154984"/>
          </a:xfrm>
          <a:prstGeom prst="rect">
            <a:avLst/>
          </a:prstGeom>
          <a:solidFill>
            <a:schemeClr val="bg2">
              <a:alpha val="41000"/>
            </a:schemeClr>
          </a:solidFill>
          <a:ln w="9525">
            <a:noFill/>
            <a:miter lim="800000"/>
            <a:headEnd/>
            <a:tailEnd/>
          </a:ln>
          <a:effectLst/>
        </p:spPr>
        <p:txBody>
          <a:bodyPr>
            <a:spAutoFit/>
          </a:bodyPr>
          <a:lstStyle/>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Terrestrial planets have no hydrogen in their atmospheres because</a:t>
            </a:r>
          </a:p>
          <a:p>
            <a:pPr marL="815579" indent="-815579">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a:solidFill>
                  <a:srgbClr val="00B050"/>
                </a:solidFill>
                <a:effectLst>
                  <a:outerShdw blurRad="38100" dist="38100" dir="2700000" algn="tl">
                    <a:srgbClr val="000000"/>
                  </a:outerShdw>
                </a:effectLst>
                <a:latin typeface="Georgia" pitchFamily="18" charset="0"/>
              </a:rPr>
              <a:t>A.</a:t>
            </a:r>
            <a:r>
              <a:rPr lang="en-US" dirty="0">
                <a:solidFill>
                  <a:srgbClr val="F5E9E9"/>
                </a:solidFill>
                <a:effectLst>
                  <a:outerShdw blurRad="38100" dist="38100" dir="2700000" algn="tl">
                    <a:srgbClr val="000000"/>
                  </a:outerShdw>
                </a:effectLst>
                <a:latin typeface="Georgia" pitchFamily="18" charset="0"/>
              </a:rPr>
              <a:t>	Hydrogen is light and terrestrial planets are warm.</a:t>
            </a:r>
          </a:p>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a:solidFill>
                  <a:srgbClr val="FF0000"/>
                </a:solidFill>
                <a:effectLst>
                  <a:outerShdw blurRad="38100" dist="38100" dir="2700000" algn="tl">
                    <a:srgbClr val="000000"/>
                  </a:outerShdw>
                </a:effectLst>
                <a:latin typeface="Georgia" pitchFamily="18" charset="0"/>
              </a:rPr>
              <a:t>B.</a:t>
            </a:r>
            <a:r>
              <a:rPr lang="en-US" dirty="0">
                <a:solidFill>
                  <a:srgbClr val="F5E9E9"/>
                </a:solidFill>
                <a:effectLst>
                  <a:outerShdw blurRad="38100" dist="38100" dir="2700000" algn="tl">
                    <a:srgbClr val="000000"/>
                  </a:outerShdw>
                </a:effectLst>
                <a:latin typeface="Georgia" pitchFamily="18" charset="0"/>
              </a:rPr>
              <a:t>	The Sun blows the hydrogen away.</a:t>
            </a:r>
          </a:p>
          <a:p>
            <a:pPr marL="815579" indent="-815579">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a:solidFill>
                  <a:srgbClr val="002060"/>
                </a:solidFill>
                <a:effectLst>
                  <a:outerShdw blurRad="38100" dist="38100" dir="2700000" algn="tl">
                    <a:srgbClr val="000000"/>
                  </a:outerShdw>
                </a:effectLst>
                <a:latin typeface="Georgia" pitchFamily="18" charset="0"/>
              </a:rPr>
              <a:t>C.</a:t>
            </a:r>
            <a:r>
              <a:rPr lang="en-US" dirty="0">
                <a:solidFill>
                  <a:srgbClr val="F5E9E9"/>
                </a:solidFill>
                <a:effectLst>
                  <a:outerShdw blurRad="38100" dist="38100" dir="2700000" algn="tl">
                    <a:srgbClr val="000000"/>
                  </a:outerShdw>
                </a:effectLst>
                <a:latin typeface="Georgia" pitchFamily="18" charset="0"/>
              </a:rPr>
              <a:t>	There was very little hydrogen in the disk when the Earth formed.</a:t>
            </a:r>
          </a:p>
          <a:p>
            <a:pPr marL="815579" indent="-815579">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a:solidFill>
                  <a:srgbClr val="FFFF00"/>
                </a:solidFill>
                <a:effectLst>
                  <a:outerShdw blurRad="38100" dist="38100" dir="2700000" algn="tl">
                    <a:srgbClr val="000000"/>
                  </a:outerShdw>
                </a:effectLst>
                <a:latin typeface="Georgia" pitchFamily="18" charset="0"/>
              </a:rPr>
              <a:t>D.</a:t>
            </a:r>
            <a:r>
              <a:rPr lang="en-US" dirty="0">
                <a:solidFill>
                  <a:srgbClr val="F5E9E9"/>
                </a:solidFill>
                <a:effectLst>
                  <a:outerShdw blurRad="38100" dist="38100" dir="2700000" algn="tl">
                    <a:srgbClr val="000000"/>
                  </a:outerShdw>
                </a:effectLst>
                <a:latin typeface="Georgia" pitchFamily="18" charset="0"/>
              </a:rPr>
              <a:t>	All of the hydrogen got fused inside the Sun.</a:t>
            </a:r>
          </a:p>
        </p:txBody>
      </p:sp>
      <p:sp>
        <p:nvSpPr>
          <p:cNvPr id="4" name="Text Box 4"/>
          <p:cNvSpPr txBox="1">
            <a:spLocks noChangeArrowheads="1"/>
          </p:cNvSpPr>
          <p:nvPr/>
        </p:nvSpPr>
        <p:spPr bwMode="auto">
          <a:xfrm>
            <a:off x="844391" y="857250"/>
            <a:ext cx="7440930" cy="715581"/>
          </a:xfrm>
          <a:prstGeom prst="rect">
            <a:avLst/>
          </a:prstGeom>
          <a:solidFill>
            <a:schemeClr val="bg2">
              <a:alpha val="41000"/>
            </a:schemeClr>
          </a:solidFill>
          <a:ln w="9525">
            <a:noFill/>
            <a:miter lim="800000"/>
            <a:headEnd/>
            <a:tailEnd/>
          </a:ln>
          <a:effectLst/>
        </p:spPr>
        <p:txBody>
          <a:bodyPr wrap="square">
            <a:spAutoFit/>
          </a:bodyPr>
          <a:lstStyle/>
          <a:p>
            <a:pPr algn="ctr" eaLnBrk="0" fontAlgn="base" hangingPunct="0">
              <a:spcBef>
                <a:spcPct val="0"/>
              </a:spcBef>
              <a:spcAft>
                <a:spcPct val="0"/>
              </a:spcAft>
              <a:defRPr/>
            </a:pPr>
            <a:r>
              <a:rPr lang="en-US" sz="4050" dirty="0">
                <a:solidFill>
                  <a:srgbClr val="F5E9E9"/>
                </a:solidFill>
                <a:effectLst>
                  <a:outerShdw blurRad="38100" dist="38100" dir="2700000" algn="tl">
                    <a:srgbClr val="000000"/>
                  </a:outerShdw>
                </a:effectLst>
                <a:latin typeface="Georgia" pitchFamily="18" charset="0"/>
              </a:rPr>
              <a:t>Clicker: Planetary Atmospheres</a:t>
            </a:r>
          </a:p>
        </p:txBody>
      </p:sp>
    </p:spTree>
    <p:extLst>
      <p:ext uri="{BB962C8B-B14F-4D97-AF65-F5344CB8AC3E}">
        <p14:creationId xmlns:p14="http://schemas.microsoft.com/office/powerpoint/2010/main" val="3288931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1" name="Text Box 5"/>
          <p:cNvSpPr txBox="1">
            <a:spLocks noChangeArrowheads="1"/>
          </p:cNvSpPr>
          <p:nvPr/>
        </p:nvSpPr>
        <p:spPr bwMode="auto">
          <a:xfrm>
            <a:off x="1607343" y="1143000"/>
            <a:ext cx="5929313" cy="5262979"/>
          </a:xfrm>
          <a:prstGeom prst="rect">
            <a:avLst/>
          </a:prstGeom>
          <a:solidFill>
            <a:schemeClr val="bg2">
              <a:alpha val="41000"/>
            </a:schemeClr>
          </a:solidFill>
          <a:ln w="9525">
            <a:noFill/>
            <a:miter lim="800000"/>
            <a:headEnd/>
            <a:tailEnd/>
          </a:ln>
          <a:effectLst/>
        </p:spPr>
        <p:txBody>
          <a:bodyPr>
            <a:spAutoFit/>
          </a:bodyPr>
          <a:lstStyle/>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Jupiter and the other </a:t>
            </a:r>
            <a:r>
              <a:rPr lang="en-US" dirty="0" err="1">
                <a:solidFill>
                  <a:srgbClr val="F5E9E9"/>
                </a:solidFill>
                <a:effectLst>
                  <a:outerShdw blurRad="38100" dist="38100" dir="2700000" algn="tl">
                    <a:srgbClr val="000000"/>
                  </a:outerShdw>
                </a:effectLst>
                <a:latin typeface="Georgia" pitchFamily="18" charset="0"/>
              </a:rPr>
              <a:t>jovian</a:t>
            </a:r>
            <a:r>
              <a:rPr lang="en-US" dirty="0">
                <a:solidFill>
                  <a:srgbClr val="F5E9E9"/>
                </a:solidFill>
                <a:effectLst>
                  <a:outerShdw blurRad="38100" dist="38100" dir="2700000" algn="tl">
                    <a:srgbClr val="000000"/>
                  </a:outerShdw>
                </a:effectLst>
                <a:latin typeface="Georgia" pitchFamily="18" charset="0"/>
              </a:rPr>
              <a:t> planets are sometimes called "gas giants." In what sense is this term misleading? </a:t>
            </a:r>
            <a:endParaRPr lang="en-US" dirty="0" smtClean="0">
              <a:solidFill>
                <a:srgbClr val="F5E9E9"/>
              </a:solidFill>
              <a:effectLst>
                <a:outerShdw blurRad="38100" dist="38100" dir="2700000" algn="tl">
                  <a:srgbClr val="000000"/>
                </a:outerShdw>
              </a:effectLst>
              <a:latin typeface="Georgia" pitchFamily="18" charset="0"/>
            </a:endParaRPr>
          </a:p>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smtClean="0">
                <a:solidFill>
                  <a:srgbClr val="00B050"/>
                </a:solidFill>
                <a:effectLst>
                  <a:outerShdw blurRad="38100" dist="38100" dir="2700000" algn="tl">
                    <a:srgbClr val="000000"/>
                  </a:outerShdw>
                </a:effectLst>
                <a:latin typeface="Georgia" pitchFamily="18" charset="0"/>
              </a:rPr>
              <a:t>A.</a:t>
            </a:r>
            <a:r>
              <a:rPr lang="en-US" dirty="0">
                <a:solidFill>
                  <a:srgbClr val="F5E9E9"/>
                </a:solidFill>
                <a:effectLst>
                  <a:outerShdw blurRad="38100" dist="38100" dir="2700000" algn="tl">
                    <a:srgbClr val="000000"/>
                  </a:outerShdw>
                </a:effectLst>
                <a:latin typeface="Georgia" pitchFamily="18" charset="0"/>
              </a:rPr>
              <a:t>	They are not in any sense "giants." </a:t>
            </a:r>
            <a:endParaRPr lang="en-US" dirty="0" smtClean="0">
              <a:solidFill>
                <a:srgbClr val="F5E9E9"/>
              </a:solidFill>
              <a:effectLst>
                <a:outerShdw blurRad="38100" dist="38100" dir="2700000" algn="tl">
                  <a:srgbClr val="000000"/>
                </a:outerShdw>
              </a:effectLst>
              <a:latin typeface="Georgia" pitchFamily="18" charset="0"/>
            </a:endParaRPr>
          </a:p>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a:solidFill>
                  <a:srgbClr val="FF0000"/>
                </a:solidFill>
                <a:effectLst>
                  <a:outerShdw blurRad="38100" dist="38100" dir="2700000" algn="tl">
                    <a:srgbClr val="000000"/>
                  </a:outerShdw>
                </a:effectLst>
                <a:latin typeface="Georgia" pitchFamily="18" charset="0"/>
              </a:rPr>
              <a:t>B.</a:t>
            </a:r>
            <a:r>
              <a:rPr lang="en-US" dirty="0">
                <a:solidFill>
                  <a:srgbClr val="F5E9E9"/>
                </a:solidFill>
                <a:effectLst>
                  <a:outerShdw blurRad="38100" dist="38100" dir="2700000" algn="tl">
                    <a:srgbClr val="000000"/>
                  </a:outerShdw>
                </a:effectLst>
                <a:latin typeface="Georgia" pitchFamily="18" charset="0"/>
              </a:rPr>
              <a:t>	They actually contain relatively little </a:t>
            </a:r>
            <a:r>
              <a:rPr lang="en-US" dirty="0" smtClean="0">
                <a:solidFill>
                  <a:srgbClr val="F5E9E9"/>
                </a:solidFill>
                <a:effectLst>
                  <a:outerShdw blurRad="38100" dist="38100" dir="2700000" algn="tl">
                    <a:srgbClr val="000000"/>
                  </a:outerShdw>
                </a:effectLst>
                <a:latin typeface="Georgia" pitchFamily="18" charset="0"/>
              </a:rPr>
              <a:t>		material </a:t>
            </a:r>
            <a:r>
              <a:rPr lang="en-US" dirty="0">
                <a:solidFill>
                  <a:srgbClr val="F5E9E9"/>
                </a:solidFill>
                <a:effectLst>
                  <a:outerShdw blurRad="38100" dist="38100" dir="2700000" algn="tl">
                    <a:srgbClr val="000000"/>
                  </a:outerShdw>
                </a:effectLst>
                <a:latin typeface="Georgia" pitchFamily="18" charset="0"/>
              </a:rPr>
              <a:t>in a gaseous state. </a:t>
            </a:r>
            <a:endParaRPr lang="en-US" dirty="0" smtClean="0">
              <a:solidFill>
                <a:srgbClr val="F5E9E9"/>
              </a:solidFill>
              <a:effectLst>
                <a:outerShdw blurRad="38100" dist="38100" dir="2700000" algn="tl">
                  <a:srgbClr val="000000"/>
                </a:outerShdw>
              </a:effectLst>
              <a:latin typeface="Georgia" pitchFamily="18" charset="0"/>
            </a:endParaRPr>
          </a:p>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smtClean="0">
                <a:solidFill>
                  <a:srgbClr val="002060"/>
                </a:solidFill>
                <a:effectLst>
                  <a:outerShdw blurRad="38100" dist="38100" dir="2700000" algn="tl">
                    <a:srgbClr val="000000"/>
                  </a:outerShdw>
                </a:effectLst>
                <a:latin typeface="Georgia" pitchFamily="18" charset="0"/>
              </a:rPr>
              <a:t>C.</a:t>
            </a:r>
            <a:r>
              <a:rPr lang="en-US" dirty="0">
                <a:solidFill>
                  <a:srgbClr val="F5E9E9"/>
                </a:solidFill>
                <a:effectLst>
                  <a:outerShdw blurRad="38100" dist="38100" dir="2700000" algn="tl">
                    <a:srgbClr val="000000"/>
                  </a:outerShdw>
                </a:effectLst>
                <a:latin typeface="Georgia" pitchFamily="18" charset="0"/>
              </a:rPr>
              <a:t>	The materials they are made of are </a:t>
            </a:r>
            <a:r>
              <a:rPr lang="en-US" dirty="0" smtClean="0">
                <a:solidFill>
                  <a:srgbClr val="F5E9E9"/>
                </a:solidFill>
                <a:effectLst>
                  <a:outerShdw blurRad="38100" dist="38100" dir="2700000" algn="tl">
                    <a:srgbClr val="000000"/>
                  </a:outerShdw>
                </a:effectLst>
                <a:latin typeface="Georgia" pitchFamily="18" charset="0"/>
              </a:rPr>
              <a:t>		not </a:t>
            </a:r>
            <a:r>
              <a:rPr lang="en-US" dirty="0">
                <a:solidFill>
                  <a:srgbClr val="F5E9E9"/>
                </a:solidFill>
                <a:effectLst>
                  <a:outerShdw blurRad="38100" dist="38100" dir="2700000" algn="tl">
                    <a:srgbClr val="000000"/>
                  </a:outerShdw>
                </a:effectLst>
                <a:latin typeface="Georgia" pitchFamily="18" charset="0"/>
              </a:rPr>
              <a:t>the kinds of thing we usually </a:t>
            </a:r>
            <a:r>
              <a:rPr lang="en-US" dirty="0" smtClean="0">
                <a:solidFill>
                  <a:srgbClr val="F5E9E9"/>
                </a:solidFill>
                <a:effectLst>
                  <a:outerShdw blurRad="38100" dist="38100" dir="2700000" algn="tl">
                    <a:srgbClr val="000000"/>
                  </a:outerShdw>
                </a:effectLst>
                <a:latin typeface="Georgia" pitchFamily="18" charset="0"/>
              </a:rPr>
              <a:t>			think </a:t>
            </a:r>
            <a:r>
              <a:rPr lang="en-US" dirty="0">
                <a:solidFill>
                  <a:srgbClr val="F5E9E9"/>
                </a:solidFill>
                <a:effectLst>
                  <a:outerShdw blurRad="38100" dist="38100" dir="2700000" algn="tl">
                    <a:srgbClr val="000000"/>
                  </a:outerShdw>
                </a:effectLst>
                <a:latin typeface="Georgia" pitchFamily="18" charset="0"/>
              </a:rPr>
              <a:t>of as gases. </a:t>
            </a:r>
            <a:endParaRPr lang="en-US" dirty="0" smtClean="0">
              <a:solidFill>
                <a:srgbClr val="F5E9E9"/>
              </a:solidFill>
              <a:effectLst>
                <a:outerShdw blurRad="38100" dist="38100" dir="2700000" algn="tl">
                  <a:srgbClr val="000000"/>
                </a:outerShdw>
              </a:effectLst>
              <a:latin typeface="Georgia" pitchFamily="18" charset="0"/>
            </a:endParaRPr>
          </a:p>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smtClean="0">
                <a:solidFill>
                  <a:srgbClr val="FFFF00"/>
                </a:solidFill>
                <a:effectLst>
                  <a:outerShdw blurRad="38100" dist="38100" dir="2700000" algn="tl">
                    <a:srgbClr val="000000"/>
                  </a:outerShdw>
                </a:effectLst>
                <a:latin typeface="Georgia" pitchFamily="18" charset="0"/>
              </a:rPr>
              <a:t>D.</a:t>
            </a:r>
            <a:r>
              <a:rPr lang="en-US" dirty="0">
                <a:solidFill>
                  <a:srgbClr val="F5E9E9"/>
                </a:solidFill>
                <a:effectLst>
                  <a:outerShdw blurRad="38100" dist="38100" dir="2700000" algn="tl">
                    <a:srgbClr val="000000"/>
                  </a:outerShdw>
                </a:effectLst>
                <a:latin typeface="Georgia" pitchFamily="18" charset="0"/>
              </a:rPr>
              <a:t>	Actually, it's a great description, </a:t>
            </a:r>
            <a:r>
              <a:rPr lang="en-US" dirty="0" smtClean="0">
                <a:solidFill>
                  <a:srgbClr val="F5E9E9"/>
                </a:solidFill>
                <a:effectLst>
                  <a:outerShdw blurRad="38100" dist="38100" dir="2700000" algn="tl">
                    <a:srgbClr val="000000"/>
                  </a:outerShdw>
                </a:effectLst>
                <a:latin typeface="Georgia" pitchFamily="18" charset="0"/>
              </a:rPr>
              <a:t>			because </a:t>
            </a:r>
            <a:r>
              <a:rPr lang="en-US" dirty="0">
                <a:solidFill>
                  <a:srgbClr val="F5E9E9"/>
                </a:solidFill>
                <a:effectLst>
                  <a:outerShdw blurRad="38100" dist="38100" dir="2700000" algn="tl">
                    <a:srgbClr val="000000"/>
                  </a:outerShdw>
                </a:effectLst>
                <a:latin typeface="Georgia" pitchFamily="18" charset="0"/>
              </a:rPr>
              <a:t>these worlds are big and </a:t>
            </a:r>
            <a:r>
              <a:rPr lang="en-US" dirty="0" smtClean="0">
                <a:solidFill>
                  <a:srgbClr val="F5E9E9"/>
                </a:solidFill>
                <a:effectLst>
                  <a:outerShdw blurRad="38100" dist="38100" dir="2700000" algn="tl">
                    <a:srgbClr val="000000"/>
                  </a:outerShdw>
                </a:effectLst>
                <a:latin typeface="Georgia" pitchFamily="18" charset="0"/>
              </a:rPr>
              <a:t>			gaseous </a:t>
            </a:r>
            <a:r>
              <a:rPr lang="en-US" dirty="0">
                <a:solidFill>
                  <a:srgbClr val="F5E9E9"/>
                </a:solidFill>
                <a:effectLst>
                  <a:outerShdw blurRad="38100" dist="38100" dir="2700000" algn="tl">
                    <a:srgbClr val="000000"/>
                  </a:outerShdw>
                </a:effectLst>
                <a:latin typeface="Georgia" pitchFamily="18" charset="0"/>
              </a:rPr>
              <a:t>throughout. </a:t>
            </a:r>
          </a:p>
        </p:txBody>
      </p:sp>
      <p:sp>
        <p:nvSpPr>
          <p:cNvPr id="4" name="Text Box 4"/>
          <p:cNvSpPr txBox="1">
            <a:spLocks noChangeArrowheads="1"/>
          </p:cNvSpPr>
          <p:nvPr/>
        </p:nvSpPr>
        <p:spPr bwMode="auto">
          <a:xfrm>
            <a:off x="851535" y="228600"/>
            <a:ext cx="7440930" cy="715581"/>
          </a:xfrm>
          <a:prstGeom prst="rect">
            <a:avLst/>
          </a:prstGeom>
          <a:solidFill>
            <a:schemeClr val="bg2">
              <a:alpha val="41000"/>
            </a:schemeClr>
          </a:solidFill>
          <a:ln w="9525">
            <a:noFill/>
            <a:miter lim="800000"/>
            <a:headEnd/>
            <a:tailEnd/>
          </a:ln>
          <a:effectLst/>
        </p:spPr>
        <p:txBody>
          <a:bodyPr wrap="square">
            <a:spAutoFit/>
          </a:bodyPr>
          <a:lstStyle/>
          <a:p>
            <a:pPr algn="ctr" eaLnBrk="0" fontAlgn="base" hangingPunct="0">
              <a:spcBef>
                <a:spcPct val="0"/>
              </a:spcBef>
              <a:spcAft>
                <a:spcPct val="0"/>
              </a:spcAft>
              <a:defRPr/>
            </a:pPr>
            <a:r>
              <a:rPr lang="en-US" sz="4050" dirty="0">
                <a:solidFill>
                  <a:srgbClr val="F5E9E9"/>
                </a:solidFill>
                <a:effectLst>
                  <a:outerShdw blurRad="38100" dist="38100" dir="2700000" algn="tl">
                    <a:srgbClr val="000000"/>
                  </a:outerShdw>
                </a:effectLst>
                <a:latin typeface="Georgia" pitchFamily="18" charset="0"/>
              </a:rPr>
              <a:t>Clicker: </a:t>
            </a:r>
            <a:r>
              <a:rPr lang="en-US" sz="4050" dirty="0" smtClean="0">
                <a:solidFill>
                  <a:srgbClr val="F5E9E9"/>
                </a:solidFill>
                <a:effectLst>
                  <a:outerShdw blurRad="38100" dist="38100" dir="2700000" algn="tl">
                    <a:srgbClr val="000000"/>
                  </a:outerShdw>
                </a:effectLst>
                <a:latin typeface="Georgia" pitchFamily="18" charset="0"/>
              </a:rPr>
              <a:t>Jovian Interiors</a:t>
            </a:r>
            <a:endParaRPr lang="en-US" sz="4050" dirty="0">
              <a:solidFill>
                <a:srgbClr val="F5E9E9"/>
              </a:solidFill>
              <a:effectLst>
                <a:outerShdw blurRad="38100" dist="38100" dir="2700000" algn="tl">
                  <a:srgbClr val="000000"/>
                </a:outerShdw>
              </a:effectLst>
              <a:latin typeface="Georgia" pitchFamily="18" charset="0"/>
            </a:endParaRPr>
          </a:p>
        </p:txBody>
      </p:sp>
      <p:pic>
        <p:nvPicPr>
          <p:cNvPr id="95233" name="DefaultOcx"/>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4" name="HTMLOptio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127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1" name="Text Box 5"/>
          <p:cNvSpPr txBox="1">
            <a:spLocks noChangeArrowheads="1"/>
          </p:cNvSpPr>
          <p:nvPr/>
        </p:nvSpPr>
        <p:spPr bwMode="auto">
          <a:xfrm>
            <a:off x="1607343" y="1219200"/>
            <a:ext cx="5929313" cy="5262979"/>
          </a:xfrm>
          <a:prstGeom prst="rect">
            <a:avLst/>
          </a:prstGeom>
          <a:solidFill>
            <a:schemeClr val="bg2">
              <a:alpha val="41000"/>
            </a:schemeClr>
          </a:solidFill>
          <a:ln w="9525">
            <a:noFill/>
            <a:miter lim="800000"/>
            <a:headEnd/>
            <a:tailEnd/>
          </a:ln>
          <a:effectLst/>
        </p:spPr>
        <p:txBody>
          <a:bodyPr>
            <a:spAutoFit/>
          </a:bodyPr>
          <a:lstStyle/>
          <a:p>
            <a:pPr>
              <a:spcAft>
                <a:spcPct val="50000"/>
              </a:spcAft>
              <a:tabLst>
                <a:tab pos="428625" algn="l"/>
                <a:tab pos="817960" algn="l"/>
              </a:tabLst>
              <a:defRPr/>
            </a:pPr>
            <a:r>
              <a:rPr lang="en-US" dirty="0" smtClean="0">
                <a:solidFill>
                  <a:srgbClr val="F5E9E9"/>
                </a:solidFill>
                <a:effectLst>
                  <a:outerShdw blurRad="38100" dist="38100" dir="2700000" algn="tl">
                    <a:srgbClr val="000000"/>
                  </a:outerShdw>
                </a:effectLst>
                <a:latin typeface="Georgia" pitchFamily="18" charset="0"/>
              </a:rPr>
              <a:t>Uranus and Neptune are smaller than Jupiter and Saturn because:</a:t>
            </a:r>
            <a:endParaRPr lang="en-US" dirty="0">
              <a:solidFill>
                <a:srgbClr val="F5E9E9"/>
              </a:solidFill>
              <a:effectLst>
                <a:outerShdw blurRad="38100" dist="38100" dir="2700000" algn="tl">
                  <a:srgbClr val="000000"/>
                </a:outerShdw>
              </a:effectLst>
              <a:latin typeface="Georgia" pitchFamily="18" charset="0"/>
            </a:endParaRPr>
          </a:p>
          <a:p>
            <a:pPr marL="815579" indent="-815579">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smtClean="0">
                <a:solidFill>
                  <a:srgbClr val="00B050"/>
                </a:solidFill>
                <a:effectLst>
                  <a:outerShdw blurRad="38100" dist="38100" dir="2700000" algn="tl">
                    <a:srgbClr val="000000"/>
                  </a:outerShdw>
                </a:effectLst>
                <a:latin typeface="Georgia" pitchFamily="18" charset="0"/>
              </a:rPr>
              <a:t>A.</a:t>
            </a:r>
            <a:r>
              <a:rPr lang="en-US" dirty="0">
                <a:solidFill>
                  <a:srgbClr val="F5E9E9"/>
                </a:solidFill>
                <a:effectLst>
                  <a:outerShdw blurRad="38100" dist="38100" dir="2700000" algn="tl">
                    <a:srgbClr val="000000"/>
                  </a:outerShdw>
                </a:effectLst>
                <a:latin typeface="Georgia" pitchFamily="18" charset="0"/>
              </a:rPr>
              <a:t> </a:t>
            </a:r>
            <a:r>
              <a:rPr lang="en-US" dirty="0" smtClean="0">
                <a:solidFill>
                  <a:srgbClr val="F5E9E9"/>
                </a:solidFill>
                <a:effectLst>
                  <a:outerShdw blurRad="38100" dist="38100" dir="2700000" algn="tl">
                    <a:srgbClr val="000000"/>
                  </a:outerShdw>
                </a:effectLst>
                <a:latin typeface="Georgia" pitchFamily="18" charset="0"/>
              </a:rPr>
              <a:t>Colder </a:t>
            </a:r>
            <a:r>
              <a:rPr lang="en-US" dirty="0">
                <a:solidFill>
                  <a:srgbClr val="F5E9E9"/>
                </a:solidFill>
                <a:effectLst>
                  <a:outerShdw blurRad="38100" dist="38100" dir="2700000" algn="tl">
                    <a:srgbClr val="000000"/>
                  </a:outerShdw>
                </a:effectLst>
                <a:latin typeface="Georgia" pitchFamily="18" charset="0"/>
              </a:rPr>
              <a:t>gas </a:t>
            </a:r>
            <a:r>
              <a:rPr lang="en-US" dirty="0" smtClean="0">
                <a:solidFill>
                  <a:srgbClr val="F5E9E9"/>
                </a:solidFill>
                <a:effectLst>
                  <a:outerShdw blurRad="38100" dist="38100" dir="2700000" algn="tl">
                    <a:srgbClr val="000000"/>
                  </a:outerShdw>
                </a:effectLst>
                <a:latin typeface="Georgia" pitchFamily="18" charset="0"/>
              </a:rPr>
              <a:t>has </a:t>
            </a:r>
            <a:r>
              <a:rPr lang="en-US" dirty="0">
                <a:solidFill>
                  <a:srgbClr val="F5E9E9"/>
                </a:solidFill>
                <a:effectLst>
                  <a:outerShdw blurRad="38100" dist="38100" dir="2700000" algn="tl">
                    <a:srgbClr val="000000"/>
                  </a:outerShdw>
                </a:effectLst>
                <a:latin typeface="Georgia" pitchFamily="18" charset="0"/>
              </a:rPr>
              <a:t>less gravity and </a:t>
            </a:r>
            <a:r>
              <a:rPr lang="en-US" dirty="0" smtClean="0">
                <a:solidFill>
                  <a:srgbClr val="F5E9E9"/>
                </a:solidFill>
                <a:effectLst>
                  <a:outerShdw blurRad="38100" dist="38100" dir="2700000" algn="tl">
                    <a:srgbClr val="000000"/>
                  </a:outerShdw>
                </a:effectLst>
                <a:latin typeface="Georgia" pitchFamily="18" charset="0"/>
              </a:rPr>
              <a:t>could </a:t>
            </a:r>
            <a:r>
              <a:rPr lang="en-US" dirty="0">
                <a:solidFill>
                  <a:srgbClr val="F5E9E9"/>
                </a:solidFill>
                <a:effectLst>
                  <a:outerShdw blurRad="38100" dist="38100" dir="2700000" algn="tl">
                    <a:srgbClr val="000000"/>
                  </a:outerShdw>
                </a:effectLst>
                <a:latin typeface="Georgia" pitchFamily="18" charset="0"/>
              </a:rPr>
              <a:t>not </a:t>
            </a:r>
            <a:r>
              <a:rPr lang="en-US" dirty="0" smtClean="0">
                <a:solidFill>
                  <a:srgbClr val="F5E9E9"/>
                </a:solidFill>
                <a:effectLst>
                  <a:outerShdw blurRad="38100" dist="38100" dir="2700000" algn="tl">
                    <a:srgbClr val="000000"/>
                  </a:outerShdw>
                </a:effectLst>
                <a:latin typeface="Georgia" pitchFamily="18" charset="0"/>
              </a:rPr>
              <a:t>form such </a:t>
            </a:r>
            <a:r>
              <a:rPr lang="en-US" dirty="0">
                <a:solidFill>
                  <a:srgbClr val="F5E9E9"/>
                </a:solidFill>
                <a:effectLst>
                  <a:outerShdw blurRad="38100" dist="38100" dir="2700000" algn="tl">
                    <a:srgbClr val="000000"/>
                  </a:outerShdw>
                </a:effectLst>
                <a:latin typeface="Georgia" pitchFamily="18" charset="0"/>
              </a:rPr>
              <a:t>large </a:t>
            </a:r>
            <a:r>
              <a:rPr lang="en-US" dirty="0" smtClean="0">
                <a:solidFill>
                  <a:srgbClr val="F5E9E9"/>
                </a:solidFill>
                <a:effectLst>
                  <a:outerShdw blurRad="38100" dist="38100" dir="2700000" algn="tl">
                    <a:srgbClr val="000000"/>
                  </a:outerShdw>
                </a:effectLst>
                <a:latin typeface="Georgia" pitchFamily="18" charset="0"/>
              </a:rPr>
              <a:t>balls</a:t>
            </a:r>
            <a:endParaRPr lang="en-US" dirty="0">
              <a:solidFill>
                <a:srgbClr val="F5E9E9"/>
              </a:solidFill>
              <a:effectLst>
                <a:outerShdw blurRad="38100" dist="38100" dir="2700000" algn="tl">
                  <a:srgbClr val="000000"/>
                </a:outerShdw>
              </a:effectLst>
              <a:latin typeface="Georgia" pitchFamily="18" charset="0"/>
            </a:endParaRPr>
          </a:p>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a:solidFill>
                  <a:srgbClr val="FF0000"/>
                </a:solidFill>
                <a:effectLst>
                  <a:outerShdw blurRad="38100" dist="38100" dir="2700000" algn="tl">
                    <a:srgbClr val="000000"/>
                  </a:outerShdw>
                </a:effectLst>
                <a:latin typeface="Georgia" pitchFamily="18" charset="0"/>
              </a:rPr>
              <a:t>B.</a:t>
            </a:r>
            <a:r>
              <a:rPr lang="en-US" dirty="0">
                <a:solidFill>
                  <a:srgbClr val="F5E9E9"/>
                </a:solidFill>
                <a:effectLst>
                  <a:outerShdw blurRad="38100" dist="38100" dir="2700000" algn="tl">
                    <a:srgbClr val="000000"/>
                  </a:outerShdw>
                </a:effectLst>
                <a:latin typeface="Georgia" pitchFamily="18" charset="0"/>
              </a:rPr>
              <a:t>	The size differences are </a:t>
            </a:r>
            <a:r>
              <a:rPr lang="en-US" dirty="0" smtClean="0">
                <a:solidFill>
                  <a:srgbClr val="F5E9E9"/>
                </a:solidFill>
                <a:effectLst>
                  <a:outerShdw blurRad="38100" dist="38100" dir="2700000" algn="tl">
                    <a:srgbClr val="000000"/>
                  </a:outerShdw>
                </a:effectLst>
                <a:latin typeface="Georgia" pitchFamily="18" charset="0"/>
              </a:rPr>
              <a:t>random 			coincidence</a:t>
            </a:r>
            <a:r>
              <a:rPr lang="en-US" dirty="0">
                <a:solidFill>
                  <a:srgbClr val="F5E9E9"/>
                </a:solidFill>
                <a:effectLst>
                  <a:outerShdw blurRad="38100" dist="38100" dir="2700000" algn="tl">
                    <a:srgbClr val="000000"/>
                  </a:outerShdw>
                </a:effectLst>
                <a:latin typeface="Georgia" pitchFamily="18" charset="0"/>
              </a:rPr>
              <a:t>. </a:t>
            </a:r>
          </a:p>
          <a:p>
            <a:pPr marL="815579" indent="-815579">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a:solidFill>
                  <a:srgbClr val="002060"/>
                </a:solidFill>
                <a:effectLst>
                  <a:outerShdw blurRad="38100" dist="38100" dir="2700000" algn="tl">
                    <a:srgbClr val="000000"/>
                  </a:outerShdw>
                </a:effectLst>
                <a:latin typeface="Georgia" pitchFamily="18" charset="0"/>
              </a:rPr>
              <a:t>C.</a:t>
            </a:r>
            <a:r>
              <a:rPr lang="en-US" dirty="0">
                <a:solidFill>
                  <a:srgbClr val="F5E9E9"/>
                </a:solidFill>
                <a:effectLst>
                  <a:outerShdw blurRad="38100" dist="38100" dir="2700000" algn="tl">
                    <a:srgbClr val="000000"/>
                  </a:outerShdw>
                </a:effectLst>
                <a:latin typeface="Georgia" pitchFamily="18" charset="0"/>
              </a:rPr>
              <a:t>	</a:t>
            </a:r>
            <a:r>
              <a:rPr lang="en-US" dirty="0" smtClean="0">
                <a:solidFill>
                  <a:srgbClr val="F5E9E9"/>
                </a:solidFill>
                <a:effectLst>
                  <a:outerShdw blurRad="38100" dist="38100" dir="2700000" algn="tl">
                    <a:srgbClr val="000000"/>
                  </a:outerShdw>
                </a:effectLst>
                <a:latin typeface="Georgia" pitchFamily="18" charset="0"/>
              </a:rPr>
              <a:t>Particles were more </a:t>
            </a:r>
            <a:r>
              <a:rPr lang="en-US" dirty="0">
                <a:solidFill>
                  <a:srgbClr val="F5E9E9"/>
                </a:solidFill>
                <a:effectLst>
                  <a:outerShdw blurRad="38100" dist="38100" dir="2700000" algn="tl">
                    <a:srgbClr val="000000"/>
                  </a:outerShdw>
                </a:effectLst>
                <a:latin typeface="Georgia" pitchFamily="18" charset="0"/>
              </a:rPr>
              <a:t>spread </a:t>
            </a:r>
            <a:r>
              <a:rPr lang="en-US" dirty="0" smtClean="0">
                <a:solidFill>
                  <a:srgbClr val="F5E9E9"/>
                </a:solidFill>
                <a:effectLst>
                  <a:outerShdw blurRad="38100" dist="38100" dir="2700000" algn="tl">
                    <a:srgbClr val="000000"/>
                  </a:outerShdw>
                </a:effectLst>
                <a:latin typeface="Georgia" pitchFamily="18" charset="0"/>
              </a:rPr>
              <a:t>out so accretion </a:t>
            </a:r>
            <a:r>
              <a:rPr lang="en-US" dirty="0">
                <a:solidFill>
                  <a:srgbClr val="F5E9E9"/>
                </a:solidFill>
                <a:effectLst>
                  <a:outerShdw blurRad="38100" dist="38100" dir="2700000" algn="tl">
                    <a:srgbClr val="000000"/>
                  </a:outerShdw>
                </a:effectLst>
                <a:latin typeface="Georgia" pitchFamily="18" charset="0"/>
              </a:rPr>
              <a:t>took longer </a:t>
            </a:r>
            <a:r>
              <a:rPr lang="en-US" dirty="0" smtClean="0">
                <a:solidFill>
                  <a:srgbClr val="F5E9E9"/>
                </a:solidFill>
                <a:effectLst>
                  <a:outerShdw blurRad="38100" dist="38100" dir="2700000" algn="tl">
                    <a:srgbClr val="000000"/>
                  </a:outerShdw>
                </a:effectLst>
                <a:latin typeface="Georgia" pitchFamily="18" charset="0"/>
              </a:rPr>
              <a:t>&amp; couldn’t form before the solar wind started</a:t>
            </a:r>
          </a:p>
          <a:p>
            <a:pPr marL="815579" indent="-815579">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smtClean="0">
                <a:solidFill>
                  <a:srgbClr val="FFFF00"/>
                </a:solidFill>
                <a:effectLst>
                  <a:outerShdw blurRad="38100" dist="38100" dir="2700000" algn="tl">
                    <a:srgbClr val="000000"/>
                  </a:outerShdw>
                </a:effectLst>
                <a:latin typeface="Georgia" pitchFamily="18" charset="0"/>
              </a:rPr>
              <a:t>D.</a:t>
            </a:r>
            <a:r>
              <a:rPr lang="en-US" dirty="0">
                <a:solidFill>
                  <a:srgbClr val="F5E9E9"/>
                </a:solidFill>
                <a:effectLst>
                  <a:outerShdw blurRad="38100" dist="38100" dir="2700000" algn="tl">
                    <a:srgbClr val="000000"/>
                  </a:outerShdw>
                </a:effectLst>
                <a:latin typeface="Georgia" pitchFamily="18" charset="0"/>
              </a:rPr>
              <a:t>	</a:t>
            </a:r>
            <a:r>
              <a:rPr lang="en-US" dirty="0" smtClean="0">
                <a:solidFill>
                  <a:srgbClr val="F5E9E9"/>
                </a:solidFill>
                <a:effectLst>
                  <a:outerShdw blurRad="38100" dist="38100" dir="2700000" algn="tl">
                    <a:srgbClr val="000000"/>
                  </a:outerShdw>
                </a:effectLst>
                <a:latin typeface="Georgia" pitchFamily="18" charset="0"/>
              </a:rPr>
              <a:t>Only </a:t>
            </a:r>
            <a:r>
              <a:rPr lang="en-US" dirty="0">
                <a:solidFill>
                  <a:srgbClr val="F5E9E9"/>
                </a:solidFill>
                <a:effectLst>
                  <a:outerShdw blurRad="38100" dist="38100" dir="2700000" algn="tl">
                    <a:srgbClr val="000000"/>
                  </a:outerShdw>
                </a:effectLst>
                <a:latin typeface="Georgia" pitchFamily="18" charset="0"/>
              </a:rPr>
              <a:t>rock and metal could condense at the distances of Uranus and Neptune. </a:t>
            </a:r>
          </a:p>
        </p:txBody>
      </p:sp>
      <p:sp>
        <p:nvSpPr>
          <p:cNvPr id="4" name="Text Box 4"/>
          <p:cNvSpPr txBox="1">
            <a:spLocks noChangeArrowheads="1"/>
          </p:cNvSpPr>
          <p:nvPr/>
        </p:nvSpPr>
        <p:spPr bwMode="auto">
          <a:xfrm>
            <a:off x="851535" y="228600"/>
            <a:ext cx="7440930" cy="715581"/>
          </a:xfrm>
          <a:prstGeom prst="rect">
            <a:avLst/>
          </a:prstGeom>
          <a:solidFill>
            <a:schemeClr val="bg2">
              <a:alpha val="41000"/>
            </a:schemeClr>
          </a:solidFill>
          <a:ln w="9525">
            <a:noFill/>
            <a:miter lim="800000"/>
            <a:headEnd/>
            <a:tailEnd/>
          </a:ln>
          <a:effectLst/>
        </p:spPr>
        <p:txBody>
          <a:bodyPr wrap="square">
            <a:spAutoFit/>
          </a:bodyPr>
          <a:lstStyle/>
          <a:p>
            <a:pPr algn="ctr" eaLnBrk="0" fontAlgn="base" hangingPunct="0">
              <a:spcBef>
                <a:spcPct val="0"/>
              </a:spcBef>
              <a:spcAft>
                <a:spcPct val="0"/>
              </a:spcAft>
              <a:defRPr/>
            </a:pPr>
            <a:r>
              <a:rPr lang="en-US" sz="4050" dirty="0">
                <a:solidFill>
                  <a:srgbClr val="F5E9E9"/>
                </a:solidFill>
                <a:effectLst>
                  <a:outerShdw blurRad="38100" dist="38100" dir="2700000" algn="tl">
                    <a:srgbClr val="000000"/>
                  </a:outerShdw>
                </a:effectLst>
                <a:latin typeface="Georgia" pitchFamily="18" charset="0"/>
              </a:rPr>
              <a:t>Clicker: </a:t>
            </a:r>
            <a:r>
              <a:rPr lang="en-US" sz="4050" dirty="0" smtClean="0">
                <a:solidFill>
                  <a:srgbClr val="F5E9E9"/>
                </a:solidFill>
                <a:effectLst>
                  <a:outerShdw blurRad="38100" dist="38100" dir="2700000" algn="tl">
                    <a:srgbClr val="000000"/>
                  </a:outerShdw>
                </a:effectLst>
                <a:latin typeface="Georgia" pitchFamily="18" charset="0"/>
              </a:rPr>
              <a:t>Jovian Interiors</a:t>
            </a:r>
            <a:endParaRPr lang="en-US" sz="4050" dirty="0">
              <a:solidFill>
                <a:srgbClr val="F5E9E9"/>
              </a:solidFill>
              <a:effectLst>
                <a:outerShdw blurRad="38100" dist="38100" dir="2700000" algn="tl">
                  <a:srgbClr val="000000"/>
                </a:outerShdw>
              </a:effectLst>
              <a:latin typeface="Georgia" pitchFamily="18" charset="0"/>
            </a:endParaRPr>
          </a:p>
        </p:txBody>
      </p:sp>
    </p:spTree>
    <p:extLst>
      <p:ext uri="{BB962C8B-B14F-4D97-AF65-F5344CB8AC3E}">
        <p14:creationId xmlns:p14="http://schemas.microsoft.com/office/powerpoint/2010/main" val="1216781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1600200" y="1885950"/>
            <a:ext cx="5929313" cy="3046988"/>
          </a:xfrm>
          <a:prstGeom prst="rect">
            <a:avLst/>
          </a:prstGeom>
          <a:solidFill>
            <a:schemeClr val="bg2">
              <a:alpha val="41000"/>
            </a:schemeClr>
          </a:solidFill>
          <a:ln w="9525">
            <a:noFill/>
            <a:miter lim="800000"/>
            <a:headEnd/>
            <a:tailEnd/>
          </a:ln>
          <a:effectLst/>
        </p:spPr>
        <p:txBody>
          <a:bodyPr>
            <a:spAutoFit/>
          </a:bodyPr>
          <a:lstStyle/>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Mercury’s atmosphere is likely extremely thin because</a:t>
            </a:r>
          </a:p>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a:solidFill>
                  <a:srgbClr val="00B050"/>
                </a:solidFill>
                <a:effectLst>
                  <a:outerShdw blurRad="38100" dist="38100" dir="2700000" algn="tl">
                    <a:srgbClr val="000000"/>
                  </a:outerShdw>
                </a:effectLst>
                <a:latin typeface="Georgia" pitchFamily="18" charset="0"/>
              </a:rPr>
              <a:t>A.</a:t>
            </a:r>
            <a:r>
              <a:rPr lang="en-US" dirty="0">
                <a:solidFill>
                  <a:srgbClr val="F5E9E9"/>
                </a:solidFill>
                <a:effectLst>
                  <a:outerShdw blurRad="38100" dist="38100" dir="2700000" algn="tl">
                    <a:srgbClr val="000000"/>
                  </a:outerShdw>
                </a:effectLst>
                <a:latin typeface="Georgia" pitchFamily="18" charset="0"/>
              </a:rPr>
              <a:t>	of its large mass</a:t>
            </a:r>
          </a:p>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a:solidFill>
                  <a:srgbClr val="FF0000"/>
                </a:solidFill>
                <a:effectLst>
                  <a:outerShdw blurRad="38100" dist="38100" dir="2700000" algn="tl">
                    <a:srgbClr val="000000"/>
                  </a:outerShdw>
                </a:effectLst>
                <a:latin typeface="Georgia" pitchFamily="18" charset="0"/>
              </a:rPr>
              <a:t>B.</a:t>
            </a:r>
            <a:r>
              <a:rPr lang="en-US" dirty="0">
                <a:solidFill>
                  <a:srgbClr val="F5E9E9"/>
                </a:solidFill>
                <a:effectLst>
                  <a:outerShdw blurRad="38100" dist="38100" dir="2700000" algn="tl">
                    <a:srgbClr val="000000"/>
                  </a:outerShdw>
                </a:effectLst>
                <a:latin typeface="Georgia" pitchFamily="18" charset="0"/>
              </a:rPr>
              <a:t> of its slow rotation</a:t>
            </a:r>
          </a:p>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a:solidFill>
                  <a:srgbClr val="002060"/>
                </a:solidFill>
                <a:effectLst>
                  <a:outerShdw blurRad="38100" dist="38100" dir="2700000" algn="tl">
                    <a:srgbClr val="000000"/>
                  </a:outerShdw>
                </a:effectLst>
                <a:latin typeface="Georgia" pitchFamily="18" charset="0"/>
              </a:rPr>
              <a:t>C.</a:t>
            </a:r>
            <a:r>
              <a:rPr lang="en-US" dirty="0">
                <a:solidFill>
                  <a:srgbClr val="F5E9E9"/>
                </a:solidFill>
                <a:effectLst>
                  <a:outerShdw blurRad="38100" dist="38100" dir="2700000" algn="tl">
                    <a:srgbClr val="000000"/>
                  </a:outerShdw>
                </a:effectLst>
                <a:latin typeface="Georgia" pitchFamily="18" charset="0"/>
              </a:rPr>
              <a:t>	it’s very close to the sun</a:t>
            </a:r>
          </a:p>
          <a:p>
            <a:pPr>
              <a:spcAft>
                <a:spcPct val="50000"/>
              </a:spcAft>
              <a:tabLst>
                <a:tab pos="428625" algn="l"/>
                <a:tab pos="817960" algn="l"/>
              </a:tabLst>
              <a:defRPr/>
            </a:pPr>
            <a:r>
              <a:rPr lang="en-US" dirty="0">
                <a:solidFill>
                  <a:srgbClr val="F5E9E9"/>
                </a:solidFill>
                <a:effectLst>
                  <a:outerShdw blurRad="38100" dist="38100" dir="2700000" algn="tl">
                    <a:srgbClr val="000000"/>
                  </a:outerShdw>
                </a:effectLst>
                <a:latin typeface="Georgia" pitchFamily="18" charset="0"/>
              </a:rPr>
              <a:t>	</a:t>
            </a:r>
            <a:r>
              <a:rPr lang="en-US" dirty="0">
                <a:solidFill>
                  <a:srgbClr val="FFFF00"/>
                </a:solidFill>
                <a:effectLst>
                  <a:outerShdw blurRad="38100" dist="38100" dir="2700000" algn="tl">
                    <a:srgbClr val="000000"/>
                  </a:outerShdw>
                </a:effectLst>
                <a:latin typeface="Georgia" pitchFamily="18" charset="0"/>
              </a:rPr>
              <a:t>D.</a:t>
            </a:r>
            <a:r>
              <a:rPr lang="en-US" dirty="0">
                <a:solidFill>
                  <a:srgbClr val="F5E9E9"/>
                </a:solidFill>
                <a:effectLst>
                  <a:outerShdw blurRad="38100" dist="38100" dir="2700000" algn="tl">
                    <a:srgbClr val="000000"/>
                  </a:outerShdw>
                </a:effectLst>
                <a:latin typeface="Georgia" pitchFamily="18" charset="0"/>
              </a:rPr>
              <a:t> of large impacts in the past</a:t>
            </a:r>
          </a:p>
        </p:txBody>
      </p:sp>
      <p:sp>
        <p:nvSpPr>
          <p:cNvPr id="4" name="Text Box 4"/>
          <p:cNvSpPr txBox="1">
            <a:spLocks noChangeArrowheads="1"/>
          </p:cNvSpPr>
          <p:nvPr/>
        </p:nvSpPr>
        <p:spPr bwMode="auto">
          <a:xfrm>
            <a:off x="844391" y="857250"/>
            <a:ext cx="7440930" cy="715581"/>
          </a:xfrm>
          <a:prstGeom prst="rect">
            <a:avLst/>
          </a:prstGeom>
          <a:solidFill>
            <a:schemeClr val="bg2">
              <a:alpha val="41000"/>
            </a:schemeClr>
          </a:solidFill>
          <a:ln w="9525">
            <a:noFill/>
            <a:miter lim="800000"/>
            <a:headEnd/>
            <a:tailEnd/>
          </a:ln>
          <a:effectLst/>
        </p:spPr>
        <p:txBody>
          <a:bodyPr wrap="square">
            <a:spAutoFit/>
          </a:bodyPr>
          <a:lstStyle/>
          <a:p>
            <a:pPr algn="ctr" eaLnBrk="0" fontAlgn="base" hangingPunct="0">
              <a:spcBef>
                <a:spcPct val="0"/>
              </a:spcBef>
              <a:spcAft>
                <a:spcPct val="0"/>
              </a:spcAft>
              <a:defRPr/>
            </a:pPr>
            <a:r>
              <a:rPr lang="en-US" sz="4050" dirty="0">
                <a:solidFill>
                  <a:srgbClr val="F5E9E9"/>
                </a:solidFill>
                <a:effectLst>
                  <a:outerShdw blurRad="38100" dist="38100" dir="2700000" algn="tl">
                    <a:srgbClr val="000000"/>
                  </a:outerShdw>
                </a:effectLst>
                <a:latin typeface="Georgia" pitchFamily="18" charset="0"/>
              </a:rPr>
              <a:t>Clicker: Planetary Atmospheres</a:t>
            </a:r>
          </a:p>
        </p:txBody>
      </p:sp>
    </p:spTree>
    <p:extLst>
      <p:ext uri="{BB962C8B-B14F-4D97-AF65-F5344CB8AC3E}">
        <p14:creationId xmlns:p14="http://schemas.microsoft.com/office/powerpoint/2010/main" val="2481617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Artist's depiction of the Kepler-35 system--Lynette Cook"/>
          <p:cNvPicPr>
            <a:picLocks noChangeAspect="1" noChangeArrowheads="1"/>
          </p:cNvPicPr>
          <p:nvPr/>
        </p:nvPicPr>
        <p:blipFill rotWithShape="1">
          <a:blip r:embed="rId3">
            <a:extLst>
              <a:ext uri="{28A0092B-C50C-407E-A947-70E740481C1C}">
                <a14:useLocalDpi xmlns:a14="http://schemas.microsoft.com/office/drawing/2010/main" val="0"/>
              </a:ext>
            </a:extLst>
          </a:blip>
          <a:srcRect t="26507" b="172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28036" name="Rectangle 4"/>
          <p:cNvSpPr>
            <a:spLocks noGrp="1" noChangeArrowheads="1"/>
          </p:cNvSpPr>
          <p:nvPr>
            <p:ph type="title"/>
          </p:nvPr>
        </p:nvSpPr>
        <p:spPr/>
        <p:txBody>
          <a:bodyPr/>
          <a:lstStyle/>
          <a:p>
            <a:pPr algn="l" eaLnBrk="1" hangingPunct="1">
              <a:defRPr/>
            </a:pPr>
            <a:r>
              <a:rPr lang="en-US" dirty="0"/>
              <a:t> </a:t>
            </a:r>
            <a:r>
              <a:rPr lang="en-US" dirty="0" smtClean="0"/>
              <a:t> </a:t>
            </a:r>
            <a:r>
              <a:rPr lang="en-US" dirty="0" err="1" smtClean="0"/>
              <a:t>Exoplanets</a:t>
            </a:r>
            <a:endParaRPr lang="en-US" dirty="0" smtClean="0"/>
          </a:p>
        </p:txBody>
      </p:sp>
      <p:sp>
        <p:nvSpPr>
          <p:cNvPr id="428040" name="Rectangle 8"/>
          <p:cNvSpPr>
            <a:spLocks noChangeArrowheads="1"/>
          </p:cNvSpPr>
          <p:nvPr/>
        </p:nvSpPr>
        <p:spPr bwMode="auto">
          <a:xfrm>
            <a:off x="0" y="2438400"/>
            <a:ext cx="9144000" cy="1323439"/>
          </a:xfrm>
          <a:prstGeom prst="rect">
            <a:avLst/>
          </a:prstGeom>
          <a:solidFill>
            <a:schemeClr val="bg2">
              <a:alpha val="41000"/>
            </a:schemeClr>
          </a:solidFill>
          <a:ln w="9525">
            <a:noFill/>
            <a:miter lim="800000"/>
            <a:headEnd/>
            <a:tailEnd/>
          </a:ln>
        </p:spPr>
        <p:txBody>
          <a:bodyPr wrap="square" anchor="ctr">
            <a:spAutoFit/>
          </a:bodyPr>
          <a:lstStyle/>
          <a:p>
            <a:pPr algn="ctr">
              <a:defRPr/>
            </a:pPr>
            <a:r>
              <a:rPr lang="en-US" sz="4000" dirty="0">
                <a:effectLst>
                  <a:outerShdw blurRad="38100" dist="38100" dir="2700000" algn="tl">
                    <a:srgbClr val="000000"/>
                  </a:outerShdw>
                </a:effectLst>
              </a:rPr>
              <a:t>One of NASA’s goals is to investigate the possibility of life on other worlds </a:t>
            </a:r>
            <a:endParaRPr lang="en-US" sz="3200" dirty="0">
              <a:effectLst>
                <a:outerShdw blurRad="38100" dist="38100" dir="2700000" algn="tl">
                  <a:srgbClr val="000000"/>
                </a:outerShdw>
              </a:effectLst>
            </a:endParaRPr>
          </a:p>
        </p:txBody>
      </p:sp>
      <p:sp>
        <p:nvSpPr>
          <p:cNvPr id="9" name="Rectangle 8"/>
          <p:cNvSpPr>
            <a:spLocks noChangeArrowheads="1"/>
          </p:cNvSpPr>
          <p:nvPr/>
        </p:nvSpPr>
        <p:spPr bwMode="auto">
          <a:xfrm>
            <a:off x="876300" y="6172200"/>
            <a:ext cx="7391400" cy="584200"/>
          </a:xfrm>
          <a:prstGeom prst="rect">
            <a:avLst/>
          </a:prstGeom>
          <a:solidFill>
            <a:schemeClr val="bg2">
              <a:alpha val="41000"/>
            </a:schemeClr>
          </a:solidFill>
          <a:ln w="9525">
            <a:noFill/>
            <a:miter lim="800000"/>
            <a:headEnd/>
            <a:tailEnd/>
          </a:ln>
        </p:spPr>
        <p:txBody>
          <a:bodyPr anchor="ctr">
            <a:spAutoFit/>
          </a:bodyPr>
          <a:lstStyle/>
          <a:p>
            <a:pPr algn="ctr">
              <a:defRPr/>
            </a:pPr>
            <a:r>
              <a:rPr lang="en-US" sz="3200" dirty="0">
                <a:effectLst>
                  <a:outerShdw blurRad="38100" dist="38100" dir="2700000" algn="tl">
                    <a:srgbClr val="000000"/>
                  </a:outerShdw>
                </a:effectLst>
              </a:rPr>
              <a:t>The question is…  will it be obvious?</a:t>
            </a:r>
          </a:p>
        </p:txBody>
      </p:sp>
    </p:spTree>
    <p:extLst>
      <p:ext uri="{BB962C8B-B14F-4D97-AF65-F5344CB8AC3E}">
        <p14:creationId xmlns:p14="http://schemas.microsoft.com/office/powerpoint/2010/main" val="1091256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lgn="ctr">
              <a:defRPr/>
            </a:pPr>
            <a:r>
              <a:rPr lang="en-US" sz="5400" dirty="0" smtClean="0">
                <a:solidFill>
                  <a:srgbClr val="F5E9E9"/>
                </a:solidFill>
                <a:effectLst>
                  <a:outerShdw blurRad="38100" dist="38100" dir="2700000" algn="tl">
                    <a:srgbClr val="000000"/>
                  </a:outerShdw>
                </a:effectLst>
                <a:latin typeface="Georgia" pitchFamily="18" charset="0"/>
              </a:rPr>
              <a:t>Detecting </a:t>
            </a:r>
            <a:r>
              <a:rPr lang="en-US" sz="5400" dirty="0" err="1" smtClean="0">
                <a:solidFill>
                  <a:srgbClr val="F5E9E9"/>
                </a:solidFill>
                <a:effectLst>
                  <a:outerShdw blurRad="38100" dist="38100" dir="2700000" algn="tl">
                    <a:srgbClr val="000000"/>
                  </a:outerShdw>
                </a:effectLst>
                <a:latin typeface="Georgia" pitchFamily="18" charset="0"/>
              </a:rPr>
              <a:t>Exoplanets</a:t>
            </a:r>
            <a:endParaRPr lang="en-US" sz="5400" dirty="0">
              <a:solidFill>
                <a:srgbClr val="F5E9E9"/>
              </a:solidFill>
              <a:effectLst>
                <a:outerShdw blurRad="38100" dist="38100" dir="2700000" algn="tl">
                  <a:srgbClr val="000000"/>
                </a:outerShdw>
              </a:effectLst>
              <a:latin typeface="Georgia" pitchFamily="18" charset="0"/>
            </a:endParaRPr>
          </a:p>
        </p:txBody>
      </p:sp>
      <p:pic>
        <p:nvPicPr>
          <p:cNvPr id="46083" name="Picture 5" descr="star_orbit_vs_planet_mass">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830" y="2755364"/>
            <a:ext cx="4139170" cy="413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6" name="Text Box 6"/>
          <p:cNvSpPr txBox="1">
            <a:spLocks noChangeArrowheads="1"/>
          </p:cNvSpPr>
          <p:nvPr/>
        </p:nvSpPr>
        <p:spPr bwMode="auto">
          <a:xfrm>
            <a:off x="876300" y="1196598"/>
            <a:ext cx="7391400" cy="1323439"/>
          </a:xfrm>
          <a:prstGeom prst="rect">
            <a:avLst/>
          </a:prstGeom>
          <a:solidFill>
            <a:schemeClr val="bg2">
              <a:alpha val="41000"/>
            </a:schemeClr>
          </a:solidFill>
          <a:ln w="9525">
            <a:noFill/>
            <a:miter lim="800000"/>
            <a:headEnd/>
            <a:tailEnd/>
          </a:ln>
          <a:effectLst/>
        </p:spPr>
        <p:txBody>
          <a:bodyPr>
            <a:spAutoFit/>
          </a:bodyPr>
          <a:lstStyle/>
          <a:p>
            <a:pPr algn="ctr">
              <a:defRPr/>
            </a:pPr>
            <a:r>
              <a:rPr lang="en-US" sz="4000" i="1" dirty="0" err="1" smtClean="0">
                <a:solidFill>
                  <a:srgbClr val="F5E9E9"/>
                </a:solidFill>
                <a:effectLst>
                  <a:outerShdw blurRad="38100" dist="38100" dir="2700000" algn="tl">
                    <a:srgbClr val="000000"/>
                  </a:outerShdw>
                </a:effectLst>
                <a:latin typeface="Georgia" pitchFamily="18" charset="0"/>
              </a:rPr>
              <a:t>Exoplanets</a:t>
            </a:r>
            <a:r>
              <a:rPr lang="en-US" sz="4000" dirty="0" smtClean="0">
                <a:solidFill>
                  <a:srgbClr val="F5E9E9"/>
                </a:solidFill>
                <a:effectLst>
                  <a:outerShdw blurRad="38100" dist="38100" dir="2700000" algn="tl">
                    <a:srgbClr val="000000"/>
                  </a:outerShdw>
                </a:effectLst>
                <a:latin typeface="Georgia" pitchFamily="18" charset="0"/>
              </a:rPr>
              <a:t> are planets that orbit a </a:t>
            </a:r>
            <a:r>
              <a:rPr lang="en-US" sz="4000" dirty="0">
                <a:solidFill>
                  <a:srgbClr val="F5E9E9"/>
                </a:solidFill>
                <a:effectLst>
                  <a:outerShdw blurRad="38100" dist="38100" dir="2700000" algn="tl">
                    <a:srgbClr val="000000"/>
                  </a:outerShdw>
                </a:effectLst>
                <a:latin typeface="Georgia" pitchFamily="18" charset="0"/>
              </a:rPr>
              <a:t>star that is not the Sun</a:t>
            </a:r>
          </a:p>
        </p:txBody>
      </p:sp>
      <p:sp>
        <p:nvSpPr>
          <p:cNvPr id="5" name="Text Box 6"/>
          <p:cNvSpPr txBox="1">
            <a:spLocks noChangeArrowheads="1"/>
          </p:cNvSpPr>
          <p:nvPr/>
        </p:nvSpPr>
        <p:spPr bwMode="auto">
          <a:xfrm>
            <a:off x="381000" y="3037562"/>
            <a:ext cx="4648200" cy="3416320"/>
          </a:xfrm>
          <a:prstGeom prst="rect">
            <a:avLst/>
          </a:prstGeom>
          <a:solidFill>
            <a:schemeClr val="bg2">
              <a:alpha val="41000"/>
            </a:schemeClr>
          </a:solidFill>
          <a:ln w="9525">
            <a:noFill/>
            <a:miter lim="800000"/>
            <a:headEnd/>
            <a:tailEnd/>
          </a:ln>
          <a:effectLst/>
        </p:spPr>
        <p:txBody>
          <a:bodyPr wrap="square">
            <a:spAutoFit/>
          </a:bodyPr>
          <a:lstStyle/>
          <a:p>
            <a:pPr>
              <a:defRPr/>
            </a:pPr>
            <a:r>
              <a:rPr lang="en-US" sz="3600" i="1" dirty="0" smtClean="0">
                <a:solidFill>
                  <a:srgbClr val="F5E9E9"/>
                </a:solidFill>
                <a:effectLst>
                  <a:outerShdw blurRad="38100" dist="38100" dir="2700000" algn="tl">
                    <a:srgbClr val="000000"/>
                  </a:outerShdw>
                </a:effectLst>
                <a:latin typeface="Georgia" pitchFamily="18" charset="0"/>
              </a:rPr>
              <a:t>Methods of detecting:</a:t>
            </a:r>
          </a:p>
          <a:p>
            <a:pPr marL="571500" indent="-571500">
              <a:buFont typeface="Arial" panose="020B0604020202020204" pitchFamily="34" charset="0"/>
              <a:buChar char="•"/>
              <a:defRPr/>
            </a:pPr>
            <a:r>
              <a:rPr lang="en-US" sz="3600" i="1" dirty="0">
                <a:solidFill>
                  <a:srgbClr val="F5E9E9"/>
                </a:solidFill>
                <a:effectLst>
                  <a:outerShdw blurRad="38100" dist="38100" dir="2700000" algn="tl">
                    <a:srgbClr val="000000"/>
                  </a:outerShdw>
                </a:effectLst>
                <a:latin typeface="Georgia" pitchFamily="18" charset="0"/>
              </a:rPr>
              <a:t>Stellar “wobble” (astrometry)*</a:t>
            </a:r>
          </a:p>
          <a:p>
            <a:pPr marL="571500" indent="-571500">
              <a:buFont typeface="Arial" panose="020B0604020202020204" pitchFamily="34" charset="0"/>
              <a:buChar char="•"/>
              <a:defRPr/>
            </a:pPr>
            <a:r>
              <a:rPr lang="en-US" sz="3600" i="1" dirty="0">
                <a:solidFill>
                  <a:srgbClr val="F5E9E9"/>
                </a:solidFill>
                <a:effectLst>
                  <a:outerShdw blurRad="38100" dist="38100" dir="2700000" algn="tl">
                    <a:srgbClr val="000000"/>
                  </a:outerShdw>
                </a:effectLst>
                <a:latin typeface="Georgia" pitchFamily="18" charset="0"/>
              </a:rPr>
              <a:t>Direct detection*</a:t>
            </a:r>
            <a:endParaRPr lang="en-US" sz="3600" dirty="0">
              <a:solidFill>
                <a:srgbClr val="F5E9E9"/>
              </a:solidFill>
              <a:effectLst>
                <a:outerShdw blurRad="38100" dist="38100" dir="2700000" algn="tl">
                  <a:srgbClr val="000000"/>
                </a:outerShdw>
              </a:effectLst>
              <a:latin typeface="Georgia" pitchFamily="18" charset="0"/>
            </a:endParaRPr>
          </a:p>
          <a:p>
            <a:pPr marL="571500" indent="-571500">
              <a:buFont typeface="Arial" panose="020B0604020202020204" pitchFamily="34" charset="0"/>
              <a:buChar char="•"/>
              <a:defRPr/>
            </a:pPr>
            <a:r>
              <a:rPr lang="en-US" sz="3600" i="1" dirty="0" smtClean="0">
                <a:solidFill>
                  <a:srgbClr val="F5E9E9"/>
                </a:solidFill>
                <a:effectLst>
                  <a:outerShdw blurRad="38100" dist="38100" dir="2700000" algn="tl">
                    <a:srgbClr val="000000"/>
                  </a:outerShdw>
                </a:effectLst>
                <a:latin typeface="Georgia" pitchFamily="18" charset="0"/>
              </a:rPr>
              <a:t>Doppler shift</a:t>
            </a:r>
          </a:p>
          <a:p>
            <a:pPr marL="571500" indent="-571500">
              <a:buFont typeface="Arial" panose="020B0604020202020204" pitchFamily="34" charset="0"/>
              <a:buChar char="•"/>
              <a:defRPr/>
            </a:pPr>
            <a:r>
              <a:rPr lang="en-US" sz="3600" i="1" dirty="0" smtClean="0">
                <a:solidFill>
                  <a:srgbClr val="F5E9E9"/>
                </a:solidFill>
                <a:effectLst>
                  <a:outerShdw blurRad="38100" dist="38100" dir="2700000" algn="tl">
                    <a:srgbClr val="000000"/>
                  </a:outerShdw>
                </a:effectLst>
                <a:latin typeface="Georgia" pitchFamily="18" charset="0"/>
              </a:rPr>
              <a:t>Transits</a:t>
            </a:r>
          </a:p>
        </p:txBody>
      </p:sp>
    </p:spTree>
    <p:extLst>
      <p:ext uri="{BB962C8B-B14F-4D97-AF65-F5344CB8AC3E}">
        <p14:creationId xmlns:p14="http://schemas.microsoft.com/office/powerpoint/2010/main" val="3770954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lgn="ctr">
              <a:defRPr/>
            </a:pPr>
            <a:r>
              <a:rPr lang="en-US" sz="5400" dirty="0" smtClean="0">
                <a:solidFill>
                  <a:srgbClr val="F5E9E9"/>
                </a:solidFill>
                <a:effectLst>
                  <a:outerShdw blurRad="38100" dist="38100" dir="2700000" algn="tl">
                    <a:srgbClr val="000000"/>
                  </a:outerShdw>
                </a:effectLst>
                <a:latin typeface="Georgia" pitchFamily="18" charset="0"/>
              </a:rPr>
              <a:t>Direct Detection</a:t>
            </a:r>
            <a:endParaRPr lang="en-US" sz="5400" dirty="0">
              <a:solidFill>
                <a:srgbClr val="F5E9E9"/>
              </a:solidFill>
              <a:effectLst>
                <a:outerShdw blurRad="38100" dist="38100" dir="2700000" algn="tl">
                  <a:srgbClr val="000000"/>
                </a:outerShdw>
              </a:effectLst>
              <a:latin typeface="Georgia" pitchFamily="18" charset="0"/>
            </a:endParaRPr>
          </a:p>
        </p:txBody>
      </p:sp>
      <p:sp>
        <p:nvSpPr>
          <p:cNvPr id="200712" name="Text Box 8"/>
          <p:cNvSpPr txBox="1">
            <a:spLocks noChangeArrowheads="1"/>
          </p:cNvSpPr>
          <p:nvPr/>
        </p:nvSpPr>
        <p:spPr bwMode="auto">
          <a:xfrm>
            <a:off x="0" y="6217280"/>
            <a:ext cx="9144000" cy="646331"/>
          </a:xfrm>
          <a:prstGeom prst="rect">
            <a:avLst/>
          </a:prstGeom>
          <a:solidFill>
            <a:schemeClr val="bg2">
              <a:alpha val="41000"/>
            </a:schemeClr>
          </a:solidFill>
          <a:ln w="9525">
            <a:noFill/>
            <a:miter lim="800000"/>
            <a:headEnd/>
            <a:tailEnd/>
          </a:ln>
          <a:effectLst/>
        </p:spPr>
        <p:txBody>
          <a:bodyPr wrap="square">
            <a:spAutoFit/>
          </a:bodyPr>
          <a:lstStyle/>
          <a:p>
            <a:pPr algn="ctr">
              <a:defRPr/>
            </a:pPr>
            <a:r>
              <a:rPr lang="en-US" sz="3600" dirty="0" smtClean="0">
                <a:solidFill>
                  <a:srgbClr val="F5E9E9"/>
                </a:solidFill>
                <a:effectLst>
                  <a:outerShdw blurRad="38100" dist="38100" dir="2700000" algn="tl">
                    <a:srgbClr val="000000"/>
                  </a:outerShdw>
                </a:effectLst>
                <a:latin typeface="Georgia" pitchFamily="18" charset="0"/>
              </a:rPr>
              <a:t>Only a few found… but maybe more soon!</a:t>
            </a:r>
            <a:endParaRPr lang="en-US" sz="3600" dirty="0">
              <a:solidFill>
                <a:srgbClr val="F5E9E9"/>
              </a:solidFill>
              <a:effectLst>
                <a:outerShdw blurRad="38100" dist="38100" dir="2700000" algn="tl">
                  <a:srgbClr val="000000"/>
                </a:outerShdw>
              </a:effectLst>
              <a:latin typeface="Georgia" pitchFamily="18" charset="0"/>
            </a:endParaRPr>
          </a:p>
        </p:txBody>
      </p:sp>
      <p:pic>
        <p:nvPicPr>
          <p:cNvPr id="97282" name="Picture 2" descr="http://apod.nasa.gov/apod/image/1411/HLtauri_alma_18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514" b="9570"/>
          <a:stretch/>
        </p:blipFill>
        <p:spPr bwMode="auto">
          <a:xfrm>
            <a:off x="1412368" y="914400"/>
            <a:ext cx="6319264" cy="530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271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pPr eaLnBrk="1" hangingPunct="1">
              <a:defRPr/>
            </a:pPr>
            <a:r>
              <a:rPr lang="en-US" smtClean="0"/>
              <a:t>The Jovian Planets</a:t>
            </a:r>
          </a:p>
        </p:txBody>
      </p:sp>
      <p:sp>
        <p:nvSpPr>
          <p:cNvPr id="477188" name="Rectangle 4"/>
          <p:cNvSpPr>
            <a:spLocks noChangeArrowheads="1"/>
          </p:cNvSpPr>
          <p:nvPr/>
        </p:nvSpPr>
        <p:spPr bwMode="auto">
          <a:xfrm>
            <a:off x="609600" y="1828800"/>
            <a:ext cx="8153400" cy="641350"/>
          </a:xfrm>
          <a:prstGeom prst="rect">
            <a:avLst/>
          </a:prstGeom>
          <a:solidFill>
            <a:schemeClr val="bg2">
              <a:alpha val="41000"/>
            </a:schemeClr>
          </a:solidFill>
          <a:ln w="9525">
            <a:noFill/>
            <a:miter lim="800000"/>
            <a:headEnd/>
            <a:tailEnd/>
          </a:ln>
        </p:spPr>
        <p:txBody>
          <a:bodyPr anchor="ctr">
            <a:spAutoFit/>
          </a:bodyPr>
          <a:lstStyle/>
          <a:p>
            <a:pPr algn="ctr">
              <a:defRPr/>
            </a:pPr>
            <a:r>
              <a:rPr lang="en-US" sz="3600">
                <a:effectLst>
                  <a:outerShdw blurRad="38100" dist="38100" dir="2700000" algn="tl">
                    <a:srgbClr val="000000"/>
                  </a:outerShdw>
                </a:effectLst>
                <a:cs typeface="+mn-cs"/>
              </a:rPr>
              <a:t>Low density</a:t>
            </a:r>
          </a:p>
        </p:txBody>
      </p:sp>
      <p:sp>
        <p:nvSpPr>
          <p:cNvPr id="477190" name="Rectangle 6"/>
          <p:cNvSpPr>
            <a:spLocks noChangeArrowheads="1"/>
          </p:cNvSpPr>
          <p:nvPr/>
        </p:nvSpPr>
        <p:spPr bwMode="auto">
          <a:xfrm>
            <a:off x="609600" y="3429000"/>
            <a:ext cx="8153400" cy="641350"/>
          </a:xfrm>
          <a:prstGeom prst="rect">
            <a:avLst/>
          </a:prstGeom>
          <a:solidFill>
            <a:schemeClr val="bg2">
              <a:alpha val="41000"/>
            </a:schemeClr>
          </a:solidFill>
          <a:ln w="9525">
            <a:noFill/>
            <a:miter lim="800000"/>
            <a:headEnd/>
            <a:tailEnd/>
          </a:ln>
        </p:spPr>
        <p:txBody>
          <a:bodyPr anchor="ctr">
            <a:spAutoFit/>
          </a:bodyPr>
          <a:lstStyle/>
          <a:p>
            <a:pPr algn="ctr">
              <a:defRPr/>
            </a:pPr>
            <a:r>
              <a:rPr lang="en-US" sz="3600">
                <a:effectLst>
                  <a:outerShdw blurRad="38100" dist="38100" dir="2700000" algn="tl">
                    <a:srgbClr val="000000"/>
                  </a:outerShdw>
                </a:effectLst>
                <a:cs typeface="+mn-cs"/>
              </a:rPr>
              <a:t>Composition:  H, He, H compounds</a:t>
            </a:r>
          </a:p>
        </p:txBody>
      </p:sp>
      <p:sp>
        <p:nvSpPr>
          <p:cNvPr id="477191" name="Rectangle 7"/>
          <p:cNvSpPr>
            <a:spLocks noChangeArrowheads="1"/>
          </p:cNvSpPr>
          <p:nvPr/>
        </p:nvSpPr>
        <p:spPr bwMode="auto">
          <a:xfrm>
            <a:off x="609600" y="5257800"/>
            <a:ext cx="8153400" cy="641350"/>
          </a:xfrm>
          <a:prstGeom prst="rect">
            <a:avLst/>
          </a:prstGeom>
          <a:solidFill>
            <a:schemeClr val="bg2">
              <a:alpha val="41000"/>
            </a:schemeClr>
          </a:solidFill>
          <a:ln w="9525">
            <a:noFill/>
            <a:miter lim="800000"/>
            <a:headEnd/>
            <a:tailEnd/>
          </a:ln>
        </p:spPr>
        <p:txBody>
          <a:bodyPr anchor="ctr">
            <a:spAutoFit/>
          </a:bodyPr>
          <a:lstStyle/>
          <a:p>
            <a:pPr algn="ctr">
              <a:defRPr/>
            </a:pPr>
            <a:r>
              <a:rPr lang="en-US" sz="3600">
                <a:effectLst>
                  <a:outerShdw blurRad="38100" dist="38100" dir="2700000" algn="tl">
                    <a:srgbClr val="000000"/>
                  </a:outerShdw>
                </a:effectLst>
                <a:cs typeface="+mn-cs"/>
              </a:rPr>
              <a:t>No solid surface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lgn="ctr">
              <a:defRPr/>
            </a:pPr>
            <a:r>
              <a:rPr lang="en-US" sz="5400" dirty="0" smtClean="0">
                <a:solidFill>
                  <a:srgbClr val="F5E9E9"/>
                </a:solidFill>
                <a:effectLst>
                  <a:outerShdw blurRad="38100" dist="38100" dir="2700000" algn="tl">
                    <a:srgbClr val="000000"/>
                  </a:outerShdw>
                </a:effectLst>
                <a:latin typeface="Georgia" pitchFamily="18" charset="0"/>
                <a:cs typeface="+mn-cs"/>
              </a:rPr>
              <a:t>Light: Doppler </a:t>
            </a:r>
            <a:r>
              <a:rPr lang="en-US" sz="5400" dirty="0">
                <a:solidFill>
                  <a:srgbClr val="F5E9E9"/>
                </a:solidFill>
                <a:effectLst>
                  <a:outerShdw blurRad="38100" dist="38100" dir="2700000" algn="tl">
                    <a:srgbClr val="000000"/>
                  </a:outerShdw>
                </a:effectLst>
                <a:latin typeface="Georgia" pitchFamily="18" charset="0"/>
                <a:cs typeface="+mn-cs"/>
              </a:rPr>
              <a:t>shift</a:t>
            </a:r>
          </a:p>
        </p:txBody>
      </p:sp>
      <p:pic>
        <p:nvPicPr>
          <p:cNvPr id="46085" name="Picture 5" descr="http://www.kshitij-iitjee.com/Study/Physics/Part2/Chapter17/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914400"/>
            <a:ext cx="6019800" cy="596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970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lgn="ctr">
              <a:defRPr/>
            </a:pPr>
            <a:r>
              <a:rPr lang="en-US" sz="5400" dirty="0" smtClean="0">
                <a:solidFill>
                  <a:srgbClr val="F5E9E9"/>
                </a:solidFill>
                <a:effectLst>
                  <a:outerShdw blurRad="38100" dist="38100" dir="2700000" algn="tl">
                    <a:srgbClr val="000000"/>
                  </a:outerShdw>
                </a:effectLst>
                <a:latin typeface="Georgia" pitchFamily="18" charset="0"/>
                <a:cs typeface="+mn-cs"/>
              </a:rPr>
              <a:t>Light: Doppler </a:t>
            </a:r>
            <a:r>
              <a:rPr lang="en-US" sz="5400" dirty="0">
                <a:solidFill>
                  <a:srgbClr val="F5E9E9"/>
                </a:solidFill>
                <a:effectLst>
                  <a:outerShdw blurRad="38100" dist="38100" dir="2700000" algn="tl">
                    <a:srgbClr val="000000"/>
                  </a:outerShdw>
                </a:effectLst>
                <a:latin typeface="Georgia" pitchFamily="18" charset="0"/>
                <a:cs typeface="+mn-cs"/>
              </a:rPr>
              <a:t>shift</a:t>
            </a:r>
          </a:p>
        </p:txBody>
      </p:sp>
      <p:graphicFrame>
        <p:nvGraphicFramePr>
          <p:cNvPr id="76803" name="Object 5">
            <a:hlinkClick r:id="rId4"/>
          </p:cNvPr>
          <p:cNvGraphicFramePr>
            <a:graphicFrameLocks noChangeAspect="1"/>
          </p:cNvGraphicFramePr>
          <p:nvPr/>
        </p:nvGraphicFramePr>
        <p:xfrm>
          <a:off x="2457450" y="1524000"/>
          <a:ext cx="4229100" cy="4457700"/>
        </p:xfrm>
        <a:graphic>
          <a:graphicData uri="http://schemas.openxmlformats.org/presentationml/2006/ole">
            <mc:AlternateContent xmlns:mc="http://schemas.openxmlformats.org/markup-compatibility/2006">
              <mc:Choice xmlns:v="urn:schemas-microsoft-com:vml" Requires="v">
                <p:oleObj spid="_x0000_s95234" name="Image" r:id="rId5" imgW="4228571" imgH="4457143" progId="Photoshop.Image.6">
                  <p:embed/>
                </p:oleObj>
              </mc:Choice>
              <mc:Fallback>
                <p:oleObj name="Image" r:id="rId5" imgW="4228571" imgH="4457143" progId="Photoshop.Image.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7450" y="1524000"/>
                        <a:ext cx="42291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92620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lgn="ctr">
              <a:defRPr/>
            </a:pPr>
            <a:r>
              <a:rPr lang="en-US" sz="5400" dirty="0" smtClean="0">
                <a:solidFill>
                  <a:srgbClr val="F5E9E9"/>
                </a:solidFill>
                <a:effectLst>
                  <a:outerShdw blurRad="38100" dist="38100" dir="2700000" algn="tl">
                    <a:srgbClr val="000000"/>
                  </a:outerShdw>
                </a:effectLst>
                <a:latin typeface="Georgia" pitchFamily="18" charset="0"/>
                <a:cs typeface="+mn-cs"/>
              </a:rPr>
              <a:t>Light: Doppler </a:t>
            </a:r>
            <a:r>
              <a:rPr lang="en-US" sz="5400" dirty="0">
                <a:solidFill>
                  <a:srgbClr val="F5E9E9"/>
                </a:solidFill>
                <a:effectLst>
                  <a:outerShdw blurRad="38100" dist="38100" dir="2700000" algn="tl">
                    <a:srgbClr val="000000"/>
                  </a:outerShdw>
                </a:effectLst>
                <a:latin typeface="Georgia" pitchFamily="18" charset="0"/>
                <a:cs typeface="+mn-cs"/>
              </a:rPr>
              <a:t>shift</a:t>
            </a:r>
          </a:p>
        </p:txBody>
      </p:sp>
      <p:pic>
        <p:nvPicPr>
          <p:cNvPr id="44038" name="Picture 6" descr="http://www.physicsclassroom.com/Class/sound/u11l3b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43" y="1600200"/>
            <a:ext cx="7947314"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9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lgn="ctr">
              <a:defRPr/>
            </a:pPr>
            <a:r>
              <a:rPr lang="en-US" sz="5400" dirty="0" smtClean="0">
                <a:solidFill>
                  <a:srgbClr val="F5E9E9"/>
                </a:solidFill>
                <a:effectLst>
                  <a:outerShdw blurRad="38100" dist="38100" dir="2700000" algn="tl">
                    <a:srgbClr val="000000"/>
                  </a:outerShdw>
                </a:effectLst>
                <a:latin typeface="Georgia" pitchFamily="18" charset="0"/>
                <a:cs typeface="+mn-cs"/>
              </a:rPr>
              <a:t>Light: Doppler </a:t>
            </a:r>
            <a:r>
              <a:rPr lang="en-US" sz="5400" dirty="0">
                <a:solidFill>
                  <a:srgbClr val="F5E9E9"/>
                </a:solidFill>
                <a:effectLst>
                  <a:outerShdw blurRad="38100" dist="38100" dir="2700000" algn="tl">
                    <a:srgbClr val="000000"/>
                  </a:outerShdw>
                </a:effectLst>
                <a:latin typeface="Georgia" pitchFamily="18" charset="0"/>
                <a:cs typeface="+mn-cs"/>
              </a:rPr>
              <a:t>shift</a:t>
            </a:r>
          </a:p>
        </p:txBody>
      </p:sp>
      <p:pic>
        <p:nvPicPr>
          <p:cNvPr id="72706" name="Picture 2" descr="http://www.atnf.csiro.au/outreach//education/senior/astrophysics/images/spectra/dopplercom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 y="1752600"/>
            <a:ext cx="859536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555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195888" y="2874963"/>
            <a:ext cx="3783012" cy="29448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p:txBody>
      </p:sp>
      <p:sp>
        <p:nvSpPr>
          <p:cNvPr id="118788"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lgn="ctr">
              <a:defRPr/>
            </a:pPr>
            <a:r>
              <a:rPr lang="en-US" sz="5400">
                <a:solidFill>
                  <a:srgbClr val="F5E9E9"/>
                </a:solidFill>
                <a:effectLst>
                  <a:outerShdw blurRad="38100" dist="38100" dir="2700000" algn="tl">
                    <a:srgbClr val="000000"/>
                  </a:outerShdw>
                </a:effectLst>
                <a:latin typeface="Georgia" pitchFamily="18" charset="0"/>
                <a:cs typeface="+mn-cs"/>
              </a:rPr>
              <a:t>Measuring Velocity</a:t>
            </a:r>
          </a:p>
        </p:txBody>
      </p:sp>
      <p:sp>
        <p:nvSpPr>
          <p:cNvPr id="118789" name="Text Box 5"/>
          <p:cNvSpPr txBox="1">
            <a:spLocks noChangeArrowheads="1"/>
          </p:cNvSpPr>
          <p:nvPr/>
        </p:nvSpPr>
        <p:spPr bwMode="auto">
          <a:xfrm>
            <a:off x="1485900" y="1219200"/>
            <a:ext cx="6172200" cy="1066800"/>
          </a:xfrm>
          <a:prstGeom prst="rect">
            <a:avLst/>
          </a:prstGeom>
          <a:solidFill>
            <a:schemeClr val="bg2">
              <a:alpha val="41000"/>
            </a:schemeClr>
          </a:solidFill>
          <a:ln w="9525">
            <a:noFill/>
            <a:miter lim="800000"/>
            <a:headEnd/>
            <a:tailEnd/>
          </a:ln>
          <a:effectLst/>
        </p:spPr>
        <p:txBody>
          <a:bodyPr>
            <a:spAutoFit/>
          </a:bodyPr>
          <a:lstStyle/>
          <a:p>
            <a:pPr algn="ctr">
              <a:defRPr/>
            </a:pPr>
            <a:r>
              <a:rPr lang="en-US" sz="3200">
                <a:solidFill>
                  <a:srgbClr val="F5E9E9"/>
                </a:solidFill>
                <a:effectLst>
                  <a:outerShdw blurRad="38100" dist="38100" dir="2700000" algn="tl">
                    <a:srgbClr val="000000"/>
                  </a:outerShdw>
                </a:effectLst>
                <a:latin typeface="Georgia" pitchFamily="18" charset="0"/>
                <a:cs typeface="+mn-cs"/>
              </a:rPr>
              <a:t>If we know the REST wavelength of an emission line…</a:t>
            </a:r>
          </a:p>
        </p:txBody>
      </p:sp>
      <p:graphicFrame>
        <p:nvGraphicFramePr>
          <p:cNvPr id="118792" name="Object 8"/>
          <p:cNvGraphicFramePr>
            <a:graphicFrameLocks noChangeAspect="1"/>
          </p:cNvGraphicFramePr>
          <p:nvPr>
            <p:extLst/>
          </p:nvPr>
        </p:nvGraphicFramePr>
        <p:xfrm>
          <a:off x="5195888" y="2874963"/>
          <a:ext cx="3783012" cy="2944812"/>
        </p:xfrm>
        <a:graphic>
          <a:graphicData uri="http://schemas.openxmlformats.org/presentationml/2006/ole">
            <mc:AlternateContent xmlns:mc="http://schemas.openxmlformats.org/markup-compatibility/2006">
              <mc:Choice xmlns:v="urn:schemas-microsoft-com:vml" Requires="v">
                <p:oleObj spid="_x0000_s96258" name="Equation" r:id="rId4" imgW="558720" imgH="431640" progId="Equation.3">
                  <p:embed/>
                </p:oleObj>
              </mc:Choice>
              <mc:Fallback>
                <p:oleObj name="Equation" r:id="rId4" imgW="558720" imgH="431640" progId="Equation.3">
                  <p:embed/>
                  <p:pic>
                    <p:nvPicPr>
                      <p:cNvPr id="0" name=""/>
                      <p:cNvPicPr>
                        <a:picLocks noChangeAspect="1" noChangeArrowheads="1"/>
                      </p:cNvPicPr>
                      <p:nvPr/>
                    </p:nvPicPr>
                    <p:blipFill>
                      <a:blip r:embed="rId5"/>
                      <a:srcRect/>
                      <a:stretch>
                        <a:fillRect/>
                      </a:stretch>
                    </p:blipFill>
                    <p:spPr bwMode="auto">
                      <a:xfrm>
                        <a:off x="5195888" y="2874963"/>
                        <a:ext cx="3783012" cy="2944812"/>
                      </a:xfrm>
                      <a:prstGeom prst="rect">
                        <a:avLst/>
                      </a:prstGeom>
                      <a:solidFill>
                        <a:schemeClr val="bg2">
                          <a:alpha val="41176"/>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8793" name="Picture 9" descr="doppler_shift_emission_line">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514600"/>
            <a:ext cx="3973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5195888" y="2874963"/>
            <a:ext cx="3783012" cy="314483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250738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8793"/>
                                        </p:tgtEl>
                                        <p:attrNameLst>
                                          <p:attrName>style.visibility</p:attrName>
                                        </p:attrNameLst>
                                      </p:cBhvr>
                                      <p:to>
                                        <p:strVal val="visible"/>
                                      </p:to>
                                    </p:set>
                                    <p:animEffect transition="in" filter="diamond(in)">
                                      <p:cBhvr>
                                        <p:cTn id="7" dur="1000"/>
                                        <p:tgtEl>
                                          <p:spTgt spid="118793"/>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118792"/>
                                        </p:tgtEl>
                                        <p:attrNameLst>
                                          <p:attrName>style.visibility</p:attrName>
                                        </p:attrNameLst>
                                      </p:cBhvr>
                                      <p:to>
                                        <p:strVal val="visible"/>
                                      </p:to>
                                    </p:set>
                                    <p:anim calcmode="lin" valueType="num">
                                      <p:cBhvr>
                                        <p:cTn id="10" dur="1000" fill="hold"/>
                                        <p:tgtEl>
                                          <p:spTgt spid="118792"/>
                                        </p:tgtEl>
                                        <p:attrNameLst>
                                          <p:attrName>ppt_w</p:attrName>
                                        </p:attrNameLst>
                                      </p:cBhvr>
                                      <p:tavLst>
                                        <p:tav tm="0">
                                          <p:val>
                                            <p:fltVal val="0"/>
                                          </p:val>
                                        </p:tav>
                                        <p:tav tm="100000">
                                          <p:val>
                                            <p:strVal val="#ppt_w"/>
                                          </p:val>
                                        </p:tav>
                                      </p:tavLst>
                                    </p:anim>
                                    <p:anim calcmode="lin" valueType="num">
                                      <p:cBhvr>
                                        <p:cTn id="11" dur="1000" fill="hold"/>
                                        <p:tgtEl>
                                          <p:spTgt spid="118792"/>
                                        </p:tgtEl>
                                        <p:attrNameLst>
                                          <p:attrName>ppt_h</p:attrName>
                                        </p:attrNameLst>
                                      </p:cBhvr>
                                      <p:tavLst>
                                        <p:tav tm="0">
                                          <p:val>
                                            <p:fltVal val="0"/>
                                          </p:val>
                                        </p:tav>
                                        <p:tav tm="100000">
                                          <p:val>
                                            <p:strVal val="#ppt_h"/>
                                          </p:val>
                                        </p:tav>
                                      </p:tavLst>
                                    </p:anim>
                                    <p:anim calcmode="lin" valueType="num">
                                      <p:cBhvr>
                                        <p:cTn id="12" dur="1000" fill="hold"/>
                                        <p:tgtEl>
                                          <p:spTgt spid="118792"/>
                                        </p:tgtEl>
                                        <p:attrNameLst>
                                          <p:attrName>style.rotation</p:attrName>
                                        </p:attrNameLst>
                                      </p:cBhvr>
                                      <p:tavLst>
                                        <p:tav tm="0">
                                          <p:val>
                                            <p:fltVal val="90"/>
                                          </p:val>
                                        </p:tav>
                                        <p:tav tm="100000">
                                          <p:val>
                                            <p:fltVal val="0"/>
                                          </p:val>
                                        </p:tav>
                                      </p:tavLst>
                                    </p:anim>
                                    <p:animEffect transition="in" filter="fade">
                                      <p:cBhvr>
                                        <p:cTn id="13" dur="1000"/>
                                        <p:tgtEl>
                                          <p:spTgt spid="118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lgn="ctr">
              <a:defRPr/>
            </a:pPr>
            <a:r>
              <a:rPr lang="en-US" sz="5400" dirty="0">
                <a:solidFill>
                  <a:srgbClr val="F5E9E9"/>
                </a:solidFill>
                <a:effectLst>
                  <a:outerShdw blurRad="38100" dist="38100" dir="2700000" algn="tl">
                    <a:srgbClr val="000000"/>
                  </a:outerShdw>
                </a:effectLst>
                <a:latin typeface="Georgia" pitchFamily="18" charset="0"/>
              </a:rPr>
              <a:t>Detecting </a:t>
            </a:r>
            <a:r>
              <a:rPr lang="en-US" sz="5400" dirty="0" err="1">
                <a:solidFill>
                  <a:srgbClr val="F5E9E9"/>
                </a:solidFill>
                <a:effectLst>
                  <a:outerShdw blurRad="38100" dist="38100" dir="2700000" algn="tl">
                    <a:srgbClr val="000000"/>
                  </a:outerShdw>
                </a:effectLst>
                <a:latin typeface="Georgia" pitchFamily="18" charset="0"/>
              </a:rPr>
              <a:t>Exoplanets</a:t>
            </a:r>
            <a:endParaRPr lang="en-US" sz="5400" dirty="0">
              <a:solidFill>
                <a:srgbClr val="F5E9E9"/>
              </a:solidFill>
              <a:effectLst>
                <a:outerShdw blurRad="38100" dist="38100" dir="2700000" algn="tl">
                  <a:srgbClr val="000000"/>
                </a:outerShdw>
              </a:effectLst>
              <a:latin typeface="Georgia" pitchFamily="18" charset="0"/>
            </a:endParaRPr>
          </a:p>
        </p:txBody>
      </p:sp>
      <p:graphicFrame>
        <p:nvGraphicFramePr>
          <p:cNvPr id="47107" name="Object 5"/>
          <p:cNvGraphicFramePr>
            <a:graphicFrameLocks noChangeAspect="1"/>
          </p:cNvGraphicFramePr>
          <p:nvPr/>
        </p:nvGraphicFramePr>
        <p:xfrm>
          <a:off x="152400" y="2308225"/>
          <a:ext cx="4419600" cy="2720975"/>
        </p:xfrm>
        <a:graphic>
          <a:graphicData uri="http://schemas.openxmlformats.org/presentationml/2006/ole">
            <mc:AlternateContent xmlns:mc="http://schemas.openxmlformats.org/markup-compatibility/2006">
              <mc:Choice xmlns:v="urn:schemas-microsoft-com:vml" Requires="v">
                <p:oleObj spid="_x0000_s97282" name="Image" r:id="rId4" imgW="4787302" imgH="2946032" progId="Photoshop.Image.6">
                  <p:embed/>
                </p:oleObj>
              </mc:Choice>
              <mc:Fallback>
                <p:oleObj name="Image" r:id="rId4" imgW="4787302" imgH="2946032"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308225"/>
                        <a:ext cx="44196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8" name="Object 6"/>
          <p:cNvGraphicFramePr>
            <a:graphicFrameLocks noChangeAspect="1"/>
          </p:cNvGraphicFramePr>
          <p:nvPr/>
        </p:nvGraphicFramePr>
        <p:xfrm>
          <a:off x="4876800" y="2286000"/>
          <a:ext cx="4191000" cy="2741613"/>
        </p:xfrm>
        <a:graphic>
          <a:graphicData uri="http://schemas.openxmlformats.org/presentationml/2006/ole">
            <mc:AlternateContent xmlns:mc="http://schemas.openxmlformats.org/markup-compatibility/2006">
              <mc:Choice xmlns:v="urn:schemas-microsoft-com:vml" Requires="v">
                <p:oleObj spid="_x0000_s97283" name="Image" r:id="rId6" imgW="5473016" imgH="3580952" progId="Photoshop.Image.6">
                  <p:embed/>
                </p:oleObj>
              </mc:Choice>
              <mc:Fallback>
                <p:oleObj name="Image" r:id="rId6" imgW="5473016" imgH="3580952" progId="Photoshop.Image.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286000"/>
                        <a:ext cx="41910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0711" name="Text Box 7"/>
          <p:cNvSpPr txBox="1">
            <a:spLocks noChangeArrowheads="1"/>
          </p:cNvSpPr>
          <p:nvPr/>
        </p:nvSpPr>
        <p:spPr bwMode="auto">
          <a:xfrm>
            <a:off x="152400" y="1219200"/>
            <a:ext cx="8915400" cy="641350"/>
          </a:xfrm>
          <a:prstGeom prst="rect">
            <a:avLst/>
          </a:prstGeom>
          <a:solidFill>
            <a:schemeClr val="bg2">
              <a:alpha val="41000"/>
            </a:schemeClr>
          </a:solidFill>
          <a:ln w="9525">
            <a:noFill/>
            <a:miter lim="800000"/>
            <a:headEnd/>
            <a:tailEnd/>
          </a:ln>
          <a:effectLst/>
        </p:spPr>
        <p:txBody>
          <a:bodyPr>
            <a:spAutoFit/>
          </a:bodyPr>
          <a:lstStyle/>
          <a:p>
            <a:pPr>
              <a:defRPr/>
            </a:pPr>
            <a:r>
              <a:rPr lang="en-US" sz="3600" dirty="0">
                <a:solidFill>
                  <a:srgbClr val="F5E9E9"/>
                </a:solidFill>
                <a:effectLst>
                  <a:outerShdw blurRad="38100" dist="38100" dir="2700000" algn="tl">
                    <a:srgbClr val="000000"/>
                  </a:outerShdw>
                </a:effectLst>
                <a:latin typeface="Georgia" pitchFamily="18" charset="0"/>
              </a:rPr>
              <a:t>Transits can be detected by the light curve</a:t>
            </a:r>
          </a:p>
        </p:txBody>
      </p:sp>
      <p:sp>
        <p:nvSpPr>
          <p:cNvPr id="200712" name="Text Box 8"/>
          <p:cNvSpPr txBox="1">
            <a:spLocks noChangeArrowheads="1"/>
          </p:cNvSpPr>
          <p:nvPr/>
        </p:nvSpPr>
        <p:spPr bwMode="auto">
          <a:xfrm>
            <a:off x="952500" y="5362575"/>
            <a:ext cx="7239000" cy="1190625"/>
          </a:xfrm>
          <a:prstGeom prst="rect">
            <a:avLst/>
          </a:prstGeom>
          <a:solidFill>
            <a:schemeClr val="bg2">
              <a:alpha val="41000"/>
            </a:schemeClr>
          </a:solidFill>
          <a:ln w="9525">
            <a:noFill/>
            <a:miter lim="800000"/>
            <a:headEnd/>
            <a:tailEnd/>
          </a:ln>
          <a:effectLst/>
        </p:spPr>
        <p:txBody>
          <a:bodyPr>
            <a:spAutoFit/>
          </a:bodyPr>
          <a:lstStyle/>
          <a:p>
            <a:pPr>
              <a:defRPr/>
            </a:pPr>
            <a:r>
              <a:rPr lang="en-US" sz="3600">
                <a:solidFill>
                  <a:srgbClr val="F5E9E9"/>
                </a:solidFill>
                <a:effectLst>
                  <a:outerShdw blurRad="38100" dist="38100" dir="2700000" algn="tl">
                    <a:srgbClr val="000000"/>
                  </a:outerShdw>
                </a:effectLst>
                <a:latin typeface="Georgia" pitchFamily="18" charset="0"/>
              </a:rPr>
              <a:t>The transiting planet blocks some of the starlight</a:t>
            </a:r>
          </a:p>
        </p:txBody>
      </p:sp>
    </p:spTree>
    <p:extLst>
      <p:ext uri="{BB962C8B-B14F-4D97-AF65-F5344CB8AC3E}">
        <p14:creationId xmlns:p14="http://schemas.microsoft.com/office/powerpoint/2010/main" val="571421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lgn="ctr">
              <a:defRPr/>
            </a:pPr>
            <a:r>
              <a:rPr lang="en-US" sz="5400" dirty="0">
                <a:solidFill>
                  <a:srgbClr val="F5E9E9"/>
                </a:solidFill>
                <a:effectLst>
                  <a:outerShdw blurRad="38100" dist="38100" dir="2700000" algn="tl">
                    <a:srgbClr val="000000"/>
                  </a:outerShdw>
                </a:effectLst>
                <a:latin typeface="Georgia" pitchFamily="18" charset="0"/>
              </a:rPr>
              <a:t>Detecting </a:t>
            </a:r>
            <a:r>
              <a:rPr lang="en-US" sz="5400" dirty="0" err="1">
                <a:solidFill>
                  <a:srgbClr val="F5E9E9"/>
                </a:solidFill>
                <a:effectLst>
                  <a:outerShdw blurRad="38100" dist="38100" dir="2700000" algn="tl">
                    <a:srgbClr val="000000"/>
                  </a:outerShdw>
                </a:effectLst>
                <a:latin typeface="Georgia" pitchFamily="18" charset="0"/>
              </a:rPr>
              <a:t>Exoplanets</a:t>
            </a:r>
            <a:endParaRPr lang="en-US" sz="5400" dirty="0">
              <a:solidFill>
                <a:srgbClr val="F5E9E9"/>
              </a:solidFill>
              <a:effectLst>
                <a:outerShdw blurRad="38100" dist="38100" dir="2700000" algn="tl">
                  <a:srgbClr val="000000"/>
                </a:outerShdw>
              </a:effectLst>
              <a:latin typeface="Georgia" pitchFamily="18" charset="0"/>
            </a:endParaRPr>
          </a:p>
        </p:txBody>
      </p:sp>
      <p:sp>
        <p:nvSpPr>
          <p:cNvPr id="200711" name="Text Box 7"/>
          <p:cNvSpPr txBox="1">
            <a:spLocks noChangeArrowheads="1"/>
          </p:cNvSpPr>
          <p:nvPr/>
        </p:nvSpPr>
        <p:spPr bwMode="auto">
          <a:xfrm>
            <a:off x="152400" y="1143000"/>
            <a:ext cx="8915400" cy="641350"/>
          </a:xfrm>
          <a:prstGeom prst="rect">
            <a:avLst/>
          </a:prstGeom>
          <a:solidFill>
            <a:schemeClr val="bg2">
              <a:alpha val="41000"/>
            </a:schemeClr>
          </a:solidFill>
          <a:ln w="9525">
            <a:noFill/>
            <a:miter lim="800000"/>
            <a:headEnd/>
            <a:tailEnd/>
          </a:ln>
          <a:effectLst/>
        </p:spPr>
        <p:txBody>
          <a:bodyPr>
            <a:spAutoFit/>
          </a:bodyPr>
          <a:lstStyle/>
          <a:p>
            <a:pPr algn="ctr">
              <a:defRPr/>
            </a:pPr>
            <a:r>
              <a:rPr lang="en-US" sz="3600" dirty="0" smtClean="0">
                <a:solidFill>
                  <a:srgbClr val="F5E9E9"/>
                </a:solidFill>
                <a:effectLst>
                  <a:outerShdw blurRad="38100" dist="38100" dir="2700000" algn="tl">
                    <a:srgbClr val="000000"/>
                  </a:outerShdw>
                </a:effectLst>
                <a:latin typeface="Georgia" pitchFamily="18" charset="0"/>
              </a:rPr>
              <a:t>Kepler Space Telescope</a:t>
            </a:r>
            <a:endParaRPr lang="en-US" sz="3600" dirty="0">
              <a:solidFill>
                <a:srgbClr val="F5E9E9"/>
              </a:solidFill>
              <a:effectLst>
                <a:outerShdw blurRad="38100" dist="38100" dir="2700000" algn="tl">
                  <a:srgbClr val="000000"/>
                </a:outerShdw>
              </a:effectLst>
              <a:latin typeface="Georgia" pitchFamily="18" charset="0"/>
            </a:endParaRPr>
          </a:p>
        </p:txBody>
      </p:sp>
      <p:sp>
        <p:nvSpPr>
          <p:cNvPr id="200712" name="Text Box 8"/>
          <p:cNvSpPr txBox="1">
            <a:spLocks noChangeArrowheads="1"/>
          </p:cNvSpPr>
          <p:nvPr/>
        </p:nvSpPr>
        <p:spPr bwMode="auto">
          <a:xfrm>
            <a:off x="152400" y="4419600"/>
            <a:ext cx="3076184" cy="2308324"/>
          </a:xfrm>
          <a:prstGeom prst="rect">
            <a:avLst/>
          </a:prstGeom>
          <a:solidFill>
            <a:schemeClr val="bg2">
              <a:alpha val="41000"/>
            </a:schemeClr>
          </a:solidFill>
          <a:ln w="9525">
            <a:noFill/>
            <a:miter lim="800000"/>
            <a:headEnd/>
            <a:tailEnd/>
          </a:ln>
          <a:effectLst/>
        </p:spPr>
        <p:txBody>
          <a:bodyPr wrap="square">
            <a:spAutoFit/>
          </a:bodyPr>
          <a:lstStyle/>
          <a:p>
            <a:pPr algn="ctr">
              <a:defRPr/>
            </a:pPr>
            <a:r>
              <a:rPr lang="en-US" sz="3600" dirty="0" smtClean="0">
                <a:solidFill>
                  <a:srgbClr val="F5E9E9"/>
                </a:solidFill>
                <a:effectLst>
                  <a:outerShdw blurRad="38100" dist="38100" dir="2700000" algn="tl">
                    <a:srgbClr val="000000"/>
                  </a:outerShdw>
                </a:effectLst>
                <a:latin typeface="Georgia" pitchFamily="18" charset="0"/>
              </a:rPr>
              <a:t>Confirmed: 1030</a:t>
            </a:r>
          </a:p>
          <a:p>
            <a:pPr algn="ctr">
              <a:defRPr/>
            </a:pPr>
            <a:r>
              <a:rPr lang="en-US" sz="3600" dirty="0" smtClean="0">
                <a:solidFill>
                  <a:srgbClr val="F5E9E9"/>
                </a:solidFill>
                <a:effectLst>
                  <a:outerShdw blurRad="38100" dist="38100" dir="2700000" algn="tl">
                    <a:srgbClr val="000000"/>
                  </a:outerShdw>
                </a:effectLst>
                <a:latin typeface="Georgia" pitchFamily="18" charset="0"/>
              </a:rPr>
              <a:t>Candidates: 4696</a:t>
            </a:r>
            <a:endParaRPr lang="en-US" sz="3600" dirty="0">
              <a:solidFill>
                <a:srgbClr val="F5E9E9"/>
              </a:solidFill>
              <a:effectLst>
                <a:outerShdw blurRad="38100" dist="38100" dir="2700000" algn="tl">
                  <a:srgbClr val="000000"/>
                </a:outerShdw>
              </a:effectLst>
              <a:latin typeface="Georgia" pitchFamily="18" charset="0"/>
            </a:endParaRPr>
          </a:p>
        </p:txBody>
      </p:sp>
      <p:pic>
        <p:nvPicPr>
          <p:cNvPr id="92162" name="Picture 2" descr="Artist's rendition of Kepler spacecr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8901"/>
            <a:ext cx="35052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92164" name="Picture 4" descr="A graph/scatter plot of radius vs period for Kepler planet candid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860550"/>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292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crow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14700"/>
            <a:ext cx="590708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9" descr="bacteri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title"/>
          </p:nvPr>
        </p:nvSpPr>
        <p:spPr/>
        <p:txBody>
          <a:bodyPr/>
          <a:lstStyle/>
          <a:p>
            <a:pPr eaLnBrk="1" hangingPunct="1">
              <a:defRPr/>
            </a:pPr>
            <a:r>
              <a:rPr lang="en-US" dirty="0" smtClean="0"/>
              <a:t>Life…</a:t>
            </a:r>
          </a:p>
        </p:txBody>
      </p:sp>
      <p:pic>
        <p:nvPicPr>
          <p:cNvPr id="20485" name="Picture 6" descr="polarbea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38200"/>
            <a:ext cx="289560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tre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219200"/>
            <a:ext cx="36480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appl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3434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0" descr="amoeba.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795338"/>
            <a:ext cx="2667000"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94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12" name="Picture 8" descr="Artist's depiction of the Kepler-35 system--Lynette Cook"/>
          <p:cNvPicPr>
            <a:picLocks noChangeAspect="1" noChangeArrowheads="1"/>
          </p:cNvPicPr>
          <p:nvPr/>
        </p:nvPicPr>
        <p:blipFill rotWithShape="1">
          <a:blip r:embed="rId3">
            <a:extLst>
              <a:ext uri="{28A0092B-C50C-407E-A947-70E740481C1C}">
                <a14:useLocalDpi xmlns:a14="http://schemas.microsoft.com/office/drawing/2010/main" val="0"/>
              </a:ext>
            </a:extLst>
          </a:blip>
          <a:srcRect t="26507" b="172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28036" name="Rectangle 4"/>
          <p:cNvSpPr>
            <a:spLocks noGrp="1" noChangeArrowheads="1"/>
          </p:cNvSpPr>
          <p:nvPr>
            <p:ph type="title"/>
          </p:nvPr>
        </p:nvSpPr>
        <p:spPr/>
        <p:txBody>
          <a:bodyPr/>
          <a:lstStyle/>
          <a:p>
            <a:pPr eaLnBrk="1" hangingPunct="1">
              <a:defRPr/>
            </a:pPr>
            <a:r>
              <a:rPr lang="en-US" dirty="0" smtClean="0"/>
              <a:t>Lab:  Extra-Terrestrial Life</a:t>
            </a:r>
          </a:p>
        </p:txBody>
      </p:sp>
      <p:sp>
        <p:nvSpPr>
          <p:cNvPr id="428040" name="Rectangle 8"/>
          <p:cNvSpPr>
            <a:spLocks noChangeArrowheads="1"/>
          </p:cNvSpPr>
          <p:nvPr/>
        </p:nvSpPr>
        <p:spPr bwMode="auto">
          <a:xfrm>
            <a:off x="0" y="2438400"/>
            <a:ext cx="9144000" cy="1323439"/>
          </a:xfrm>
          <a:prstGeom prst="rect">
            <a:avLst/>
          </a:prstGeom>
          <a:solidFill>
            <a:schemeClr val="bg2">
              <a:alpha val="41000"/>
            </a:schemeClr>
          </a:solidFill>
          <a:ln w="9525">
            <a:noFill/>
            <a:miter lim="800000"/>
            <a:headEnd/>
            <a:tailEnd/>
          </a:ln>
        </p:spPr>
        <p:txBody>
          <a:bodyPr wrap="square" anchor="ctr">
            <a:spAutoFit/>
          </a:bodyPr>
          <a:lstStyle/>
          <a:p>
            <a:pPr algn="ctr">
              <a:defRPr/>
            </a:pPr>
            <a:r>
              <a:rPr lang="en-US" sz="4000" dirty="0">
                <a:effectLst>
                  <a:outerShdw blurRad="38100" dist="38100" dir="2700000" algn="tl">
                    <a:srgbClr val="000000"/>
                  </a:outerShdw>
                </a:effectLst>
              </a:rPr>
              <a:t>One of NASA’s goals is to investigate the possibility of life on other worlds </a:t>
            </a:r>
            <a:endParaRPr lang="en-US" sz="3200" dirty="0">
              <a:effectLst>
                <a:outerShdw blurRad="38100" dist="38100" dir="2700000" algn="tl">
                  <a:srgbClr val="000000"/>
                </a:outerShdw>
              </a:effectLst>
            </a:endParaRPr>
          </a:p>
        </p:txBody>
      </p:sp>
      <p:sp>
        <p:nvSpPr>
          <p:cNvPr id="9" name="Rectangle 8"/>
          <p:cNvSpPr>
            <a:spLocks noChangeArrowheads="1"/>
          </p:cNvSpPr>
          <p:nvPr/>
        </p:nvSpPr>
        <p:spPr bwMode="auto">
          <a:xfrm>
            <a:off x="876300" y="6172200"/>
            <a:ext cx="7391400" cy="584200"/>
          </a:xfrm>
          <a:prstGeom prst="rect">
            <a:avLst/>
          </a:prstGeom>
          <a:solidFill>
            <a:schemeClr val="bg2">
              <a:alpha val="41000"/>
            </a:schemeClr>
          </a:solidFill>
          <a:ln w="9525">
            <a:noFill/>
            <a:miter lim="800000"/>
            <a:headEnd/>
            <a:tailEnd/>
          </a:ln>
        </p:spPr>
        <p:txBody>
          <a:bodyPr anchor="ctr">
            <a:spAutoFit/>
          </a:bodyPr>
          <a:lstStyle/>
          <a:p>
            <a:pPr algn="ctr">
              <a:defRPr/>
            </a:pPr>
            <a:r>
              <a:rPr lang="en-US" sz="3200" dirty="0">
                <a:effectLst>
                  <a:outerShdw blurRad="38100" dist="38100" dir="2700000" algn="tl">
                    <a:srgbClr val="000000"/>
                  </a:outerShdw>
                </a:effectLst>
              </a:rPr>
              <a:t>The question is…  will it be obvious?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pPr eaLnBrk="1" hangingPunct="1">
              <a:defRPr/>
            </a:pPr>
            <a:r>
              <a:rPr lang="en-US" smtClean="0"/>
              <a:t>Jovian Atmospheres</a:t>
            </a:r>
          </a:p>
        </p:txBody>
      </p:sp>
      <p:graphicFrame>
        <p:nvGraphicFramePr>
          <p:cNvPr id="6147" name="Object 3"/>
          <p:cNvGraphicFramePr>
            <a:graphicFrameLocks noGrp="1" noChangeAspect="1"/>
          </p:cNvGraphicFramePr>
          <p:nvPr>
            <p:ph idx="1"/>
          </p:nvPr>
        </p:nvGraphicFramePr>
        <p:xfrm>
          <a:off x="457200" y="2525713"/>
          <a:ext cx="8382000" cy="4179887"/>
        </p:xfrm>
        <a:graphic>
          <a:graphicData uri="http://schemas.openxmlformats.org/presentationml/2006/ole">
            <mc:AlternateContent xmlns:mc="http://schemas.openxmlformats.org/markup-compatibility/2006">
              <mc:Choice xmlns:v="urn:schemas-microsoft-com:vml" Requires="v">
                <p:oleObj spid="_x0000_s6164" name="Image" r:id="rId4" imgW="9447619" imgH="4711111" progId="">
                  <p:embed/>
                </p:oleObj>
              </mc:Choice>
              <mc:Fallback>
                <p:oleObj name="Image" r:id="rId4" imgW="9447619" imgH="4711111"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525713"/>
                        <a:ext cx="8382000" cy="417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3092" name="Rectangle 4"/>
          <p:cNvSpPr>
            <a:spLocks noChangeArrowheads="1"/>
          </p:cNvSpPr>
          <p:nvPr/>
        </p:nvSpPr>
        <p:spPr bwMode="auto">
          <a:xfrm>
            <a:off x="342900" y="990600"/>
            <a:ext cx="8458200" cy="1311275"/>
          </a:xfrm>
          <a:prstGeom prst="rect">
            <a:avLst/>
          </a:prstGeom>
          <a:solidFill>
            <a:schemeClr val="bg2">
              <a:alpha val="41000"/>
            </a:schemeClr>
          </a:solidFill>
          <a:ln w="9525">
            <a:noFill/>
            <a:miter lim="800000"/>
            <a:headEnd/>
            <a:tailEnd/>
          </a:ln>
        </p:spPr>
        <p:txBody>
          <a:bodyPr anchor="ctr">
            <a:spAutoFit/>
          </a:bodyPr>
          <a:lstStyle/>
          <a:p>
            <a:pPr algn="ctr">
              <a:defRPr/>
            </a:pPr>
            <a:r>
              <a:rPr lang="en-US" sz="4000">
                <a:effectLst>
                  <a:outerShdw blurRad="38100" dist="38100" dir="2700000" algn="tl">
                    <a:srgbClr val="000000"/>
                  </a:outerShdw>
                </a:effectLst>
                <a:cs typeface="+mn-cs"/>
              </a:rPr>
              <a:t>Colors are caused by different chemicals in the clouds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pPr eaLnBrk="1" hangingPunct="1">
              <a:defRPr/>
            </a:pPr>
            <a:r>
              <a:rPr lang="en-US" smtClean="0"/>
              <a:t>Jupiter’s Atmosphere</a:t>
            </a:r>
          </a:p>
        </p:txBody>
      </p:sp>
      <p:graphicFrame>
        <p:nvGraphicFramePr>
          <p:cNvPr id="7171" name="Object 4"/>
          <p:cNvGraphicFramePr>
            <a:graphicFrameLocks noGrp="1" noChangeAspect="1"/>
          </p:cNvGraphicFramePr>
          <p:nvPr>
            <p:ph idx="1"/>
          </p:nvPr>
        </p:nvGraphicFramePr>
        <p:xfrm>
          <a:off x="1147763" y="4106863"/>
          <a:ext cx="6848475" cy="2655887"/>
        </p:xfrm>
        <a:graphic>
          <a:graphicData uri="http://schemas.openxmlformats.org/presentationml/2006/ole">
            <mc:AlternateContent xmlns:mc="http://schemas.openxmlformats.org/markup-compatibility/2006">
              <mc:Choice xmlns:v="urn:schemas-microsoft-com:vml" Requires="v">
                <p:oleObj spid="_x0000_s7190" name="Image" r:id="rId4" imgW="7923810" imgH="3073016" progId="">
                  <p:embed/>
                </p:oleObj>
              </mc:Choice>
              <mc:Fallback>
                <p:oleObj name="Image" r:id="rId4" imgW="7923810" imgH="307301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763" y="4106863"/>
                        <a:ext cx="6848475" cy="265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6949" name="Rectangle 5"/>
          <p:cNvSpPr>
            <a:spLocks noChangeArrowheads="1"/>
          </p:cNvSpPr>
          <p:nvPr/>
        </p:nvSpPr>
        <p:spPr bwMode="auto">
          <a:xfrm>
            <a:off x="3636963" y="1060450"/>
            <a:ext cx="5257800" cy="1190625"/>
          </a:xfrm>
          <a:prstGeom prst="rect">
            <a:avLst/>
          </a:prstGeom>
          <a:solidFill>
            <a:schemeClr val="bg2">
              <a:alpha val="41000"/>
            </a:schemeClr>
          </a:solidFill>
          <a:ln w="9525">
            <a:noFill/>
            <a:miter lim="800000"/>
            <a:headEnd/>
            <a:tailEnd/>
          </a:ln>
        </p:spPr>
        <p:txBody>
          <a:bodyPr anchor="ctr">
            <a:spAutoFit/>
          </a:bodyPr>
          <a:lstStyle/>
          <a:p>
            <a:pPr algn="ctr">
              <a:defRPr/>
            </a:pPr>
            <a:r>
              <a:rPr lang="en-US" sz="3600">
                <a:effectLst>
                  <a:outerShdw blurRad="38100" dist="38100" dir="2700000" algn="tl">
                    <a:srgbClr val="000000"/>
                  </a:outerShdw>
                </a:effectLst>
                <a:cs typeface="+mn-cs"/>
              </a:rPr>
              <a:t>Banding is caused by strong convection</a:t>
            </a:r>
          </a:p>
        </p:txBody>
      </p:sp>
      <p:sp>
        <p:nvSpPr>
          <p:cNvPr id="466950" name="Rectangle 6"/>
          <p:cNvSpPr>
            <a:spLocks noChangeArrowheads="1"/>
          </p:cNvSpPr>
          <p:nvPr/>
        </p:nvSpPr>
        <p:spPr bwMode="auto">
          <a:xfrm>
            <a:off x="3962400" y="2543175"/>
            <a:ext cx="4648200" cy="1190625"/>
          </a:xfrm>
          <a:prstGeom prst="rect">
            <a:avLst/>
          </a:prstGeom>
          <a:solidFill>
            <a:schemeClr val="bg2">
              <a:alpha val="41000"/>
            </a:schemeClr>
          </a:solidFill>
          <a:ln w="9525">
            <a:noFill/>
            <a:miter lim="800000"/>
            <a:headEnd/>
            <a:tailEnd/>
          </a:ln>
        </p:spPr>
        <p:txBody>
          <a:bodyPr anchor="ctr">
            <a:spAutoFit/>
          </a:bodyPr>
          <a:lstStyle/>
          <a:p>
            <a:pPr algn="ctr">
              <a:defRPr/>
            </a:pPr>
            <a:r>
              <a:rPr lang="en-US" sz="3600">
                <a:effectLst>
                  <a:outerShdw blurRad="38100" dist="38100" dir="2700000" algn="tl">
                    <a:srgbClr val="000000"/>
                  </a:outerShdw>
                </a:effectLst>
                <a:cs typeface="+mn-cs"/>
              </a:rPr>
              <a:t>Bands alternate hot and cold</a:t>
            </a:r>
          </a:p>
        </p:txBody>
      </p:sp>
      <p:pic>
        <p:nvPicPr>
          <p:cNvPr id="7174" name="Picture 6" descr="convection.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38200"/>
            <a:ext cx="335280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9" name="Rectangle 3"/>
          <p:cNvSpPr>
            <a:spLocks noChangeArrowheads="1"/>
          </p:cNvSpPr>
          <p:nvPr/>
        </p:nvSpPr>
        <p:spPr bwMode="auto">
          <a:xfrm>
            <a:off x="0" y="0"/>
            <a:ext cx="9144000" cy="762000"/>
          </a:xfrm>
          <a:prstGeom prst="rect">
            <a:avLst/>
          </a:prstGeom>
          <a:solidFill>
            <a:schemeClr val="bg2">
              <a:alpha val="41000"/>
            </a:schemeClr>
          </a:solidFill>
          <a:ln w="9525">
            <a:noFill/>
            <a:miter lim="800000"/>
            <a:headEnd/>
            <a:tailEnd/>
          </a:ln>
        </p:spPr>
        <p:txBody>
          <a:bodyPr anchor="ctr"/>
          <a:lstStyle/>
          <a:p>
            <a:pPr algn="ctr">
              <a:defRPr/>
            </a:pPr>
            <a:r>
              <a:rPr lang="en-US" sz="4400" b="1" dirty="0">
                <a:effectLst>
                  <a:outerShdw blurRad="38100" dist="38100" dir="2700000" algn="tl">
                    <a:srgbClr val="000000"/>
                  </a:outerShdw>
                </a:effectLst>
                <a:cs typeface="+mn-cs"/>
              </a:rPr>
              <a:t>Saturn</a:t>
            </a:r>
          </a:p>
        </p:txBody>
      </p:sp>
      <p:sp>
        <p:nvSpPr>
          <p:cNvPr id="8195" name="Rectangle 5"/>
          <p:cNvSpPr>
            <a:spLocks noChangeArrowheads="1"/>
          </p:cNvSpPr>
          <p:nvPr/>
        </p:nvSpPr>
        <p:spPr bwMode="auto">
          <a:xfrm>
            <a:off x="914400" y="2895600"/>
            <a:ext cx="7391400" cy="3638550"/>
          </a:xfrm>
          <a:prstGeom prst="rect">
            <a:avLst/>
          </a:prstGeom>
          <a:solidFill>
            <a:schemeClr val="bg2">
              <a:alpha val="4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Bef>
                <a:spcPct val="20000"/>
              </a:spcBef>
            </a:pPr>
            <a:r>
              <a:rPr lang="en-US" sz="3600"/>
              <a:t>Cat the equator are no longer going as fast as they used to; Saturn may lose its place as the windiest in the solar system…</a:t>
            </a:r>
          </a:p>
          <a:p>
            <a:pPr>
              <a:spcBef>
                <a:spcPct val="20000"/>
              </a:spcBef>
            </a:pPr>
            <a:endParaRPr lang="en-US" sz="3600"/>
          </a:p>
          <a:p>
            <a:pPr>
              <a:spcBef>
                <a:spcPct val="20000"/>
              </a:spcBef>
            </a:pPr>
            <a:r>
              <a:rPr lang="en-US" sz="3600"/>
              <a:t>Saturn has intense lightning storms</a:t>
            </a:r>
          </a:p>
        </p:txBody>
      </p:sp>
      <p:pic>
        <p:nvPicPr>
          <p:cNvPr id="8196" name="Picture 8" descr="saturn_lightn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74676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pPr eaLnBrk="1" hangingPunct="1">
              <a:defRPr/>
            </a:pPr>
            <a:r>
              <a:rPr lang="en-US" smtClean="0"/>
              <a:t>Sizes of the Gas Giants</a:t>
            </a:r>
          </a:p>
        </p:txBody>
      </p:sp>
      <p:graphicFrame>
        <p:nvGraphicFramePr>
          <p:cNvPr id="9219" name="Object 3"/>
          <p:cNvGraphicFramePr>
            <a:graphicFrameLocks noGrp="1" noChangeAspect="1"/>
          </p:cNvGraphicFramePr>
          <p:nvPr>
            <p:ph idx="1"/>
          </p:nvPr>
        </p:nvGraphicFramePr>
        <p:xfrm>
          <a:off x="212725" y="2016125"/>
          <a:ext cx="8782050" cy="3444875"/>
        </p:xfrm>
        <a:graphic>
          <a:graphicData uri="http://schemas.openxmlformats.org/presentationml/2006/ole">
            <mc:AlternateContent xmlns:mc="http://schemas.openxmlformats.org/markup-compatibility/2006">
              <mc:Choice xmlns:v="urn:schemas-microsoft-com:vml" Requires="v">
                <p:oleObj spid="_x0000_s9237" name="Image" r:id="rId4" imgW="10133333" imgH="3974603" progId="">
                  <p:embed/>
                </p:oleObj>
              </mc:Choice>
              <mc:Fallback>
                <p:oleObj name="Image" r:id="rId4" imgW="10133333" imgH="397460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25" y="2016125"/>
                        <a:ext cx="878205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04" name="Rectangle 4"/>
          <p:cNvSpPr>
            <a:spLocks noChangeArrowheads="1"/>
          </p:cNvSpPr>
          <p:nvPr/>
        </p:nvSpPr>
        <p:spPr bwMode="auto">
          <a:xfrm>
            <a:off x="571500" y="1066800"/>
            <a:ext cx="8001000" cy="579438"/>
          </a:xfrm>
          <a:prstGeom prst="rect">
            <a:avLst/>
          </a:prstGeom>
          <a:solidFill>
            <a:schemeClr val="bg2">
              <a:alpha val="41000"/>
            </a:schemeClr>
          </a:solidFill>
          <a:ln w="9525">
            <a:noFill/>
            <a:miter lim="800000"/>
            <a:headEnd/>
            <a:tailEnd/>
          </a:ln>
        </p:spPr>
        <p:txBody>
          <a:bodyPr anchor="ctr">
            <a:spAutoFit/>
          </a:bodyPr>
          <a:lstStyle/>
          <a:p>
            <a:pPr algn="ctr">
              <a:defRPr/>
            </a:pPr>
            <a:r>
              <a:rPr lang="en-US" sz="3200">
                <a:effectLst>
                  <a:outerShdw blurRad="38100" dist="38100" dir="2700000" algn="tl">
                    <a:srgbClr val="000000"/>
                  </a:outerShdw>
                </a:effectLst>
                <a:cs typeface="+mn-cs"/>
              </a:rPr>
              <a:t>Jupiter has three times the mass of Saturn</a:t>
            </a:r>
          </a:p>
        </p:txBody>
      </p:sp>
      <p:sp>
        <p:nvSpPr>
          <p:cNvPr id="460805" name="Rectangle 5"/>
          <p:cNvSpPr>
            <a:spLocks noChangeArrowheads="1"/>
          </p:cNvSpPr>
          <p:nvPr/>
        </p:nvSpPr>
        <p:spPr bwMode="auto">
          <a:xfrm>
            <a:off x="571500" y="5867400"/>
            <a:ext cx="8001000" cy="579438"/>
          </a:xfrm>
          <a:prstGeom prst="rect">
            <a:avLst/>
          </a:prstGeom>
          <a:solidFill>
            <a:schemeClr val="bg2">
              <a:alpha val="41000"/>
            </a:schemeClr>
          </a:solidFill>
          <a:ln w="9525">
            <a:noFill/>
            <a:miter lim="800000"/>
            <a:headEnd/>
            <a:tailEnd/>
          </a:ln>
        </p:spPr>
        <p:txBody>
          <a:bodyPr anchor="ctr">
            <a:spAutoFit/>
          </a:bodyPr>
          <a:lstStyle/>
          <a:p>
            <a:pPr algn="ctr">
              <a:defRPr/>
            </a:pPr>
            <a:r>
              <a:rPr lang="en-US" sz="3200">
                <a:effectLst>
                  <a:outerShdw blurRad="38100" dist="38100" dir="2700000" algn="tl">
                    <a:srgbClr val="000000"/>
                  </a:outerShdw>
                </a:effectLst>
                <a:cs typeface="+mn-cs"/>
              </a:rPr>
              <a:t>But is only slightly larger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pPr eaLnBrk="1" hangingPunct="1">
              <a:defRPr/>
            </a:pPr>
            <a:r>
              <a:rPr lang="en-US" dirty="0" smtClean="0"/>
              <a:t>Uranus’ Axis</a:t>
            </a:r>
          </a:p>
        </p:txBody>
      </p:sp>
      <p:pic>
        <p:nvPicPr>
          <p:cNvPr id="10243" name="Picture 3" descr="uranu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140" name="Rectangle 4"/>
          <p:cNvSpPr>
            <a:spLocks noChangeArrowheads="1"/>
          </p:cNvSpPr>
          <p:nvPr/>
        </p:nvSpPr>
        <p:spPr bwMode="auto">
          <a:xfrm>
            <a:off x="4953000" y="990600"/>
            <a:ext cx="3886200" cy="1190625"/>
          </a:xfrm>
          <a:prstGeom prst="rect">
            <a:avLst/>
          </a:prstGeom>
          <a:solidFill>
            <a:schemeClr val="bg2">
              <a:alpha val="41000"/>
            </a:schemeClr>
          </a:solidFill>
          <a:ln w="9525">
            <a:noFill/>
            <a:miter lim="800000"/>
            <a:headEnd/>
            <a:tailEnd/>
          </a:ln>
        </p:spPr>
        <p:txBody>
          <a:bodyPr anchor="ctr">
            <a:spAutoFit/>
          </a:bodyPr>
          <a:lstStyle/>
          <a:p>
            <a:pPr algn="ctr">
              <a:defRPr/>
            </a:pPr>
            <a:r>
              <a:rPr lang="en-US" sz="3600" dirty="0">
                <a:effectLst>
                  <a:outerShdw blurRad="38100" dist="38100" dir="2700000" algn="tl">
                    <a:srgbClr val="000000"/>
                  </a:outerShdw>
                </a:effectLst>
                <a:cs typeface="+mn-cs"/>
              </a:rPr>
              <a:t>Polar axis is in the ecliptic</a:t>
            </a:r>
          </a:p>
        </p:txBody>
      </p:sp>
      <p:sp>
        <p:nvSpPr>
          <p:cNvPr id="475141" name="Rectangle 5"/>
          <p:cNvSpPr>
            <a:spLocks noChangeArrowheads="1"/>
          </p:cNvSpPr>
          <p:nvPr/>
        </p:nvSpPr>
        <p:spPr bwMode="auto">
          <a:xfrm>
            <a:off x="4953000" y="2514600"/>
            <a:ext cx="3886200" cy="1190625"/>
          </a:xfrm>
          <a:prstGeom prst="rect">
            <a:avLst/>
          </a:prstGeom>
          <a:solidFill>
            <a:schemeClr val="bg2">
              <a:alpha val="41000"/>
            </a:schemeClr>
          </a:solidFill>
          <a:ln w="9525">
            <a:noFill/>
            <a:miter lim="800000"/>
            <a:headEnd/>
            <a:tailEnd/>
          </a:ln>
        </p:spPr>
        <p:txBody>
          <a:bodyPr anchor="ctr">
            <a:spAutoFit/>
          </a:bodyPr>
          <a:lstStyle/>
          <a:p>
            <a:pPr algn="ctr">
              <a:defRPr/>
            </a:pPr>
            <a:r>
              <a:rPr lang="en-US" sz="3600">
                <a:effectLst>
                  <a:outerShdw blurRad="38100" dist="38100" dir="2700000" algn="tl">
                    <a:srgbClr val="000000"/>
                  </a:outerShdw>
                </a:effectLst>
                <a:cs typeface="+mn-cs"/>
              </a:rPr>
              <a:t>No banding or clouds</a:t>
            </a:r>
          </a:p>
        </p:txBody>
      </p:sp>
      <p:sp>
        <p:nvSpPr>
          <p:cNvPr id="475142" name="Rectangle 6"/>
          <p:cNvSpPr>
            <a:spLocks noChangeArrowheads="1"/>
          </p:cNvSpPr>
          <p:nvPr/>
        </p:nvSpPr>
        <p:spPr bwMode="auto">
          <a:xfrm>
            <a:off x="4953000" y="3962400"/>
            <a:ext cx="3886200" cy="1190625"/>
          </a:xfrm>
          <a:prstGeom prst="rect">
            <a:avLst/>
          </a:prstGeom>
          <a:solidFill>
            <a:schemeClr val="bg2">
              <a:alpha val="41000"/>
            </a:schemeClr>
          </a:solidFill>
          <a:ln w="9525">
            <a:noFill/>
            <a:miter lim="800000"/>
            <a:headEnd/>
            <a:tailEnd/>
          </a:ln>
        </p:spPr>
        <p:txBody>
          <a:bodyPr anchor="ctr">
            <a:spAutoFit/>
          </a:bodyPr>
          <a:lstStyle/>
          <a:p>
            <a:pPr algn="ctr">
              <a:defRPr/>
            </a:pPr>
            <a:r>
              <a:rPr lang="en-US" sz="3600" dirty="0">
                <a:effectLst>
                  <a:outerShdw blurRad="38100" dist="38100" dir="2700000" algn="tl">
                    <a:srgbClr val="000000"/>
                  </a:outerShdw>
                </a:effectLst>
                <a:cs typeface="+mn-cs"/>
              </a:rPr>
              <a:t>Odd weather due to axis tilt</a:t>
            </a:r>
          </a:p>
        </p:txBody>
      </p:sp>
      <p:sp>
        <p:nvSpPr>
          <p:cNvPr id="7" name="Rectangle 6"/>
          <p:cNvSpPr>
            <a:spLocks noChangeArrowheads="1"/>
          </p:cNvSpPr>
          <p:nvPr/>
        </p:nvSpPr>
        <p:spPr bwMode="auto">
          <a:xfrm>
            <a:off x="4953000" y="5410200"/>
            <a:ext cx="3886200" cy="1200150"/>
          </a:xfrm>
          <a:prstGeom prst="rect">
            <a:avLst/>
          </a:prstGeom>
          <a:solidFill>
            <a:schemeClr val="bg2">
              <a:alpha val="41000"/>
            </a:schemeClr>
          </a:solidFill>
          <a:ln w="9525">
            <a:noFill/>
            <a:miter lim="800000"/>
            <a:headEnd/>
            <a:tailEnd/>
          </a:ln>
        </p:spPr>
        <p:txBody>
          <a:bodyPr anchor="ctr">
            <a:spAutoFit/>
          </a:bodyPr>
          <a:lstStyle/>
          <a:p>
            <a:pPr algn="ctr">
              <a:defRPr/>
            </a:pPr>
            <a:r>
              <a:rPr lang="en-US" sz="3600" dirty="0">
                <a:effectLst>
                  <a:outerShdw blurRad="38100" dist="38100" dir="2700000" algn="tl">
                    <a:srgbClr val="000000"/>
                  </a:outerShdw>
                </a:effectLst>
                <a:cs typeface="+mn-cs"/>
              </a:rPr>
              <a:t>Blue because of methane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9" name="Rectangle 3"/>
          <p:cNvSpPr>
            <a:spLocks noChangeArrowheads="1"/>
          </p:cNvSpPr>
          <p:nvPr/>
        </p:nvSpPr>
        <p:spPr bwMode="auto">
          <a:xfrm>
            <a:off x="0" y="0"/>
            <a:ext cx="9144000" cy="762000"/>
          </a:xfrm>
          <a:prstGeom prst="rect">
            <a:avLst/>
          </a:prstGeom>
          <a:solidFill>
            <a:schemeClr val="bg2">
              <a:alpha val="41000"/>
            </a:schemeClr>
          </a:solidFill>
          <a:ln w="9525">
            <a:noFill/>
            <a:miter lim="800000"/>
            <a:headEnd/>
            <a:tailEnd/>
          </a:ln>
        </p:spPr>
        <p:txBody>
          <a:bodyPr anchor="ctr"/>
          <a:lstStyle/>
          <a:p>
            <a:pPr algn="ctr">
              <a:defRPr/>
            </a:pPr>
            <a:r>
              <a:rPr lang="en-US" sz="4400" b="1" dirty="0">
                <a:effectLst>
                  <a:outerShdw blurRad="38100" dist="38100" dir="2700000" algn="tl">
                    <a:srgbClr val="000000"/>
                  </a:outerShdw>
                </a:effectLst>
                <a:cs typeface="+mn-cs"/>
              </a:rPr>
              <a:t>Uranus</a:t>
            </a:r>
          </a:p>
        </p:txBody>
      </p:sp>
      <p:sp>
        <p:nvSpPr>
          <p:cNvPr id="464900" name="Rectangle 4"/>
          <p:cNvSpPr>
            <a:spLocks noChangeArrowheads="1"/>
          </p:cNvSpPr>
          <p:nvPr/>
        </p:nvSpPr>
        <p:spPr bwMode="auto">
          <a:xfrm>
            <a:off x="6172200" y="2362200"/>
            <a:ext cx="2781300" cy="2308225"/>
          </a:xfrm>
          <a:prstGeom prst="rect">
            <a:avLst/>
          </a:prstGeom>
          <a:solidFill>
            <a:schemeClr val="bg2">
              <a:alpha val="41000"/>
            </a:schemeClr>
          </a:solidFill>
          <a:ln w="9525">
            <a:noFill/>
            <a:miter lim="800000"/>
            <a:headEnd/>
            <a:tailEnd/>
          </a:ln>
        </p:spPr>
        <p:txBody>
          <a:bodyPr anchor="ctr">
            <a:spAutoFit/>
          </a:bodyPr>
          <a:lstStyle/>
          <a:p>
            <a:pPr algn="ctr">
              <a:defRPr/>
            </a:pPr>
            <a:r>
              <a:rPr lang="en-US" sz="3600" dirty="0">
                <a:effectLst>
                  <a:outerShdw blurRad="38100" dist="38100" dir="2700000" algn="tl">
                    <a:srgbClr val="000000"/>
                  </a:outerShdw>
                </a:effectLst>
                <a:cs typeface="+mn-cs"/>
              </a:rPr>
              <a:t>But in the IR, we do see storms and bands!</a:t>
            </a:r>
          </a:p>
        </p:txBody>
      </p:sp>
      <p:pic>
        <p:nvPicPr>
          <p:cNvPr id="11268" name="Picture 6" descr="uranusclouds_hst_big.jpg"/>
          <p:cNvPicPr>
            <a:picLocks noChangeAspect="1"/>
          </p:cNvPicPr>
          <p:nvPr/>
        </p:nvPicPr>
        <p:blipFill>
          <a:blip r:embed="rId3" cstate="print">
            <a:extLst>
              <a:ext uri="{28A0092B-C50C-407E-A947-70E740481C1C}">
                <a14:useLocalDpi xmlns:a14="http://schemas.microsoft.com/office/drawing/2010/main" val="0"/>
              </a:ext>
            </a:extLst>
          </a:blip>
          <a:srcRect l="8333" t="7474" r="11111" b="28889"/>
          <a:stretch>
            <a:fillRect/>
          </a:stretch>
        </p:blipFill>
        <p:spPr bwMode="auto">
          <a:xfrm>
            <a:off x="0" y="838200"/>
            <a:ext cx="6096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ck-Red">
  <a:themeElements>
    <a:clrScheme name="Black-Red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ack-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defRPr>
        </a:defPPr>
      </a:lstStyle>
    </a:lnDef>
  </a:objectDefaults>
  <a:extraClrSchemeLst>
    <a:extraClrScheme>
      <a:clrScheme name="Black-Red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ack-Red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ack-Red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ack-Red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ack-Red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7066</TotalTime>
  <Words>2567</Words>
  <Application>Microsoft Office PowerPoint</Application>
  <PresentationFormat>On-screen Show (4:3)</PresentationFormat>
  <Paragraphs>324</Paragraphs>
  <Slides>38</Slides>
  <Notes>38</Notes>
  <HiddenSlides>2</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5" baseType="lpstr">
      <vt:lpstr>Arial</vt:lpstr>
      <vt:lpstr>Georgia</vt:lpstr>
      <vt:lpstr>Times New Roman</vt:lpstr>
      <vt:lpstr>Wingdings</vt:lpstr>
      <vt:lpstr>Black-Red</vt:lpstr>
      <vt:lpstr>Image</vt:lpstr>
      <vt:lpstr>Equation</vt:lpstr>
      <vt:lpstr>PowerPoint Presentation</vt:lpstr>
      <vt:lpstr>The Jovian (Jupiter-like) Planets</vt:lpstr>
      <vt:lpstr>The Jovian Planets</vt:lpstr>
      <vt:lpstr>Jovian Atmospheres</vt:lpstr>
      <vt:lpstr>Jupiter’s Atmosphere</vt:lpstr>
      <vt:lpstr>PowerPoint Presentation</vt:lpstr>
      <vt:lpstr>Sizes of the Gas Giants</vt:lpstr>
      <vt:lpstr>Uranus’ Axis</vt:lpstr>
      <vt:lpstr>PowerPoint Presentation</vt:lpstr>
      <vt:lpstr>PowerPoint Presentation</vt:lpstr>
      <vt:lpstr>Jupiter’s Interior</vt:lpstr>
      <vt:lpstr>PowerPoint Presentation</vt:lpstr>
      <vt:lpstr>PowerPoint Presentation</vt:lpstr>
      <vt:lpstr>PowerPoint Presentation</vt:lpstr>
      <vt:lpstr>Rotation</vt:lpstr>
      <vt:lpstr>Rotation</vt:lpstr>
      <vt:lpstr>Jupiter’s Magnetic 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Exoplanets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vt:lpstr>
      <vt:lpstr>Lab:  Extra-Terrestrial Life</vt:lpstr>
    </vt:vector>
  </TitlesOfParts>
  <Company>irlab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Astronomy</dc:title>
  <dc:creator>strongarm</dc:creator>
  <cp:lastModifiedBy>Delain, Kisha M.</cp:lastModifiedBy>
  <cp:revision>495</cp:revision>
  <dcterms:created xsi:type="dcterms:W3CDTF">2005-05-12T13:44:47Z</dcterms:created>
  <dcterms:modified xsi:type="dcterms:W3CDTF">2016-07-28T01:35:59Z</dcterms:modified>
</cp:coreProperties>
</file>