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3"/>
  </p:notesMasterIdLst>
  <p:sldIdLst>
    <p:sldId id="343" r:id="rId2"/>
    <p:sldId id="503" r:id="rId3"/>
    <p:sldId id="450" r:id="rId4"/>
    <p:sldId id="451" r:id="rId5"/>
    <p:sldId id="452" r:id="rId6"/>
    <p:sldId id="453" r:id="rId7"/>
    <p:sldId id="488" r:id="rId8"/>
    <p:sldId id="494" r:id="rId9"/>
    <p:sldId id="454" r:id="rId10"/>
    <p:sldId id="455" r:id="rId11"/>
    <p:sldId id="489" r:id="rId12"/>
    <p:sldId id="459" r:id="rId13"/>
    <p:sldId id="460" r:id="rId14"/>
    <p:sldId id="461" r:id="rId15"/>
    <p:sldId id="462" r:id="rId16"/>
    <p:sldId id="463" r:id="rId17"/>
    <p:sldId id="464" r:id="rId18"/>
    <p:sldId id="465" r:id="rId19"/>
    <p:sldId id="466" r:id="rId20"/>
    <p:sldId id="467" r:id="rId21"/>
    <p:sldId id="468" r:id="rId22"/>
    <p:sldId id="493" r:id="rId23"/>
    <p:sldId id="419" r:id="rId24"/>
    <p:sldId id="389" r:id="rId25"/>
    <p:sldId id="356" r:id="rId26"/>
    <p:sldId id="442" r:id="rId27"/>
    <p:sldId id="443" r:id="rId28"/>
    <p:sldId id="444" r:id="rId29"/>
    <p:sldId id="445" r:id="rId30"/>
    <p:sldId id="446" r:id="rId31"/>
    <p:sldId id="447" r:id="rId32"/>
    <p:sldId id="427" r:id="rId33"/>
    <p:sldId id="428" r:id="rId34"/>
    <p:sldId id="469" r:id="rId35"/>
    <p:sldId id="470" r:id="rId36"/>
    <p:sldId id="429" r:id="rId37"/>
    <p:sldId id="431" r:id="rId38"/>
    <p:sldId id="432" r:id="rId39"/>
    <p:sldId id="433" r:id="rId40"/>
    <p:sldId id="434" r:id="rId41"/>
    <p:sldId id="435" r:id="rId42"/>
    <p:sldId id="436" r:id="rId43"/>
    <p:sldId id="437" r:id="rId44"/>
    <p:sldId id="497" r:id="rId45"/>
    <p:sldId id="498" r:id="rId46"/>
    <p:sldId id="499" r:id="rId47"/>
    <p:sldId id="500" r:id="rId48"/>
    <p:sldId id="501" r:id="rId49"/>
    <p:sldId id="502" r:id="rId50"/>
    <p:sldId id="496" r:id="rId51"/>
    <p:sldId id="495" r:id="rId52"/>
  </p:sldIdLst>
  <p:sldSz cx="9144000" cy="6858000" type="screen4x3"/>
  <p:notesSz cx="7010400" cy="9296400"/>
  <p:embeddedFontLst>
    <p:embeddedFont>
      <p:font typeface="Georgia" panose="02040502050405020303" pitchFamily="18" charset="0"/>
      <p:regular r:id="rId54"/>
      <p:bold r:id="rId55"/>
      <p:italic r:id="rId56"/>
      <p:boldItalic r:id="rId57"/>
    </p:embeddedFont>
  </p:embeddedFontLst>
  <p:defaultTextStyle>
    <a:defPPr>
      <a:defRPr lang="en-US"/>
    </a:defPPr>
    <a:lvl1pPr algn="l" rtl="0" fontAlgn="base">
      <a:spcBef>
        <a:spcPct val="0"/>
      </a:spcBef>
      <a:spcAft>
        <a:spcPct val="0"/>
      </a:spcAft>
      <a:defRPr sz="3200" kern="1200">
        <a:solidFill>
          <a:schemeClr val="bg1"/>
        </a:solidFill>
        <a:latin typeface="Georgia" pitchFamily="18" charset="0"/>
        <a:ea typeface="+mn-ea"/>
        <a:cs typeface="Arial" charset="0"/>
      </a:defRPr>
    </a:lvl1pPr>
    <a:lvl2pPr marL="457200" algn="l" rtl="0" fontAlgn="base">
      <a:spcBef>
        <a:spcPct val="0"/>
      </a:spcBef>
      <a:spcAft>
        <a:spcPct val="0"/>
      </a:spcAft>
      <a:defRPr sz="3200" kern="1200">
        <a:solidFill>
          <a:schemeClr val="bg1"/>
        </a:solidFill>
        <a:latin typeface="Georgia" pitchFamily="18" charset="0"/>
        <a:ea typeface="+mn-ea"/>
        <a:cs typeface="Arial" charset="0"/>
      </a:defRPr>
    </a:lvl2pPr>
    <a:lvl3pPr marL="914400" algn="l" rtl="0" fontAlgn="base">
      <a:spcBef>
        <a:spcPct val="0"/>
      </a:spcBef>
      <a:spcAft>
        <a:spcPct val="0"/>
      </a:spcAft>
      <a:defRPr sz="3200" kern="1200">
        <a:solidFill>
          <a:schemeClr val="bg1"/>
        </a:solidFill>
        <a:latin typeface="Georgia" pitchFamily="18" charset="0"/>
        <a:ea typeface="+mn-ea"/>
        <a:cs typeface="Arial" charset="0"/>
      </a:defRPr>
    </a:lvl3pPr>
    <a:lvl4pPr marL="1371600" algn="l" rtl="0" fontAlgn="base">
      <a:spcBef>
        <a:spcPct val="0"/>
      </a:spcBef>
      <a:spcAft>
        <a:spcPct val="0"/>
      </a:spcAft>
      <a:defRPr sz="3200" kern="1200">
        <a:solidFill>
          <a:schemeClr val="bg1"/>
        </a:solidFill>
        <a:latin typeface="Georgia" pitchFamily="18" charset="0"/>
        <a:ea typeface="+mn-ea"/>
        <a:cs typeface="Arial" charset="0"/>
      </a:defRPr>
    </a:lvl4pPr>
    <a:lvl5pPr marL="1828800" algn="l" rtl="0" fontAlgn="base">
      <a:spcBef>
        <a:spcPct val="0"/>
      </a:spcBef>
      <a:spcAft>
        <a:spcPct val="0"/>
      </a:spcAft>
      <a:defRPr sz="3200" kern="1200">
        <a:solidFill>
          <a:schemeClr val="bg1"/>
        </a:solidFill>
        <a:latin typeface="Georgia" pitchFamily="18" charset="0"/>
        <a:ea typeface="+mn-ea"/>
        <a:cs typeface="Arial" charset="0"/>
      </a:defRPr>
    </a:lvl5pPr>
    <a:lvl6pPr marL="2286000" algn="l" defTabSz="914400" rtl="0" eaLnBrk="1" latinLnBrk="0" hangingPunct="1">
      <a:defRPr sz="3200" kern="1200">
        <a:solidFill>
          <a:schemeClr val="bg1"/>
        </a:solidFill>
        <a:latin typeface="Georgia" pitchFamily="18" charset="0"/>
        <a:ea typeface="+mn-ea"/>
        <a:cs typeface="Arial" charset="0"/>
      </a:defRPr>
    </a:lvl6pPr>
    <a:lvl7pPr marL="2743200" algn="l" defTabSz="914400" rtl="0" eaLnBrk="1" latinLnBrk="0" hangingPunct="1">
      <a:defRPr sz="3200" kern="1200">
        <a:solidFill>
          <a:schemeClr val="bg1"/>
        </a:solidFill>
        <a:latin typeface="Georgia" pitchFamily="18" charset="0"/>
        <a:ea typeface="+mn-ea"/>
        <a:cs typeface="Arial" charset="0"/>
      </a:defRPr>
    </a:lvl7pPr>
    <a:lvl8pPr marL="3200400" algn="l" defTabSz="914400" rtl="0" eaLnBrk="1" latinLnBrk="0" hangingPunct="1">
      <a:defRPr sz="3200" kern="1200">
        <a:solidFill>
          <a:schemeClr val="bg1"/>
        </a:solidFill>
        <a:latin typeface="Georgia" pitchFamily="18" charset="0"/>
        <a:ea typeface="+mn-ea"/>
        <a:cs typeface="Arial" charset="0"/>
      </a:defRPr>
    </a:lvl8pPr>
    <a:lvl9pPr marL="3657600" algn="l" defTabSz="914400" rtl="0" eaLnBrk="1" latinLnBrk="0" hangingPunct="1">
      <a:defRPr sz="3200" kern="1200">
        <a:solidFill>
          <a:schemeClr val="bg1"/>
        </a:solidFill>
        <a:latin typeface="Georgia"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3EF"/>
    <a:srgbClr val="F5E9E9"/>
    <a:srgbClr val="EFDBDB"/>
    <a:srgbClr val="E6C6C6"/>
    <a:srgbClr val="EDD7D7"/>
    <a:srgbClr val="F0C0C0"/>
    <a:srgbClr val="F4D0D0"/>
    <a:srgbClr val="E7D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29" autoAdjust="0"/>
    <p:restoredTop sz="86698" autoAdjust="0"/>
  </p:normalViewPr>
  <p:slideViewPr>
    <p:cSldViewPr>
      <p:cViewPr varScale="1">
        <p:scale>
          <a:sx n="52" d="100"/>
          <a:sy n="52" d="100"/>
        </p:scale>
        <p:origin x="864" y="90"/>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l" defTabSz="931887" eaLnBrk="1" hangingPunct="1">
              <a:defRPr sz="1300">
                <a:solidFill>
                  <a:schemeClr val="tx1"/>
                </a:solidFill>
                <a:effectLst/>
                <a:latin typeface="Arial" charset="0"/>
                <a:cs typeface="+mn-cs"/>
              </a:defRPr>
            </a:lvl1pPr>
          </a:lstStyle>
          <a:p>
            <a:pPr>
              <a:defRPr/>
            </a:pPr>
            <a:endParaRPr lang="en-US"/>
          </a:p>
        </p:txBody>
      </p:sp>
      <p:sp>
        <p:nvSpPr>
          <p:cNvPr id="39939" name="Rectangle 3"/>
          <p:cNvSpPr>
            <a:spLocks noGrp="1" noChangeArrowheads="1"/>
          </p:cNvSpPr>
          <p:nvPr>
            <p:ph type="dt" idx="1"/>
          </p:nvPr>
        </p:nvSpPr>
        <p:spPr bwMode="auto">
          <a:xfrm>
            <a:off x="3970338"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1887" eaLnBrk="1" hangingPunct="1">
              <a:defRPr sz="1300">
                <a:solidFill>
                  <a:schemeClr val="tx1"/>
                </a:solidFill>
                <a:effectLst/>
                <a:latin typeface="Arial" charset="0"/>
                <a:cs typeface="+mn-cs"/>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1" name="Rectangle 5"/>
          <p:cNvSpPr>
            <a:spLocks noGrp="1" noChangeArrowheads="1"/>
          </p:cNvSpPr>
          <p:nvPr>
            <p:ph type="body" sz="quarter" idx="3"/>
          </p:nvPr>
        </p:nvSpPr>
        <p:spPr bwMode="auto">
          <a:xfrm>
            <a:off x="701675" y="4416425"/>
            <a:ext cx="5607050" cy="418147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9942"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l" defTabSz="931887" eaLnBrk="1" hangingPunct="1">
              <a:defRPr sz="1300">
                <a:solidFill>
                  <a:schemeClr val="tx1"/>
                </a:solidFill>
                <a:effectLst/>
                <a:latin typeface="Arial" charset="0"/>
                <a:cs typeface="+mn-cs"/>
              </a:defRPr>
            </a:lvl1pPr>
          </a:lstStyle>
          <a:p>
            <a:pPr>
              <a:defRPr/>
            </a:pPr>
            <a:endParaRPr lang="en-US"/>
          </a:p>
        </p:txBody>
      </p:sp>
      <p:sp>
        <p:nvSpPr>
          <p:cNvPr id="39943"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87" eaLnBrk="1" hangingPunct="1">
              <a:defRPr sz="1300">
                <a:solidFill>
                  <a:schemeClr val="tx1"/>
                </a:solidFill>
                <a:effectLst/>
                <a:latin typeface="Arial" charset="0"/>
                <a:cs typeface="+mn-cs"/>
              </a:defRPr>
            </a:lvl1pPr>
          </a:lstStyle>
          <a:p>
            <a:pPr>
              <a:defRPr/>
            </a:pPr>
            <a:fld id="{F4EB94D4-7FBC-4464-A18C-22C46747698E}" type="slidenum">
              <a:rPr lang="en-US"/>
              <a:pPr>
                <a:defRPr/>
              </a:pPr>
              <a:t>‹#›</a:t>
            </a:fld>
            <a:endParaRPr lang="en-US"/>
          </a:p>
        </p:txBody>
      </p:sp>
    </p:spTree>
    <p:extLst>
      <p:ext uri="{BB962C8B-B14F-4D97-AF65-F5344CB8AC3E}">
        <p14:creationId xmlns:p14="http://schemas.microsoft.com/office/powerpoint/2010/main" val="17229270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A0859879-0ACB-4F56-9915-5B7ED5C49559}" type="slidenum">
              <a:rPr lang="en-US" sz="1300">
                <a:solidFill>
                  <a:schemeClr val="tx1"/>
                </a:solidFill>
                <a:latin typeface="Arial" charset="0"/>
              </a:rPr>
              <a:pPr algn="r" eaLnBrk="1" hangingPunct="1">
                <a:defRPr/>
              </a:pPr>
              <a:t>1</a:t>
            </a:fld>
            <a:endParaRPr lang="en-US" sz="1300">
              <a:solidFill>
                <a:schemeClr val="tx1"/>
              </a:solidFill>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We’ll start with the terrestrial planets</a:t>
            </a:r>
          </a:p>
        </p:txBody>
      </p:sp>
    </p:spTree>
    <p:extLst>
      <p:ext uri="{BB962C8B-B14F-4D97-AF65-F5344CB8AC3E}">
        <p14:creationId xmlns:p14="http://schemas.microsoft.com/office/powerpoint/2010/main" val="3864034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66F09D2A-9348-43FE-9B70-BA75C5EC9A0C}" type="slidenum">
              <a:rPr lang="en-US" sz="1300">
                <a:solidFill>
                  <a:schemeClr val="tx1"/>
                </a:solidFill>
                <a:latin typeface="Arial" charset="0"/>
              </a:rPr>
              <a:pPr algn="r" eaLnBrk="1" hangingPunct="1">
                <a:defRPr/>
              </a:pPr>
              <a:t>10</a:t>
            </a:fld>
            <a:endParaRPr lang="en-US" sz="1300">
              <a:solidFill>
                <a:schemeClr val="tx1"/>
              </a:solidFill>
              <a:latin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Visible light passes through the atmosphere warming the planet.</a:t>
            </a:r>
          </a:p>
          <a:p>
            <a:pPr eaLnBrk="1" hangingPunct="1"/>
            <a:r>
              <a:rPr lang="en-US" dirty="0" smtClean="0"/>
              <a:t>The planet emits primarily in the infrared.</a:t>
            </a:r>
          </a:p>
          <a:p>
            <a:pPr eaLnBrk="1" hangingPunct="1"/>
            <a:r>
              <a:rPr lang="en-US" dirty="0" smtClean="0"/>
              <a:t>Greenhouse gasses absorb infrared radiation which contributes to their kinetic energy, and therefore the temperature.</a:t>
            </a:r>
          </a:p>
          <a:p>
            <a:pPr eaLnBrk="1" hangingPunct="1"/>
            <a:r>
              <a:rPr lang="en-US" dirty="0" smtClean="0"/>
              <a:t>Since the atmosphere causes the planet to radiate less efficiently,  the planet has to get hotter to stay in thermal balance.</a:t>
            </a:r>
          </a:p>
          <a:p>
            <a:pPr eaLnBrk="1" hangingPunct="1"/>
            <a:endParaRPr lang="en-US" dirty="0" smtClean="0"/>
          </a:p>
          <a:p>
            <a:pPr eaLnBrk="1" hangingPunct="1"/>
            <a:r>
              <a:rPr lang="en-US" dirty="0" smtClean="0"/>
              <a:t>The Greenhouse effect on Venus is whacky out of control.  The surface temperature is nearly 900 degrees </a:t>
            </a:r>
            <a:r>
              <a:rPr lang="en-US" dirty="0" err="1" smtClean="0"/>
              <a:t>fahrenheit</a:t>
            </a:r>
            <a:r>
              <a:rPr lang="en-US" dirty="0" smtClean="0"/>
              <a:t>.</a:t>
            </a:r>
          </a:p>
          <a:p>
            <a:pPr eaLnBrk="1" hangingPunct="1"/>
            <a:endParaRPr lang="en-US" dirty="0" smtClean="0"/>
          </a:p>
          <a:p>
            <a:pPr eaLnBrk="1" hangingPunct="1"/>
            <a:r>
              <a:rPr lang="en-US" b="1" dirty="0" smtClean="0"/>
              <a:t>LECTURE TUTORIAL p. </a:t>
            </a:r>
            <a:r>
              <a:rPr lang="en-US" b="1" smtClean="0"/>
              <a:t>105</a:t>
            </a:r>
            <a:endParaRPr lang="en-US" b="1" dirty="0" smtClean="0"/>
          </a:p>
          <a:p>
            <a:pPr eaLnBrk="1" hangingPunct="1"/>
            <a:endParaRPr lang="en-US" b="1" dirty="0" smtClean="0"/>
          </a:p>
          <a:p>
            <a:pPr eaLnBrk="1" hangingPunct="1"/>
            <a:r>
              <a:rPr lang="en-US" b="0" dirty="0" smtClean="0"/>
              <a:t>We will talk</a:t>
            </a:r>
            <a:r>
              <a:rPr lang="en-US" b="0" baseline="0" dirty="0" smtClean="0"/>
              <a:t> more in depth about this later.</a:t>
            </a:r>
            <a:endParaRPr lang="en-US" b="0" dirty="0" smtClean="0"/>
          </a:p>
        </p:txBody>
      </p:sp>
    </p:spTree>
    <p:extLst>
      <p:ext uri="{BB962C8B-B14F-4D97-AF65-F5344CB8AC3E}">
        <p14:creationId xmlns:p14="http://schemas.microsoft.com/office/powerpoint/2010/main" val="3371169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B10D003F-DACE-4ED2-9D38-8F2C20585FD4}" type="slidenum">
              <a:rPr lang="en-US" sz="1300">
                <a:solidFill>
                  <a:schemeClr val="tx1"/>
                </a:solidFill>
                <a:latin typeface="Arial" charset="0"/>
              </a:rPr>
              <a:pPr algn="r" eaLnBrk="1" hangingPunct="1">
                <a:defRPr/>
              </a:pPr>
              <a:t>11</a:t>
            </a:fld>
            <a:endParaRPr lang="en-US" sz="1300">
              <a:solidFill>
                <a:schemeClr val="tx1"/>
              </a:solidFill>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 will come back </a:t>
            </a:r>
            <a:r>
              <a:rPr lang="en-US" smtClean="0"/>
              <a:t>to this on Friday.</a:t>
            </a:r>
          </a:p>
          <a:p>
            <a:pPr eaLnBrk="1" hangingPunct="1"/>
            <a:endParaRPr lang="en-US" smtClean="0"/>
          </a:p>
          <a:p>
            <a:pPr eaLnBrk="1" hangingPunct="1"/>
            <a:r>
              <a:rPr lang="en-US" dirty="0" smtClean="0"/>
              <a:t>Even without organic matter or life:   CO2 -&gt; dissolved in ocean.  Silicates also in ocean.  CO2 + silicates -&gt; carbonates (e.g. limestone).  These are then </a:t>
            </a:r>
            <a:r>
              <a:rPr lang="en-US" dirty="0" err="1" smtClean="0"/>
              <a:t>subducted</a:t>
            </a:r>
            <a:r>
              <a:rPr lang="en-US" dirty="0" smtClean="0"/>
              <a:t> taking CO2 out of the way.  Temp – if hot more CO2 gets dissolved and taken out.  If cold, it builds up in the atmosphere, therefore self-regulating.</a:t>
            </a:r>
          </a:p>
        </p:txBody>
      </p:sp>
    </p:spTree>
    <p:extLst>
      <p:ext uri="{BB962C8B-B14F-4D97-AF65-F5344CB8AC3E}">
        <p14:creationId xmlns:p14="http://schemas.microsoft.com/office/powerpoint/2010/main" val="317571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56E2190C-F086-457D-958D-047914EE4F66}" type="slidenum">
              <a:rPr lang="en-US" sz="1300">
                <a:solidFill>
                  <a:schemeClr val="tx1"/>
                </a:solidFill>
                <a:latin typeface="Arial" charset="0"/>
              </a:rPr>
              <a:pPr/>
              <a:t>12</a:t>
            </a:fld>
            <a:endParaRPr lang="en-US" sz="1300">
              <a:solidFill>
                <a:schemeClr val="tx1"/>
              </a:solidFill>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816340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BEFAD018-F47E-4232-B0E2-41F63F95DFCB}" type="slidenum">
              <a:rPr lang="en-US" sz="1300">
                <a:solidFill>
                  <a:schemeClr val="tx1"/>
                </a:solidFill>
                <a:latin typeface="Arial" charset="0"/>
              </a:rPr>
              <a:pPr/>
              <a:t>13</a:t>
            </a:fld>
            <a:endParaRPr lang="en-US" sz="1300">
              <a:solidFill>
                <a:schemeClr val="tx1"/>
              </a:solidFill>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On the left is the diagram we saw earlier of Earth’s atmospheric structure.  Notice how much it wiggles back and forth (decreasing temperature, then increasing, then decreasing then increasing again.)</a:t>
            </a:r>
          </a:p>
          <a:p>
            <a:pPr eaLnBrk="1" hangingPunct="1"/>
            <a:endParaRPr lang="en-US" smtClean="0"/>
          </a:p>
          <a:p>
            <a:pPr eaLnBrk="1" hangingPunct="1"/>
            <a:r>
              <a:rPr lang="en-US" smtClean="0"/>
              <a:t>On the right is a comparison with the other two terrestrial planets that have atmospheres.  Notice all are warmer at the surface than what their temperatures would be without the greenhouse effect.  </a:t>
            </a:r>
            <a:r>
              <a:rPr lang="en-US" b="1" smtClean="0"/>
              <a:t>**How come Venus is cooler than Earth (without greenhouse effect)?**</a:t>
            </a:r>
          </a:p>
        </p:txBody>
      </p:sp>
    </p:spTree>
    <p:extLst>
      <p:ext uri="{BB962C8B-B14F-4D97-AF65-F5344CB8AC3E}">
        <p14:creationId xmlns:p14="http://schemas.microsoft.com/office/powerpoint/2010/main" val="2346741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6623EFAD-7B1C-44F4-818E-91E3E172EA4A}" type="slidenum">
              <a:rPr lang="en-US" sz="1300">
                <a:solidFill>
                  <a:schemeClr val="tx1"/>
                </a:solidFill>
                <a:latin typeface="Arial" charset="0"/>
              </a:rPr>
              <a:pPr/>
              <a:t>14</a:t>
            </a:fld>
            <a:endParaRPr lang="en-US" sz="1300">
              <a:solidFill>
                <a:schemeClr val="tx1"/>
              </a:solidFill>
              <a:latin typeface="Arial"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defRPr/>
            </a:pPr>
            <a:r>
              <a:rPr lang="en-US" sz="1200" dirty="0" smtClean="0">
                <a:solidFill>
                  <a:srgbClr val="F5E9E9"/>
                </a:solidFill>
                <a:effectLst>
                  <a:outerShdw blurRad="38100" dist="38100" dir="2700000" algn="tl">
                    <a:srgbClr val="000000">
                      <a:alpha val="43137"/>
                    </a:srgbClr>
                  </a:outerShdw>
                </a:effectLst>
                <a:cs typeface="+mn-cs"/>
              </a:rPr>
              <a:t>Radius: .95 </a:t>
            </a:r>
            <a:r>
              <a:rPr lang="en-US" sz="1200" dirty="0" err="1" smtClean="0">
                <a:solidFill>
                  <a:srgbClr val="F5E9E9"/>
                </a:solidFill>
                <a:effectLst>
                  <a:outerShdw blurRad="38100" dist="38100" dir="2700000" algn="tl">
                    <a:srgbClr val="000000">
                      <a:alpha val="43137"/>
                    </a:srgbClr>
                  </a:outerShdw>
                </a:effectLst>
                <a:cs typeface="+mn-cs"/>
              </a:rPr>
              <a:t>R</a:t>
            </a:r>
            <a:r>
              <a:rPr lang="en-US" sz="1200" baseline="-25000" dirty="0" err="1" smtClean="0">
                <a:solidFill>
                  <a:srgbClr val="F5E9E9"/>
                </a:solidFill>
                <a:effectLst>
                  <a:outerShdw blurRad="38100" dist="38100" dir="2700000" algn="tl">
                    <a:srgbClr val="000000">
                      <a:alpha val="43137"/>
                    </a:srgbClr>
                  </a:outerShdw>
                </a:effectLst>
                <a:cs typeface="+mn-cs"/>
              </a:rPr>
              <a:t>earth</a:t>
            </a:r>
            <a:endParaRPr lang="en-US" sz="1200" baseline="-25000" dirty="0" smtClean="0">
              <a:solidFill>
                <a:srgbClr val="F5E9E9"/>
              </a:solidFill>
              <a:effectLst>
                <a:outerShdw blurRad="38100" dist="38100" dir="2700000" algn="tl">
                  <a:srgbClr val="000000">
                    <a:alpha val="43137"/>
                  </a:srgbClr>
                </a:outerShdw>
              </a:effectLst>
              <a:cs typeface="+mn-cs"/>
            </a:endParaRPr>
          </a:p>
          <a:p>
            <a:pPr eaLnBrk="0" hangingPunct="0">
              <a:defRPr/>
            </a:pPr>
            <a:r>
              <a:rPr lang="en-US" sz="1200" dirty="0" smtClean="0">
                <a:solidFill>
                  <a:srgbClr val="F5E9E9"/>
                </a:solidFill>
                <a:effectLst>
                  <a:outerShdw blurRad="38100" dist="38100" dir="2700000" algn="tl">
                    <a:srgbClr val="000000">
                      <a:alpha val="43137"/>
                    </a:srgbClr>
                  </a:outerShdw>
                </a:effectLst>
                <a:cs typeface="+mn-cs"/>
              </a:rPr>
              <a:t>T~300K </a:t>
            </a:r>
            <a:r>
              <a:rPr lang="en-US" sz="1200" baseline="0" dirty="0" smtClean="0">
                <a:solidFill>
                  <a:srgbClr val="F5E9E9"/>
                </a:solidFill>
                <a:effectLst>
                  <a:outerShdw blurRad="38100" dist="38100" dir="2700000" algn="tl">
                    <a:srgbClr val="000000">
                      <a:alpha val="43137"/>
                    </a:srgbClr>
                  </a:outerShdw>
                </a:effectLst>
                <a:cs typeface="+mn-cs"/>
              </a:rPr>
              <a:t> without an atmosphere but with it’s atmosphere it’s much hotter!</a:t>
            </a:r>
            <a:endParaRPr lang="en-US" dirty="0" smtClean="0"/>
          </a:p>
        </p:txBody>
      </p:sp>
    </p:spTree>
    <p:extLst>
      <p:ext uri="{BB962C8B-B14F-4D97-AF65-F5344CB8AC3E}">
        <p14:creationId xmlns:p14="http://schemas.microsoft.com/office/powerpoint/2010/main" val="2301269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07D8A0CD-2550-41CD-BE2E-271F6649856E}" type="slidenum">
              <a:rPr lang="en-US" sz="1300">
                <a:solidFill>
                  <a:schemeClr val="tx1"/>
                </a:solidFill>
                <a:latin typeface="Arial" charset="0"/>
              </a:rPr>
              <a:pPr/>
              <a:t>15</a:t>
            </a:fld>
            <a:endParaRPr lang="en-US" sz="1300">
              <a:solidFill>
                <a:schemeClr val="tx1"/>
              </a:solidFill>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photo is in Ultraviolet light which shows the contrasts better.</a:t>
            </a:r>
          </a:p>
        </p:txBody>
      </p:sp>
    </p:spTree>
    <p:extLst>
      <p:ext uri="{BB962C8B-B14F-4D97-AF65-F5344CB8AC3E}">
        <p14:creationId xmlns:p14="http://schemas.microsoft.com/office/powerpoint/2010/main" val="2333625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2A0620AC-375F-4576-88F9-B72EA531BF1D}" type="slidenum">
              <a:rPr lang="en-US" sz="1300">
                <a:solidFill>
                  <a:schemeClr val="tx1"/>
                </a:solidFill>
                <a:latin typeface="Arial" charset="0"/>
              </a:rPr>
              <a:pPr/>
              <a:t>16</a:t>
            </a:fld>
            <a:endParaRPr lang="en-US" sz="1300">
              <a:solidFill>
                <a:schemeClr val="tx1"/>
              </a:solidFill>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photo is in Ultraviolet light which shows the contrasts better.  H</a:t>
            </a:r>
            <a:r>
              <a:rPr lang="en-US" baseline="-25000" dirty="0" smtClean="0"/>
              <a:t>2</a:t>
            </a:r>
            <a:r>
              <a:rPr lang="en-US" dirty="0" smtClean="0"/>
              <a:t>SO</a:t>
            </a:r>
            <a:r>
              <a:rPr lang="en-US" baseline="-25000" dirty="0" smtClean="0"/>
              <a:t>4</a:t>
            </a:r>
            <a:r>
              <a:rPr lang="en-US" dirty="0" smtClean="0"/>
              <a:t> is sulfuric acid.</a:t>
            </a:r>
          </a:p>
        </p:txBody>
      </p:sp>
    </p:spTree>
    <p:extLst>
      <p:ext uri="{BB962C8B-B14F-4D97-AF65-F5344CB8AC3E}">
        <p14:creationId xmlns:p14="http://schemas.microsoft.com/office/powerpoint/2010/main" val="377020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E9F6A50D-83EE-4A0B-B412-42AC59AF3E6F}" type="slidenum">
              <a:rPr lang="en-US" sz="1300">
                <a:solidFill>
                  <a:schemeClr val="tx1"/>
                </a:solidFill>
                <a:latin typeface="Arial" charset="0"/>
              </a:rPr>
              <a:pPr/>
              <a:t>17</a:t>
            </a:fld>
            <a:endParaRPr lang="en-US" sz="1300">
              <a:solidFill>
                <a:schemeClr val="tx1"/>
              </a:solidFill>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photo is radar imaging of the surface of Venus.</a:t>
            </a:r>
          </a:p>
          <a:p>
            <a:pPr eaLnBrk="1" hangingPunct="1"/>
            <a:endParaRPr lang="en-US" smtClean="0"/>
          </a:p>
          <a:p>
            <a:pPr eaLnBrk="1" hangingPunct="1"/>
            <a:r>
              <a:rPr lang="en-US" b="1" smtClean="0"/>
              <a:t>**What’s different about Venus, compared to Earth, at the beginning of the solar system?**</a:t>
            </a:r>
          </a:p>
          <a:p>
            <a:pPr eaLnBrk="1" hangingPunct="1"/>
            <a:r>
              <a:rPr lang="en-US" smtClean="0"/>
              <a:t>Remember which gas is the </a:t>
            </a:r>
            <a:r>
              <a:rPr lang="en-US" u="sng" smtClean="0"/>
              <a:t>most effective </a:t>
            </a:r>
            <a:r>
              <a:rPr lang="en-US" smtClean="0"/>
              <a:t>greenhouse gas!  Water!  Without any atmosphere, Venus is at about 294K… so a lot more water stays in the atmosphere.  </a:t>
            </a:r>
          </a:p>
        </p:txBody>
      </p:sp>
    </p:spTree>
    <p:extLst>
      <p:ext uri="{BB962C8B-B14F-4D97-AF65-F5344CB8AC3E}">
        <p14:creationId xmlns:p14="http://schemas.microsoft.com/office/powerpoint/2010/main" val="3675280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3E538110-1945-44C1-A556-8C3CD9E53515}" type="slidenum">
              <a:rPr lang="en-US" sz="1300">
                <a:solidFill>
                  <a:schemeClr val="tx1"/>
                </a:solidFill>
                <a:latin typeface="Arial" charset="0"/>
              </a:rPr>
              <a:pPr/>
              <a:t>18</a:t>
            </a:fld>
            <a:endParaRPr lang="en-US" sz="1300">
              <a:solidFill>
                <a:schemeClr val="tx1"/>
              </a:solidFill>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photo is radar imaging of the surface of Venus.</a:t>
            </a:r>
          </a:p>
          <a:p>
            <a:pPr eaLnBrk="1" hangingPunct="1"/>
            <a:r>
              <a:rPr lang="en-US" smtClean="0"/>
              <a:t>Once you don’t have the any possibility for a CO</a:t>
            </a:r>
            <a:r>
              <a:rPr lang="en-US" baseline="-25000" smtClean="0"/>
              <a:t>2</a:t>
            </a:r>
            <a:r>
              <a:rPr lang="en-US" smtClean="0"/>
              <a:t> cycle (need oceans), any volcanic activity is just going to make more and more CO</a:t>
            </a:r>
            <a:r>
              <a:rPr lang="en-US" baseline="-25000" smtClean="0"/>
              <a:t>2</a:t>
            </a:r>
            <a:r>
              <a:rPr lang="en-US" smtClean="0"/>
              <a:t> in the atmosphere, and it’ll never come out again.</a:t>
            </a:r>
          </a:p>
        </p:txBody>
      </p:sp>
    </p:spTree>
    <p:extLst>
      <p:ext uri="{BB962C8B-B14F-4D97-AF65-F5344CB8AC3E}">
        <p14:creationId xmlns:p14="http://schemas.microsoft.com/office/powerpoint/2010/main" val="499443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18DE3AF5-D8AE-4F24-AAB3-EC7DF869B915}" type="slidenum">
              <a:rPr lang="en-US" sz="1300">
                <a:solidFill>
                  <a:schemeClr val="tx1"/>
                </a:solidFill>
                <a:latin typeface="Arial" charset="0"/>
              </a:rPr>
              <a:pPr/>
              <a:t>19</a:t>
            </a:fld>
            <a:endParaRPr lang="en-US" sz="1300">
              <a:solidFill>
                <a:schemeClr val="tx1"/>
              </a:solidFill>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Mars’ climate varies a lot, depending on the season and the orbit.  Unlike most planets, Mars’ orbit has enough eccentricity to matter a little.</a:t>
            </a:r>
          </a:p>
          <a:p>
            <a:pPr eaLnBrk="1" hangingPunct="1"/>
            <a:r>
              <a:rPr lang="en-US" smtClean="0"/>
              <a:t>Temperature should be about 203K  (-70C)</a:t>
            </a:r>
          </a:p>
        </p:txBody>
      </p:sp>
    </p:spTree>
    <p:extLst>
      <p:ext uri="{BB962C8B-B14F-4D97-AF65-F5344CB8AC3E}">
        <p14:creationId xmlns:p14="http://schemas.microsoft.com/office/powerpoint/2010/main" val="664515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728218BA-208E-49DE-89A9-D14589FE8468}" type="slidenum">
              <a:rPr lang="en-US" sz="1300">
                <a:solidFill>
                  <a:schemeClr val="tx1"/>
                </a:solidFill>
                <a:latin typeface="Arial" charset="0"/>
              </a:rPr>
              <a:pPr algn="r" eaLnBrk="1" hangingPunct="1">
                <a:defRPr/>
              </a:pPr>
              <a:t>2</a:t>
            </a:fld>
            <a:endParaRPr lang="en-US" sz="1300">
              <a:solidFill>
                <a:schemeClr val="tx1"/>
              </a:solidFill>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These are the things we need to look at to understand how (terrestrial) planets form.  We’ll start with the Earth, and compare from there.</a:t>
            </a:r>
          </a:p>
        </p:txBody>
      </p:sp>
    </p:spTree>
    <p:extLst>
      <p:ext uri="{BB962C8B-B14F-4D97-AF65-F5344CB8AC3E}">
        <p14:creationId xmlns:p14="http://schemas.microsoft.com/office/powerpoint/2010/main" val="1911858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3C1F80F1-2A87-4946-B88A-A8DEF5B92994}" type="slidenum">
              <a:rPr lang="en-US" sz="1300">
                <a:solidFill>
                  <a:schemeClr val="tx1"/>
                </a:solidFill>
                <a:latin typeface="Arial" charset="0"/>
              </a:rPr>
              <a:pPr/>
              <a:t>20</a:t>
            </a:fld>
            <a:endParaRPr lang="en-US" sz="1300">
              <a:solidFill>
                <a:schemeClr val="tx1"/>
              </a:solidFill>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Even though Mars is somewhat colder than the Earth (due to being farther away), it is not cold enough to make a difference for holding onto that atmosphere.  Mars’ gravity is small enough that it has a hard time holding onto its atmosphere.  </a:t>
            </a:r>
          </a:p>
          <a:p>
            <a:pPr eaLnBrk="1" hangingPunct="1"/>
            <a:r>
              <a:rPr lang="en-US" smtClean="0"/>
              <a:t>Where’s the water?  Did it escape through dissociation (like Venus)?  The UV radiation would be less out this far, but the lack of magnetic field means the atmosphere is bombarded more by particles…  a lot of the oxygen is locked up in rusting the surface rocks.  On the other hand… we do see evidence of water, just not in the atmosphere.  </a:t>
            </a:r>
          </a:p>
        </p:txBody>
      </p:sp>
    </p:spTree>
    <p:extLst>
      <p:ext uri="{BB962C8B-B14F-4D97-AF65-F5344CB8AC3E}">
        <p14:creationId xmlns:p14="http://schemas.microsoft.com/office/powerpoint/2010/main" val="2161938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951F1016-7E85-4607-B80F-40DAA8D5E61A}" type="slidenum">
              <a:rPr lang="en-US" sz="1300">
                <a:solidFill>
                  <a:schemeClr val="tx1"/>
                </a:solidFill>
                <a:latin typeface="Arial" charset="0"/>
              </a:rPr>
              <a:pPr/>
              <a:t>21</a:t>
            </a:fld>
            <a:endParaRPr lang="en-US" sz="1300">
              <a:solidFill>
                <a:schemeClr val="tx1"/>
              </a:solidFill>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(Board work for the circulation and heating)</a:t>
            </a:r>
          </a:p>
        </p:txBody>
      </p:sp>
    </p:spTree>
    <p:extLst>
      <p:ext uri="{BB962C8B-B14F-4D97-AF65-F5344CB8AC3E}">
        <p14:creationId xmlns:p14="http://schemas.microsoft.com/office/powerpoint/2010/main" val="2158934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728218BA-208E-49DE-89A9-D14589FE8468}" type="slidenum">
              <a:rPr lang="en-US" sz="1300">
                <a:solidFill>
                  <a:schemeClr val="tx1"/>
                </a:solidFill>
                <a:latin typeface="Arial" charset="0"/>
              </a:rPr>
              <a:pPr algn="r" eaLnBrk="1" hangingPunct="1">
                <a:defRPr/>
              </a:pPr>
              <a:t>22</a:t>
            </a:fld>
            <a:endParaRPr lang="en-US" sz="1300">
              <a:solidFill>
                <a:schemeClr val="tx1"/>
              </a:solidFill>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These are the things we need to look at to understand how (terrestrial) planets form.  We’ll start with the Earth, and compare from there.</a:t>
            </a:r>
          </a:p>
        </p:txBody>
      </p:sp>
    </p:spTree>
    <p:extLst>
      <p:ext uri="{BB962C8B-B14F-4D97-AF65-F5344CB8AC3E}">
        <p14:creationId xmlns:p14="http://schemas.microsoft.com/office/powerpoint/2010/main" val="510067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76699C25-6531-446C-A550-C7B376499495}" type="slidenum">
              <a:rPr lang="en-US" sz="1300">
                <a:solidFill>
                  <a:schemeClr val="tx1"/>
                </a:solidFill>
                <a:latin typeface="Arial" charset="0"/>
              </a:rPr>
              <a:pPr/>
              <a:t>23</a:t>
            </a:fld>
            <a:endParaRPr lang="en-US" sz="1300">
              <a:solidFill>
                <a:schemeClr val="tx1"/>
              </a:solidFill>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Remember:  Our oxygen is only because we have life on this planet!!  Plant life, specifically.</a:t>
            </a:r>
          </a:p>
          <a:p>
            <a:pPr eaLnBrk="1" hangingPunct="1"/>
            <a:r>
              <a:rPr lang="en-US" smtClean="0"/>
              <a:t>Similarly there wouldn’t be Sulfuric Acid on Venus if there weren’t current volcanic activity.</a:t>
            </a:r>
          </a:p>
        </p:txBody>
      </p:sp>
    </p:spTree>
    <p:extLst>
      <p:ext uri="{BB962C8B-B14F-4D97-AF65-F5344CB8AC3E}">
        <p14:creationId xmlns:p14="http://schemas.microsoft.com/office/powerpoint/2010/main" val="1254894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35F2643A-5DAB-465C-B4D5-072E7F284F98}" type="slidenum">
              <a:rPr lang="en-US" sz="1300">
                <a:solidFill>
                  <a:schemeClr val="tx1"/>
                </a:solidFill>
                <a:latin typeface="Arial" charset="0"/>
              </a:rPr>
              <a:pPr algn="r" eaLnBrk="1" hangingPunct="1">
                <a:defRPr/>
              </a:pPr>
              <a:t>24</a:t>
            </a:fld>
            <a:endParaRPr lang="en-US" sz="1300">
              <a:solidFill>
                <a:schemeClr val="tx1"/>
              </a:solidFill>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These are the ways that the Earth is </a:t>
            </a:r>
            <a:r>
              <a:rPr lang="en-US" i="1" smtClean="0"/>
              <a:t>different</a:t>
            </a:r>
            <a:r>
              <a:rPr lang="en-US" smtClean="0"/>
              <a:t> from the other terrestrial planets.  We will see next week how the Earth is </a:t>
            </a:r>
            <a:r>
              <a:rPr lang="en-US" i="1" smtClean="0"/>
              <a:t>similar</a:t>
            </a:r>
            <a:r>
              <a:rPr lang="en-US" smtClean="0"/>
              <a:t>, and what some of the differences between the other terrestrial planets are.  Note that there are more differences with the Earth’s atmosphere as well, such as atmospheric structure and composition – but we’ll get to that next week.</a:t>
            </a:r>
          </a:p>
        </p:txBody>
      </p:sp>
    </p:spTree>
    <p:extLst>
      <p:ext uri="{BB962C8B-B14F-4D97-AF65-F5344CB8AC3E}">
        <p14:creationId xmlns:p14="http://schemas.microsoft.com/office/powerpoint/2010/main" val="3130577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63B6FB17-8FC0-4DAF-856D-04400BD5728E}" type="slidenum">
              <a:rPr lang="en-US" sz="1300">
                <a:solidFill>
                  <a:schemeClr val="tx1"/>
                </a:solidFill>
                <a:latin typeface="Arial" charset="0"/>
              </a:rPr>
              <a:pPr algn="r" eaLnBrk="1" hangingPunct="1">
                <a:defRPr/>
              </a:pPr>
              <a:t>25</a:t>
            </a:fld>
            <a:endParaRPr lang="en-US" sz="1300">
              <a:solidFill>
                <a:schemeClr val="tx1"/>
              </a:solidFill>
              <a:latin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 could just talk about planets (and one moon with an atmosphere), but there are other objects in the solar system which also</a:t>
            </a:r>
            <a:r>
              <a:rPr lang="en-US" baseline="0" dirty="0" smtClean="0"/>
              <a:t> undergo some of these processes as well.  How do they compare?</a:t>
            </a:r>
            <a:endParaRPr lang="en-US" dirty="0" smtClean="0"/>
          </a:p>
        </p:txBody>
      </p:sp>
    </p:spTree>
    <p:extLst>
      <p:ext uri="{BB962C8B-B14F-4D97-AF65-F5344CB8AC3E}">
        <p14:creationId xmlns:p14="http://schemas.microsoft.com/office/powerpoint/2010/main" val="1733554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63B6FB17-8FC0-4DAF-856D-04400BD5728E}" type="slidenum">
              <a:rPr lang="en-US" sz="1300">
                <a:solidFill>
                  <a:schemeClr val="tx1"/>
                </a:solidFill>
                <a:latin typeface="Arial" charset="0"/>
              </a:rPr>
              <a:pPr algn="r" eaLnBrk="1" hangingPunct="1">
                <a:defRPr/>
              </a:pPr>
              <a:t>26</a:t>
            </a:fld>
            <a:endParaRPr lang="en-US" sz="1300">
              <a:solidFill>
                <a:schemeClr val="tx1"/>
              </a:solidFill>
              <a:latin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466771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63B6FB17-8FC0-4DAF-856D-04400BD5728E}" type="slidenum">
              <a:rPr lang="en-US" sz="1300">
                <a:solidFill>
                  <a:schemeClr val="tx1"/>
                </a:solidFill>
                <a:latin typeface="Arial" charset="0"/>
              </a:rPr>
              <a:pPr algn="r" eaLnBrk="1" hangingPunct="1">
                <a:defRPr/>
              </a:pPr>
              <a:t>27</a:t>
            </a:fld>
            <a:endParaRPr lang="en-US" sz="1300">
              <a:solidFill>
                <a:schemeClr val="tx1"/>
              </a:solidFill>
              <a:latin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625451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63B6FB17-8FC0-4DAF-856D-04400BD5728E}" type="slidenum">
              <a:rPr lang="en-US" sz="1300">
                <a:solidFill>
                  <a:schemeClr val="tx1"/>
                </a:solidFill>
                <a:latin typeface="Arial" charset="0"/>
              </a:rPr>
              <a:pPr algn="r" eaLnBrk="1" hangingPunct="1">
                <a:defRPr/>
              </a:pPr>
              <a:t>28</a:t>
            </a:fld>
            <a:endParaRPr lang="en-US" sz="1300">
              <a:solidFill>
                <a:schemeClr val="tx1"/>
              </a:solidFill>
              <a:latin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390825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63B6FB17-8FC0-4DAF-856D-04400BD5728E}" type="slidenum">
              <a:rPr lang="en-US" sz="1300">
                <a:solidFill>
                  <a:schemeClr val="tx1"/>
                </a:solidFill>
                <a:latin typeface="Arial" charset="0"/>
              </a:rPr>
              <a:pPr algn="r" eaLnBrk="1" hangingPunct="1">
                <a:defRPr/>
              </a:pPr>
              <a:t>29</a:t>
            </a:fld>
            <a:endParaRPr lang="en-US" sz="1300">
              <a:solidFill>
                <a:schemeClr val="tx1"/>
              </a:solidFill>
              <a:latin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90582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C7356D54-B841-4317-A92E-334BF91607C2}" type="slidenum">
              <a:rPr lang="en-US" sz="1300">
                <a:solidFill>
                  <a:schemeClr val="tx1"/>
                </a:solidFill>
                <a:latin typeface="Arial" charset="0"/>
              </a:rPr>
              <a:pPr algn="r" eaLnBrk="1" hangingPunct="1">
                <a:defRPr/>
              </a:pPr>
              <a:t>3</a:t>
            </a:fld>
            <a:endParaRPr lang="en-US" sz="1300">
              <a:solidFill>
                <a:schemeClr val="tx1"/>
              </a:solidFill>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 picture of the moon through Earth’s atmosphere (from the shuttle)</a:t>
            </a:r>
          </a:p>
        </p:txBody>
      </p:sp>
    </p:spTree>
    <p:extLst>
      <p:ext uri="{BB962C8B-B14F-4D97-AF65-F5344CB8AC3E}">
        <p14:creationId xmlns:p14="http://schemas.microsoft.com/office/powerpoint/2010/main" val="29817848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63B6FB17-8FC0-4DAF-856D-04400BD5728E}" type="slidenum">
              <a:rPr lang="en-US" sz="1300">
                <a:solidFill>
                  <a:schemeClr val="tx1"/>
                </a:solidFill>
                <a:latin typeface="Arial" charset="0"/>
              </a:rPr>
              <a:pPr algn="r" eaLnBrk="1" hangingPunct="1">
                <a:defRPr/>
              </a:pPr>
              <a:t>30</a:t>
            </a:fld>
            <a:endParaRPr lang="en-US" sz="1300">
              <a:solidFill>
                <a:schemeClr val="tx1"/>
              </a:solidFill>
              <a:latin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83050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63B6FB17-8FC0-4DAF-856D-04400BD5728E}" type="slidenum">
              <a:rPr lang="en-US" sz="1300">
                <a:solidFill>
                  <a:schemeClr val="tx1"/>
                </a:solidFill>
                <a:latin typeface="Arial" charset="0"/>
              </a:rPr>
              <a:pPr algn="r" eaLnBrk="1" hangingPunct="1">
                <a:defRPr/>
              </a:pPr>
              <a:t>31</a:t>
            </a:fld>
            <a:endParaRPr lang="en-US" sz="1300">
              <a:solidFill>
                <a:schemeClr val="tx1"/>
              </a:solidFill>
              <a:latin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285565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B24B5F75-16E5-46E8-91CD-44DC6EACC4CD}" type="slidenum">
              <a:rPr lang="en-US" sz="1300">
                <a:solidFill>
                  <a:srgbClr val="000000"/>
                </a:solidFill>
                <a:latin typeface="Arial" charset="0"/>
              </a:rPr>
              <a:pPr/>
              <a:t>32</a:t>
            </a:fld>
            <a:endParaRPr lang="en-US" sz="1300">
              <a:solidFill>
                <a:srgbClr val="000000"/>
              </a:solidFill>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Metallic core, rocky mantle, and a crust made of H</a:t>
            </a:r>
            <a:r>
              <a:rPr lang="en-US" baseline="-25000" smtClean="0"/>
              <a:t>2</a:t>
            </a:r>
            <a:r>
              <a:rPr lang="en-US" smtClean="0"/>
              <a:t>O ice</a:t>
            </a:r>
          </a:p>
          <a:p>
            <a:pPr eaLnBrk="1" hangingPunct="1"/>
            <a:r>
              <a:rPr lang="en-US" smtClean="0"/>
              <a:t>Its fractured surface indicates </a:t>
            </a:r>
            <a:r>
              <a:rPr lang="en-US" b="1" smtClean="0"/>
              <a:t>plate tectonics</a:t>
            </a:r>
          </a:p>
          <a:p>
            <a:pPr lvl="1" eaLnBrk="1" hangingPunct="1"/>
            <a:r>
              <a:rPr lang="en-US" smtClean="0"/>
              <a:t>few impact craters seen</a:t>
            </a:r>
          </a:p>
          <a:p>
            <a:pPr lvl="1" eaLnBrk="1" hangingPunct="1"/>
            <a:r>
              <a:rPr lang="en-US" smtClean="0"/>
              <a:t>double-ridged cracks </a:t>
            </a:r>
          </a:p>
          <a:p>
            <a:pPr lvl="1" eaLnBrk="1" hangingPunct="1"/>
            <a:r>
              <a:rPr lang="en-US" smtClean="0"/>
              <a:t>jumbled icebergs</a:t>
            </a:r>
          </a:p>
          <a:p>
            <a:pPr eaLnBrk="1" hangingPunct="1"/>
            <a:r>
              <a:rPr lang="en-US" smtClean="0"/>
              <a:t>These provide photographic evidence of a subsurface ocean</a:t>
            </a:r>
          </a:p>
          <a:p>
            <a:pPr eaLnBrk="1" hangingPunct="1"/>
            <a:r>
              <a:rPr lang="en-US" smtClean="0"/>
              <a:t>Europa has a magnetic field</a:t>
            </a:r>
          </a:p>
          <a:p>
            <a:pPr lvl="1" eaLnBrk="1" hangingPunct="1"/>
            <a:r>
              <a:rPr lang="en-US" smtClean="0"/>
              <a:t>Implies liquid salt water beneath the icy crust</a:t>
            </a:r>
          </a:p>
          <a:p>
            <a:pPr eaLnBrk="1" hangingPunct="1"/>
            <a:r>
              <a:rPr lang="en-US" smtClean="0"/>
              <a:t>Where liquid water exists, there could be life!</a:t>
            </a:r>
          </a:p>
          <a:p>
            <a:pPr eaLnBrk="1" hangingPunct="1"/>
            <a:endParaRPr lang="en-US" sz="1600"/>
          </a:p>
          <a:p>
            <a:pPr eaLnBrk="1" hangingPunct="1"/>
            <a:r>
              <a:rPr lang="en-US" smtClean="0"/>
              <a:t>Again, tidal heating!</a:t>
            </a:r>
          </a:p>
        </p:txBody>
      </p:sp>
    </p:spTree>
    <p:extLst>
      <p:ext uri="{BB962C8B-B14F-4D97-AF65-F5344CB8AC3E}">
        <p14:creationId xmlns:p14="http://schemas.microsoft.com/office/powerpoint/2010/main" val="148942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9CFBAB9A-7B8E-490F-AB79-373262B2EFEA}" type="slidenum">
              <a:rPr lang="en-US" sz="1300">
                <a:solidFill>
                  <a:srgbClr val="000000"/>
                </a:solidFill>
                <a:latin typeface="Arial" charset="0"/>
              </a:rPr>
              <a:pPr/>
              <a:t>33</a:t>
            </a:fld>
            <a:endParaRPr lang="en-US" sz="1300">
              <a:solidFill>
                <a:srgbClr val="000000"/>
              </a:solidFill>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Ganymede:  Dark areas are similar to moon’s highlands, heavily cratered and old.  Light areas are similar to the moon’s maria, fewer craters and so younger; likely upwelling (more with water though than lava) after impacts similar to how the maria formed on the moon.  May have slushy water ice beneath the surface, because it has a very weak magnetic field.  </a:t>
            </a:r>
          </a:p>
          <a:p>
            <a:pPr eaLnBrk="1" hangingPunct="1"/>
            <a:endParaRPr lang="en-US" smtClean="0"/>
          </a:p>
          <a:p>
            <a:pPr eaLnBrk="1" hangingPunct="1"/>
            <a:r>
              <a:rPr lang="en-US" smtClean="0"/>
              <a:t>Callisto:   More heavily cratered than Ganymede.  Froze before any tectonics could start.  Large ringed area was probably a very large impact.  Why Callisto didn’t differentiate like Ganymede is a mystery.</a:t>
            </a:r>
          </a:p>
        </p:txBody>
      </p:sp>
    </p:spTree>
    <p:extLst>
      <p:ext uri="{BB962C8B-B14F-4D97-AF65-F5344CB8AC3E}">
        <p14:creationId xmlns:p14="http://schemas.microsoft.com/office/powerpoint/2010/main" val="30223318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97C8F5EA-AF60-4F58-A826-D9863B7997FB}" type="slidenum">
              <a:rPr lang="en-US" sz="1300">
                <a:solidFill>
                  <a:schemeClr val="tx1"/>
                </a:solidFill>
                <a:latin typeface="Arial" charset="0"/>
              </a:rPr>
              <a:pPr/>
              <a:t>34</a:t>
            </a:fld>
            <a:endParaRPr lang="en-US" sz="1300">
              <a:solidFill>
                <a:schemeClr val="tx1"/>
              </a:solidFill>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Titan is Saturn’s biggest mooon.</a:t>
            </a:r>
          </a:p>
          <a:p>
            <a:pPr eaLnBrk="1" hangingPunct="1"/>
            <a:endParaRPr lang="en-US" smtClean="0"/>
          </a:p>
          <a:p>
            <a:pPr eaLnBrk="1" hangingPunct="1"/>
            <a:r>
              <a:rPr lang="en-US" smtClean="0"/>
              <a:t>Titan has an atmosphere!  (Hubble is visible light – what you would see with your eyes; Cassini is infrared, seeing through the smog) Titan’s atmosphere is at the triple point of methane – liquid, gas, and solid methane can exist on Titan… and there’s more methane in its atmosphere than there should be, so </a:t>
            </a:r>
            <a:r>
              <a:rPr lang="en-US" i="1" smtClean="0"/>
              <a:t>something</a:t>
            </a:r>
            <a:r>
              <a:rPr lang="en-US" smtClean="0"/>
              <a:t> has to be replenishing it.</a:t>
            </a:r>
          </a:p>
          <a:p>
            <a:pPr eaLnBrk="1" hangingPunct="1"/>
            <a:endParaRPr lang="en-US" smtClean="0"/>
          </a:p>
          <a:p>
            <a:pPr eaLnBrk="1" hangingPunct="1"/>
            <a:endParaRPr lang="en-US" smtClean="0"/>
          </a:p>
          <a:p>
            <a:pPr eaLnBrk="1" hangingPunct="1"/>
            <a:r>
              <a:rPr lang="en-US" smtClean="0"/>
              <a:t>Titan’s surface temperature without an atmosphere would be 80K (-192C) – so it’s gained ~12 degrees from its atmosphere.  Its radius is about 2500km (0.4 Earth’s radius; compare to Mars which is about 0.5 Earth Radii). Its surface gravity is 0.14g (compare to Mars at about .3g).  Yet it has a much thicker atmosphere than Mars.  Why?  Because it’s just so much colder out by Saturn; molecules move much more slowly and therefore it’s harder for them to escape.</a:t>
            </a:r>
          </a:p>
        </p:txBody>
      </p:sp>
    </p:spTree>
    <p:extLst>
      <p:ext uri="{BB962C8B-B14F-4D97-AF65-F5344CB8AC3E}">
        <p14:creationId xmlns:p14="http://schemas.microsoft.com/office/powerpoint/2010/main" val="1466831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97C8F5EA-AF60-4F58-A826-D9863B7997FB}" type="slidenum">
              <a:rPr lang="en-US" sz="1300">
                <a:solidFill>
                  <a:schemeClr val="tx1"/>
                </a:solidFill>
                <a:latin typeface="Arial" charset="0"/>
              </a:rPr>
              <a:pPr/>
              <a:t>35</a:t>
            </a:fld>
            <a:endParaRPr lang="en-US" sz="1300">
              <a:solidFill>
                <a:schemeClr val="tx1"/>
              </a:solidFill>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Titan is Saturn’s biggest mooon.</a:t>
            </a:r>
          </a:p>
          <a:p>
            <a:pPr eaLnBrk="1" hangingPunct="1"/>
            <a:endParaRPr lang="en-US" smtClean="0"/>
          </a:p>
          <a:p>
            <a:pPr eaLnBrk="1" hangingPunct="1"/>
            <a:r>
              <a:rPr lang="en-US" smtClean="0"/>
              <a:t>Titan has an atmosphere!  (Hubble is visible light – what you would see with your eyes; Cassini is infrared, seeing through the smog) Titan’s atmosphere is at the triple point of methane – liquid, gas, and solid methane can exist on Titan… and there’s more methane in its atmosphere than there should be, so </a:t>
            </a:r>
            <a:r>
              <a:rPr lang="en-US" i="1" smtClean="0"/>
              <a:t>something</a:t>
            </a:r>
            <a:r>
              <a:rPr lang="en-US" smtClean="0"/>
              <a:t> has to be replenishing it.</a:t>
            </a:r>
          </a:p>
          <a:p>
            <a:pPr eaLnBrk="1" hangingPunct="1"/>
            <a:endParaRPr lang="en-US" smtClean="0"/>
          </a:p>
          <a:p>
            <a:pPr eaLnBrk="1" hangingPunct="1"/>
            <a:endParaRPr lang="en-US" smtClean="0"/>
          </a:p>
          <a:p>
            <a:pPr eaLnBrk="1" hangingPunct="1"/>
            <a:r>
              <a:rPr lang="en-US" smtClean="0"/>
              <a:t>Titan’s surface temperature without an atmosphere would be 80K (-192C) – so it’s gained ~12 degrees from its atmosphere.  Its radius is about 2500km (0.4 Earth’s radius; compare to Mars which is about 0.5 Earth Radii). Its surface gravity is 0.14g (compare to Mars at about .3g).  Yet it has a much thicker atmosphere than Mars.  Why?  Because it’s just so much colder out by Saturn; molecules move much more slowly and therefore it’s harder for them to escape.</a:t>
            </a:r>
          </a:p>
        </p:txBody>
      </p:sp>
    </p:spTree>
    <p:extLst>
      <p:ext uri="{BB962C8B-B14F-4D97-AF65-F5344CB8AC3E}">
        <p14:creationId xmlns:p14="http://schemas.microsoft.com/office/powerpoint/2010/main" val="771385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2DC22219-E5D5-4B68-B487-15195CFE319E}" type="slidenum">
              <a:rPr lang="en-US" sz="1300">
                <a:solidFill>
                  <a:srgbClr val="000000"/>
                </a:solidFill>
                <a:latin typeface="Arial" charset="0"/>
              </a:rPr>
              <a:pPr/>
              <a:t>36</a:t>
            </a:fld>
            <a:endParaRPr lang="en-US" sz="1300">
              <a:solidFill>
                <a:srgbClr val="000000"/>
              </a:solidFill>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0133587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85A90EC4-80E1-49D3-B380-1C087E5DBCA6}" type="slidenum">
              <a:rPr lang="en-US" sz="1300">
                <a:solidFill>
                  <a:srgbClr val="000000"/>
                </a:solidFill>
                <a:latin typeface="Arial" charset="0"/>
              </a:rPr>
              <a:pPr/>
              <a:t>37</a:t>
            </a:fld>
            <a:endParaRPr lang="en-US" sz="1300">
              <a:solidFill>
                <a:srgbClr val="000000"/>
              </a:solidFill>
              <a:latin typeface="Arial"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Remember:  Using radar, smooth things are dark and rough things (like mountains) are bright.</a:t>
            </a:r>
          </a:p>
          <a:p>
            <a:pPr eaLnBrk="1" hangingPunct="1"/>
            <a:r>
              <a:rPr lang="en-US" dirty="0" smtClean="0"/>
              <a:t>The image on the left shows an active </a:t>
            </a:r>
            <a:r>
              <a:rPr lang="en-US" dirty="0" err="1" smtClean="0"/>
              <a:t>cryovolcano</a:t>
            </a:r>
            <a:r>
              <a:rPr lang="en-US" dirty="0" smtClean="0"/>
              <a:t> on Titan.</a:t>
            </a:r>
          </a:p>
          <a:p>
            <a:pPr eaLnBrk="1" hangingPunct="1"/>
            <a:r>
              <a:rPr lang="en-US" dirty="0" smtClean="0"/>
              <a:t>Are there ethane oceans on Titan? Yes!  And methane/ethane</a:t>
            </a:r>
            <a:r>
              <a:rPr lang="en-US" baseline="0" dirty="0" smtClean="0"/>
              <a:t> rain!</a:t>
            </a:r>
            <a:endParaRPr lang="en-US" dirty="0" smtClean="0"/>
          </a:p>
          <a:p>
            <a:pPr eaLnBrk="1" hangingPunct="1"/>
            <a:endParaRPr lang="en-US" dirty="0" smtClean="0"/>
          </a:p>
        </p:txBody>
      </p:sp>
    </p:spTree>
    <p:extLst>
      <p:ext uri="{BB962C8B-B14F-4D97-AF65-F5344CB8AC3E}">
        <p14:creationId xmlns:p14="http://schemas.microsoft.com/office/powerpoint/2010/main" val="30565264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86B3DC46-6571-4C44-BF25-8AC8F28866BB}" type="slidenum">
              <a:rPr lang="en-US" sz="1300">
                <a:solidFill>
                  <a:srgbClr val="000000"/>
                </a:solidFill>
                <a:latin typeface="Arial" charset="0"/>
              </a:rPr>
              <a:pPr/>
              <a:t>38</a:t>
            </a:fld>
            <a:endParaRPr lang="en-US" sz="1300">
              <a:solidFill>
                <a:srgbClr val="000000"/>
              </a:solidFill>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Show movie, and surface images</a:t>
            </a:r>
          </a:p>
        </p:txBody>
      </p:sp>
    </p:spTree>
    <p:extLst>
      <p:ext uri="{BB962C8B-B14F-4D97-AF65-F5344CB8AC3E}">
        <p14:creationId xmlns:p14="http://schemas.microsoft.com/office/powerpoint/2010/main" val="3904758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7E5C7562-CE69-4ACA-A487-F628E44E6195}" type="slidenum">
              <a:rPr lang="en-US" sz="1300">
                <a:solidFill>
                  <a:srgbClr val="000000"/>
                </a:solidFill>
                <a:latin typeface="Arial" charset="0"/>
              </a:rPr>
              <a:pPr/>
              <a:t>39</a:t>
            </a:fld>
            <a:endParaRPr lang="en-US" sz="1300">
              <a:solidFill>
                <a:srgbClr val="000000"/>
              </a:solidFill>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Coldest moon in the Solar System</a:t>
            </a:r>
          </a:p>
          <a:p>
            <a:pPr lvl="1" eaLnBrk="1" hangingPunct="1"/>
            <a:r>
              <a:rPr lang="en-US" smtClean="0"/>
              <a:t>Due to higher reflectivity, even colder than Pluto</a:t>
            </a:r>
          </a:p>
          <a:p>
            <a:pPr eaLnBrk="1" hangingPunct="1"/>
            <a:r>
              <a:rPr lang="en-US" smtClean="0"/>
              <a:t>Orbits in retrograde motion, opposite the motion of the other moons</a:t>
            </a:r>
          </a:p>
          <a:p>
            <a:pPr eaLnBrk="1" hangingPunct="1"/>
            <a:r>
              <a:rPr lang="en-US" smtClean="0"/>
              <a:t>Highly inclined orbit</a:t>
            </a:r>
          </a:p>
          <a:p>
            <a:pPr lvl="1" eaLnBrk="1" hangingPunct="1"/>
            <a:r>
              <a:rPr lang="en-US" smtClean="0"/>
              <a:t>Points to a capture</a:t>
            </a:r>
          </a:p>
          <a:p>
            <a:pPr eaLnBrk="1" hangingPunct="1"/>
            <a:r>
              <a:rPr lang="en-US" smtClean="0"/>
              <a:t>Some volcanic activity</a:t>
            </a:r>
          </a:p>
          <a:p>
            <a:pPr eaLnBrk="1" hangingPunct="1"/>
            <a:r>
              <a:rPr lang="en-US" smtClean="0"/>
              <a:t>Some internal heating, possibly due to tidal heating</a:t>
            </a:r>
          </a:p>
          <a:p>
            <a:pPr eaLnBrk="1" hangingPunct="1"/>
            <a:endParaRPr lang="en-US" smtClean="0"/>
          </a:p>
        </p:txBody>
      </p:sp>
    </p:spTree>
    <p:extLst>
      <p:ext uri="{BB962C8B-B14F-4D97-AF65-F5344CB8AC3E}">
        <p14:creationId xmlns:p14="http://schemas.microsoft.com/office/powerpoint/2010/main" val="916499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4BF47EC7-240C-4024-9C40-769BA909D8B0}" type="slidenum">
              <a:rPr lang="en-US" sz="1300">
                <a:solidFill>
                  <a:schemeClr val="tx1"/>
                </a:solidFill>
                <a:latin typeface="Arial" charset="0"/>
              </a:rPr>
              <a:pPr algn="r" eaLnBrk="1" hangingPunct="1">
                <a:defRPr/>
              </a:pPr>
              <a:t>4</a:t>
            </a:fld>
            <a:endParaRPr lang="en-US" sz="1300">
              <a:solidFill>
                <a:schemeClr val="tx1"/>
              </a:solidFill>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Mercury is small and hot.  It can’t hold an atmosphere</a:t>
            </a:r>
          </a:p>
          <a:p>
            <a:pPr eaLnBrk="1" hangingPunct="1"/>
            <a:r>
              <a:rPr lang="en-US" smtClean="0"/>
              <a:t>Venus has a LOT of carbon dioxide.  </a:t>
            </a:r>
          </a:p>
          <a:p>
            <a:pPr eaLnBrk="1" hangingPunct="1"/>
            <a:r>
              <a:rPr lang="en-US" smtClean="0"/>
              <a:t>Earth has a nitrogen/oxygen atmosphere</a:t>
            </a:r>
          </a:p>
          <a:p>
            <a:pPr eaLnBrk="1" hangingPunct="1"/>
            <a:r>
              <a:rPr lang="en-US" smtClean="0"/>
              <a:t>Mars has a very thin carbon dioxide atmosphere</a:t>
            </a:r>
          </a:p>
        </p:txBody>
      </p:sp>
    </p:spTree>
    <p:extLst>
      <p:ext uri="{BB962C8B-B14F-4D97-AF65-F5344CB8AC3E}">
        <p14:creationId xmlns:p14="http://schemas.microsoft.com/office/powerpoint/2010/main" val="18144963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1D608AD6-5C45-4A9D-A2C4-ED2E344AE597}" type="slidenum">
              <a:rPr lang="en-US" sz="1300">
                <a:solidFill>
                  <a:srgbClr val="000000"/>
                </a:solidFill>
                <a:latin typeface="Arial" charset="0"/>
              </a:rPr>
              <a:pPr/>
              <a:t>40</a:t>
            </a:fld>
            <a:endParaRPr lang="en-US" sz="1300">
              <a:solidFill>
                <a:srgbClr val="000000"/>
              </a:solidFill>
              <a:latin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Enceladus is very bright.  We see jets, even!!</a:t>
            </a:r>
          </a:p>
        </p:txBody>
      </p:sp>
    </p:spTree>
    <p:extLst>
      <p:ext uri="{BB962C8B-B14F-4D97-AF65-F5344CB8AC3E}">
        <p14:creationId xmlns:p14="http://schemas.microsoft.com/office/powerpoint/2010/main" val="6001672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538C1947-8A1A-415E-BC5E-00BDAC7F4CA1}" type="slidenum">
              <a:rPr lang="en-US" sz="1300">
                <a:solidFill>
                  <a:srgbClr val="000000"/>
                </a:solidFill>
                <a:latin typeface="Arial" charset="0"/>
              </a:rPr>
              <a:pPr/>
              <a:t>41</a:t>
            </a:fld>
            <a:endParaRPr lang="en-US" sz="1300">
              <a:solidFill>
                <a:srgbClr val="000000"/>
              </a:solidFill>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Image of Dione from Cassini.  A similar “wispy” terrain can be seen on Rhea, which is also probably due to cooling fracturing the moon’s surface.</a:t>
            </a:r>
          </a:p>
          <a:p>
            <a:pPr eaLnBrk="1" hangingPunct="1"/>
            <a:r>
              <a:rPr lang="en-US" smtClean="0"/>
              <a:t>Mimas’ giant impact probably nearly shattered the moon</a:t>
            </a:r>
          </a:p>
          <a:p>
            <a:pPr eaLnBrk="1" hangingPunct="1"/>
            <a:r>
              <a:rPr lang="en-US" smtClean="0"/>
              <a:t>Miranda (Uranus) has weird features, which might be due to repeated large impacts… but until we send a probe actually there, it will be hard to be sure.</a:t>
            </a:r>
          </a:p>
        </p:txBody>
      </p:sp>
    </p:spTree>
    <p:extLst>
      <p:ext uri="{BB962C8B-B14F-4D97-AF65-F5344CB8AC3E}">
        <p14:creationId xmlns:p14="http://schemas.microsoft.com/office/powerpoint/2010/main" val="34026964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6081731C-8BB2-4A05-A444-3D3CC4DF5C71}" type="slidenum">
              <a:rPr lang="en-US" sz="1300">
                <a:solidFill>
                  <a:srgbClr val="000000"/>
                </a:solidFill>
                <a:latin typeface="Arial" charset="0"/>
              </a:rPr>
              <a:pPr/>
              <a:t>42</a:t>
            </a:fld>
            <a:endParaRPr lang="en-US" sz="1300">
              <a:solidFill>
                <a:srgbClr val="000000"/>
              </a:solidFill>
              <a:latin typeface="Arial"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dark stuff is probably leftovers from sublimation (going straight from solid to gas) of ice on the leading side, which then recondenses on the trailing side, which makes that side bright.  The dark stuff is only 10s of centimeters thick (or about a foot), which we can tell because smaller more recent craters have punched through to the ice below.  Something must have started this dichotomy in the first place, though, and it could be due to micrometeorite impacts from dark stuff in the leading edge.  Alternately, that’s what could be going on anyway, without the sublimation process.  Probably both come into play.</a:t>
            </a:r>
          </a:p>
        </p:txBody>
      </p:sp>
    </p:spTree>
    <p:extLst>
      <p:ext uri="{BB962C8B-B14F-4D97-AF65-F5344CB8AC3E}">
        <p14:creationId xmlns:p14="http://schemas.microsoft.com/office/powerpoint/2010/main" val="34263769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DBDEB804-783A-4376-8E1C-C363956F0738}" type="slidenum">
              <a:rPr lang="en-US" sz="1300">
                <a:solidFill>
                  <a:srgbClr val="000000"/>
                </a:solidFill>
                <a:latin typeface="Arial" charset="0"/>
              </a:rPr>
              <a:pPr/>
              <a:t>43</a:t>
            </a:fld>
            <a:endParaRPr lang="en-US" sz="1300">
              <a:solidFill>
                <a:srgbClr val="000000"/>
              </a:solidFill>
              <a:latin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Enceladus is very bright.  Reflects almost 100% of the light that falls on it.  We see jets, even!!  It is tectonically active.  We also see places where – similar to the moon’s maria – plains have been flooded and frozen with ice.  Very few craters!  </a:t>
            </a:r>
          </a:p>
        </p:txBody>
      </p:sp>
    </p:spTree>
    <p:extLst>
      <p:ext uri="{BB962C8B-B14F-4D97-AF65-F5344CB8AC3E}">
        <p14:creationId xmlns:p14="http://schemas.microsoft.com/office/powerpoint/2010/main" val="32734949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51281F0F-AD13-428E-BB4B-47EE6E644FE4}" type="slidenum">
              <a:rPr lang="en-US" sz="1300">
                <a:solidFill>
                  <a:srgbClr val="000000"/>
                </a:solidFill>
                <a:latin typeface="Arial" charset="0"/>
              </a:rPr>
              <a:pPr/>
              <a:t>44</a:t>
            </a:fld>
            <a:endParaRPr lang="en-US" sz="1300">
              <a:solidFill>
                <a:srgbClr val="000000"/>
              </a:solidFill>
              <a:latin typeface="Arial"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Pluto has many properties in common with Kuiper belt comets.</a:t>
            </a:r>
          </a:p>
          <a:p>
            <a:pPr lvl="1" eaLnBrk="1" hangingPunct="1"/>
            <a:r>
              <a:rPr lang="en-US" smtClean="0"/>
              <a:t>Its orbit is very similar to Kuiper belt comets</a:t>
            </a:r>
          </a:p>
          <a:p>
            <a:pPr lvl="1" eaLnBrk="1" hangingPunct="1"/>
            <a:r>
              <a:rPr lang="en-US" smtClean="0"/>
              <a:t>Its composition of ice and rock is very similar</a:t>
            </a:r>
          </a:p>
          <a:p>
            <a:pPr eaLnBrk="1" hangingPunct="1"/>
            <a:r>
              <a:rPr lang="en-US" smtClean="0"/>
              <a:t>Pluto has some properties which differ from Kuiper belt comets.</a:t>
            </a:r>
          </a:p>
          <a:p>
            <a:pPr lvl="1" eaLnBrk="1" hangingPunct="1"/>
            <a:r>
              <a:rPr lang="en-US" smtClean="0"/>
              <a:t>Its surface is much brighter; Nitrogen atmosphere refreezes on the surface rather than escaping</a:t>
            </a:r>
          </a:p>
          <a:p>
            <a:pPr lvl="1" eaLnBrk="1" hangingPunct="1"/>
            <a:r>
              <a:rPr lang="en-US" smtClean="0"/>
              <a:t>It is much larger than most Kuiper belt comets</a:t>
            </a:r>
          </a:p>
          <a:p>
            <a:pPr lvl="1" eaLnBrk="1" hangingPunct="1"/>
            <a:r>
              <a:rPr lang="en-US" smtClean="0"/>
              <a:t>Charon moon is believed to have formed in the same way as our Moon</a:t>
            </a:r>
          </a:p>
          <a:p>
            <a:pPr lvl="1" eaLnBrk="1" hangingPunct="1"/>
            <a:endParaRPr lang="en-US" smtClean="0"/>
          </a:p>
          <a:p>
            <a:pPr lvl="1" eaLnBrk="1" hangingPunct="1"/>
            <a:r>
              <a:rPr lang="en-US" b="1" smtClean="0"/>
              <a:t>Eris</a:t>
            </a:r>
            <a:r>
              <a:rPr lang="en-US" smtClean="0"/>
              <a:t> is the largest dwarf planet so far.</a:t>
            </a:r>
          </a:p>
        </p:txBody>
      </p:sp>
    </p:spTree>
    <p:extLst>
      <p:ext uri="{BB962C8B-B14F-4D97-AF65-F5344CB8AC3E}">
        <p14:creationId xmlns:p14="http://schemas.microsoft.com/office/powerpoint/2010/main" val="8958208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D9B8C3CB-076F-4068-BC8F-D444BAA68944}" type="slidenum">
              <a:rPr lang="en-US" sz="1300">
                <a:solidFill>
                  <a:srgbClr val="000000"/>
                </a:solidFill>
                <a:latin typeface="Arial" charset="0"/>
              </a:rPr>
              <a:pPr/>
              <a:t>45</a:t>
            </a:fld>
            <a:endParaRPr lang="en-US" sz="1300">
              <a:solidFill>
                <a:srgbClr val="000000"/>
              </a:solidFill>
              <a:latin typeface="Arial"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Sedna is a possible Oort cloud object</a:t>
            </a:r>
          </a:p>
        </p:txBody>
      </p:sp>
    </p:spTree>
    <p:extLst>
      <p:ext uri="{BB962C8B-B14F-4D97-AF65-F5344CB8AC3E}">
        <p14:creationId xmlns:p14="http://schemas.microsoft.com/office/powerpoint/2010/main" val="25789644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D9B8C3CB-076F-4068-BC8F-D444BAA68944}" type="slidenum">
              <a:rPr lang="en-US" sz="1300">
                <a:solidFill>
                  <a:srgbClr val="000000"/>
                </a:solidFill>
                <a:latin typeface="Arial" charset="0"/>
              </a:rPr>
              <a:pPr/>
              <a:t>46</a:t>
            </a:fld>
            <a:endParaRPr lang="en-US" sz="1300">
              <a:solidFill>
                <a:srgbClr val="000000"/>
              </a:solidFill>
              <a:latin typeface="Arial"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What are the weird bright spots?</a:t>
            </a:r>
          </a:p>
          <a:p>
            <a:pPr eaLnBrk="1" hangingPunct="1"/>
            <a:r>
              <a:rPr lang="en-US" dirty="0" smtClean="0"/>
              <a:t>Lots of craters!  </a:t>
            </a:r>
          </a:p>
        </p:txBody>
      </p:sp>
    </p:spTree>
    <p:extLst>
      <p:ext uri="{BB962C8B-B14F-4D97-AF65-F5344CB8AC3E}">
        <p14:creationId xmlns:p14="http://schemas.microsoft.com/office/powerpoint/2010/main" val="5659906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51281F0F-AD13-428E-BB4B-47EE6E644FE4}" type="slidenum">
              <a:rPr lang="en-US" sz="1300">
                <a:solidFill>
                  <a:srgbClr val="000000"/>
                </a:solidFill>
                <a:latin typeface="Arial" charset="0"/>
              </a:rPr>
              <a:pPr/>
              <a:t>47</a:t>
            </a:fld>
            <a:endParaRPr lang="en-US" sz="1300">
              <a:solidFill>
                <a:srgbClr val="000000"/>
              </a:solidFill>
              <a:latin typeface="Arial"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Glaciers,</a:t>
            </a:r>
            <a:r>
              <a:rPr lang="en-US" baseline="0" dirty="0" smtClean="0"/>
              <a:t> ice flows, weird smooth planes with shallow troughs and dark hills, dark complex hydrocarbons, weird looking features… where are the craters???</a:t>
            </a:r>
            <a:endParaRPr lang="en-US" dirty="0" smtClean="0"/>
          </a:p>
        </p:txBody>
      </p:sp>
    </p:spTree>
    <p:extLst>
      <p:ext uri="{BB962C8B-B14F-4D97-AF65-F5344CB8AC3E}">
        <p14:creationId xmlns:p14="http://schemas.microsoft.com/office/powerpoint/2010/main" val="37616259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51281F0F-AD13-428E-BB4B-47EE6E644FE4}" type="slidenum">
              <a:rPr lang="en-US" sz="1300">
                <a:solidFill>
                  <a:srgbClr val="000000"/>
                </a:solidFill>
                <a:latin typeface="Arial" charset="0"/>
              </a:rPr>
              <a:pPr/>
              <a:t>48</a:t>
            </a:fld>
            <a:endParaRPr lang="en-US" sz="1300">
              <a:solidFill>
                <a:srgbClr val="000000"/>
              </a:solidFill>
              <a:latin typeface="Arial"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At</a:t>
            </a:r>
            <a:r>
              <a:rPr lang="en-US" baseline="0" dirty="0" smtClean="0"/>
              <a:t> least two levels of haze!  Mostly nitrogen</a:t>
            </a:r>
            <a:endParaRPr lang="en-US" dirty="0" smtClean="0"/>
          </a:p>
        </p:txBody>
      </p:sp>
    </p:spTree>
    <p:extLst>
      <p:ext uri="{BB962C8B-B14F-4D97-AF65-F5344CB8AC3E}">
        <p14:creationId xmlns:p14="http://schemas.microsoft.com/office/powerpoint/2010/main" val="9027939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51281F0F-AD13-428E-BB4B-47EE6E644FE4}" type="slidenum">
              <a:rPr lang="en-US" sz="1300">
                <a:solidFill>
                  <a:srgbClr val="000000"/>
                </a:solidFill>
                <a:latin typeface="Arial" charset="0"/>
              </a:rPr>
              <a:pPr/>
              <a:t>49</a:t>
            </a:fld>
            <a:endParaRPr lang="en-US" sz="1300">
              <a:solidFill>
                <a:srgbClr val="000000"/>
              </a:solidFill>
              <a:latin typeface="Arial"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Charon,</a:t>
            </a:r>
            <a:r>
              <a:rPr lang="en-US" baseline="0" dirty="0" smtClean="0"/>
              <a:t> what’s up with that big crack eh?  Is it an extension crack due to cooling?  Or something else?</a:t>
            </a:r>
            <a:endParaRPr lang="en-US" dirty="0" smtClean="0"/>
          </a:p>
        </p:txBody>
      </p:sp>
    </p:spTree>
    <p:extLst>
      <p:ext uri="{BB962C8B-B14F-4D97-AF65-F5344CB8AC3E}">
        <p14:creationId xmlns:p14="http://schemas.microsoft.com/office/powerpoint/2010/main" val="2281742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78350C5B-2C59-4CC8-9139-AE11F3A9E292}" type="slidenum">
              <a:rPr lang="en-US" sz="1300">
                <a:solidFill>
                  <a:schemeClr val="tx1"/>
                </a:solidFill>
                <a:latin typeface="Arial" charset="0"/>
              </a:rPr>
              <a:pPr algn="r" eaLnBrk="1" hangingPunct="1">
                <a:defRPr/>
              </a:pPr>
              <a:t>5</a:t>
            </a:fld>
            <a:endParaRPr lang="en-US" sz="1300">
              <a:solidFill>
                <a:schemeClr val="tx1"/>
              </a:solidFill>
              <a:latin typeface="Arial"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Air has mass.</a:t>
            </a:r>
          </a:p>
          <a:p>
            <a:pPr eaLnBrk="1" hangingPunct="1"/>
            <a:r>
              <a:rPr lang="en-US" smtClean="0"/>
              <a:t>Massive things in a gravitational field have weight, so the air presses down on us with some amount of force.</a:t>
            </a:r>
          </a:p>
          <a:p>
            <a:pPr eaLnBrk="1" hangingPunct="1"/>
            <a:r>
              <a:rPr lang="en-US" smtClean="0"/>
              <a:t>Something must be holding it up, or it would all collapse.  That something is Pressure.</a:t>
            </a:r>
          </a:p>
          <a:p>
            <a:pPr eaLnBrk="1" hangingPunct="1"/>
            <a:endParaRPr lang="en-US" smtClean="0"/>
          </a:p>
          <a:p>
            <a:pPr eaLnBrk="1" hangingPunct="1"/>
            <a:r>
              <a:rPr lang="en-US" smtClean="0"/>
              <a:t>Pressure comes from the molecules in the air knocking into each other.</a:t>
            </a:r>
          </a:p>
          <a:p>
            <a:pPr eaLnBrk="1" hangingPunct="1"/>
            <a:r>
              <a:rPr lang="en-US" smtClean="0"/>
              <a:t>If I cool a balloon down, the internal pressure decreases and the balloon deflates.</a:t>
            </a:r>
          </a:p>
          <a:p>
            <a:pPr eaLnBrk="1" hangingPunct="1"/>
            <a:endParaRPr lang="en-US" smtClean="0"/>
          </a:p>
          <a:p>
            <a:pPr eaLnBrk="1" hangingPunct="1"/>
            <a:r>
              <a:rPr lang="en-US" smtClean="0"/>
              <a:t>The atmospheric pressure decreases with increasing altitude.</a:t>
            </a:r>
          </a:p>
          <a:p>
            <a:pPr eaLnBrk="1" hangingPunct="1"/>
            <a:endParaRPr lang="en-US" smtClean="0"/>
          </a:p>
        </p:txBody>
      </p:sp>
    </p:spTree>
    <p:extLst>
      <p:ext uri="{BB962C8B-B14F-4D97-AF65-F5344CB8AC3E}">
        <p14:creationId xmlns:p14="http://schemas.microsoft.com/office/powerpoint/2010/main" val="34139346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AC492D97-1902-41C0-8D34-BF8979011DC9}" type="slidenum">
              <a:rPr lang="en-US" sz="1300">
                <a:solidFill>
                  <a:schemeClr val="tx1"/>
                </a:solidFill>
                <a:latin typeface="Arial" charset="0"/>
              </a:rPr>
              <a:pPr/>
              <a:t>50</a:t>
            </a:fld>
            <a:endParaRPr lang="en-US" sz="1300">
              <a:solidFill>
                <a:schemeClr val="tx1"/>
              </a:solidFill>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What kinds of energy can you think of?</a:t>
            </a:r>
            <a:r>
              <a:rPr lang="en-US" baseline="0" dirty="0" smtClean="0"/>
              <a:t>  Name as many as you can within your group.  [Make class list]</a:t>
            </a:r>
          </a:p>
          <a:p>
            <a:pPr eaLnBrk="1" hangingPunct="1"/>
            <a:r>
              <a:rPr lang="en-US" baseline="0" dirty="0" smtClean="0"/>
              <a:t>Next, think about changing energy from one type to another.  What types can turn into other types?  Are there any kinds of energy that cannot turn into other types?  Where does energy come from?  What </a:t>
            </a:r>
            <a:r>
              <a:rPr lang="en-US" i="1" baseline="0" dirty="0" smtClean="0"/>
              <a:t>is</a:t>
            </a:r>
            <a:r>
              <a:rPr lang="en-US" baseline="0" dirty="0" smtClean="0"/>
              <a:t> energy?</a:t>
            </a:r>
            <a:endParaRPr lang="en-US" dirty="0" smtClean="0"/>
          </a:p>
        </p:txBody>
      </p:sp>
    </p:spTree>
    <p:extLst>
      <p:ext uri="{BB962C8B-B14F-4D97-AF65-F5344CB8AC3E}">
        <p14:creationId xmlns:p14="http://schemas.microsoft.com/office/powerpoint/2010/main" val="40766556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a:defRPr sz="3100">
                <a:solidFill>
                  <a:schemeClr val="bg1"/>
                </a:solidFill>
                <a:latin typeface="Georgia" pitchFamily="18" charset="0"/>
              </a:defRPr>
            </a:lvl1pPr>
            <a:lvl2pPr marL="716130" indent="-275434" defTabSz="931887">
              <a:defRPr sz="3100">
                <a:solidFill>
                  <a:schemeClr val="bg1"/>
                </a:solidFill>
                <a:latin typeface="Georgia" pitchFamily="18" charset="0"/>
              </a:defRPr>
            </a:lvl2pPr>
            <a:lvl3pPr marL="1101738" indent="-220348" defTabSz="931887">
              <a:defRPr sz="3100">
                <a:solidFill>
                  <a:schemeClr val="bg1"/>
                </a:solidFill>
                <a:latin typeface="Georgia" pitchFamily="18" charset="0"/>
              </a:defRPr>
            </a:lvl3pPr>
            <a:lvl4pPr marL="1542433" indent="-220348" defTabSz="931887">
              <a:defRPr sz="3100">
                <a:solidFill>
                  <a:schemeClr val="bg1"/>
                </a:solidFill>
                <a:latin typeface="Georgia" pitchFamily="18" charset="0"/>
              </a:defRPr>
            </a:lvl4pPr>
            <a:lvl5pPr marL="1983128" indent="-220348" defTabSz="931887">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fld id="{D9B8C3CB-076F-4068-BC8F-D444BAA68944}" type="slidenum">
              <a:rPr lang="en-US" sz="1300">
                <a:solidFill>
                  <a:srgbClr val="000000"/>
                </a:solidFill>
                <a:latin typeface="Arial" charset="0"/>
              </a:rPr>
              <a:pPr/>
              <a:t>51</a:t>
            </a:fld>
            <a:endParaRPr lang="en-US" sz="1300">
              <a:solidFill>
                <a:srgbClr val="000000"/>
              </a:solidFill>
              <a:latin typeface="Arial"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Well…. After talking</a:t>
            </a:r>
            <a:r>
              <a:rPr lang="en-US" baseline="0" dirty="0" smtClean="0"/>
              <a:t> about our atmosphere/global warming  </a:t>
            </a:r>
            <a:r>
              <a:rPr lang="en-US" baseline="0" dirty="0" smtClean="0">
                <a:sym typeface="Wingdings" panose="05000000000000000000" pitchFamily="2" charset="2"/>
              </a:rPr>
              <a:t></a:t>
            </a:r>
            <a:endParaRPr lang="en-US" dirty="0" smtClean="0"/>
          </a:p>
        </p:txBody>
      </p:sp>
    </p:spTree>
    <p:extLst>
      <p:ext uri="{BB962C8B-B14F-4D97-AF65-F5344CB8AC3E}">
        <p14:creationId xmlns:p14="http://schemas.microsoft.com/office/powerpoint/2010/main" val="2100504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4FCC869B-26A6-40E7-8199-93E37AD325B4}" type="slidenum">
              <a:rPr lang="en-US" sz="1300">
                <a:solidFill>
                  <a:schemeClr val="tx1"/>
                </a:solidFill>
                <a:latin typeface="Arial" charset="0"/>
              </a:rPr>
              <a:pPr algn="r" eaLnBrk="1" hangingPunct="1">
                <a:defRPr/>
              </a:pPr>
              <a:t>6</a:t>
            </a:fld>
            <a:endParaRPr lang="en-US" sz="1300">
              <a:solidFill>
                <a:schemeClr val="tx1"/>
              </a:solidFill>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Incident solar radiation is absorbed (some is reflected)</a:t>
            </a:r>
          </a:p>
          <a:p>
            <a:pPr eaLnBrk="1" hangingPunct="1"/>
            <a:r>
              <a:rPr lang="en-US" smtClean="0"/>
              <a:t>The planet gets warm.</a:t>
            </a:r>
          </a:p>
          <a:p>
            <a:pPr eaLnBrk="1" hangingPunct="1"/>
            <a:r>
              <a:rPr lang="en-US" smtClean="0"/>
              <a:t>Hot Dense Objects emit radiation.  They emit radiation like a … Say it!</a:t>
            </a:r>
          </a:p>
          <a:p>
            <a:pPr eaLnBrk="1" hangingPunct="1"/>
            <a:r>
              <a:rPr lang="en-US" smtClean="0"/>
              <a:t>Total incoming radiation must equal total outgoing radiation.  Hotter objects emit more than cold objects.</a:t>
            </a:r>
          </a:p>
          <a:p>
            <a:pPr eaLnBrk="1" hangingPunct="1"/>
            <a:endParaRPr lang="en-US" smtClean="0"/>
          </a:p>
          <a:p>
            <a:pPr eaLnBrk="1" hangingPunct="1"/>
            <a:r>
              <a:rPr lang="en-US" smtClean="0"/>
              <a:t>The blackbody curve of terrestrial planets peaks in the infrared.</a:t>
            </a:r>
          </a:p>
          <a:p>
            <a:pPr eaLnBrk="1" hangingPunct="1"/>
            <a:endParaRPr lang="en-US" smtClean="0"/>
          </a:p>
          <a:p>
            <a:pPr eaLnBrk="1" hangingPunct="1"/>
            <a:r>
              <a:rPr lang="en-US" smtClean="0"/>
              <a:t>Earth should be about -1 degree Fahrenheit</a:t>
            </a:r>
          </a:p>
          <a:p>
            <a:pPr eaLnBrk="1" hangingPunct="1"/>
            <a:r>
              <a:rPr lang="en-US" smtClean="0"/>
              <a:t>But it’s not because…</a:t>
            </a:r>
          </a:p>
        </p:txBody>
      </p:sp>
    </p:spTree>
    <p:extLst>
      <p:ext uri="{BB962C8B-B14F-4D97-AF65-F5344CB8AC3E}">
        <p14:creationId xmlns:p14="http://schemas.microsoft.com/office/powerpoint/2010/main" val="282451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4FCC869B-26A6-40E7-8199-93E37AD325B4}" type="slidenum">
              <a:rPr lang="en-US" sz="1300">
                <a:solidFill>
                  <a:schemeClr val="tx1"/>
                </a:solidFill>
                <a:latin typeface="Arial" charset="0"/>
              </a:rPr>
              <a:pPr algn="r" eaLnBrk="1" hangingPunct="1">
                <a:defRPr/>
              </a:pPr>
              <a:t>7</a:t>
            </a:fld>
            <a:endParaRPr lang="en-US" sz="1300">
              <a:solidFill>
                <a:schemeClr val="tx1"/>
              </a:solidFill>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a:t>
            </a:r>
            <a:r>
              <a:rPr lang="en-US" baseline="0" dirty="0" smtClean="0"/>
              <a:t> is the temperature at the surface!  In general it gets cooler as you go to higher altitudes.</a:t>
            </a:r>
            <a:endParaRPr lang="en-US" dirty="0" smtClean="0"/>
          </a:p>
        </p:txBody>
      </p:sp>
    </p:spTree>
    <p:extLst>
      <p:ext uri="{BB962C8B-B14F-4D97-AF65-F5344CB8AC3E}">
        <p14:creationId xmlns:p14="http://schemas.microsoft.com/office/powerpoint/2010/main" val="2900438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4FCC869B-26A6-40E7-8199-93E37AD325B4}" type="slidenum">
              <a:rPr lang="en-US" sz="1300">
                <a:solidFill>
                  <a:schemeClr val="tx1"/>
                </a:solidFill>
                <a:latin typeface="Arial" charset="0"/>
              </a:rPr>
              <a:pPr algn="r" eaLnBrk="1" hangingPunct="1">
                <a:defRPr/>
              </a:pPr>
              <a:t>8</a:t>
            </a:fld>
            <a:endParaRPr lang="en-US" sz="1300">
              <a:solidFill>
                <a:schemeClr val="tx1"/>
              </a:solidFill>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900800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87" eaLnBrk="0" hangingPunct="0">
              <a:defRPr sz="3100">
                <a:solidFill>
                  <a:schemeClr val="bg1"/>
                </a:solidFill>
                <a:latin typeface="Georgia" pitchFamily="18" charset="0"/>
              </a:defRPr>
            </a:lvl1pPr>
            <a:lvl2pPr marL="716130" indent="-275434" algn="ctr" defTabSz="931887" eaLnBrk="0" hangingPunct="0">
              <a:defRPr sz="3100">
                <a:solidFill>
                  <a:schemeClr val="bg1"/>
                </a:solidFill>
                <a:latin typeface="Georgia" pitchFamily="18" charset="0"/>
              </a:defRPr>
            </a:lvl2pPr>
            <a:lvl3pPr marL="1101738" indent="-220348" algn="ctr" defTabSz="931887" eaLnBrk="0" hangingPunct="0">
              <a:defRPr sz="3100">
                <a:solidFill>
                  <a:schemeClr val="bg1"/>
                </a:solidFill>
                <a:latin typeface="Georgia" pitchFamily="18" charset="0"/>
              </a:defRPr>
            </a:lvl3pPr>
            <a:lvl4pPr marL="1542433" indent="-220348" algn="ctr" defTabSz="931887" eaLnBrk="0" hangingPunct="0">
              <a:defRPr sz="3100">
                <a:solidFill>
                  <a:schemeClr val="bg1"/>
                </a:solidFill>
                <a:latin typeface="Georgia" pitchFamily="18" charset="0"/>
              </a:defRPr>
            </a:lvl4pPr>
            <a:lvl5pPr marL="1983128" indent="-220348" algn="ctr" defTabSz="931887" eaLnBrk="0" hangingPunct="0">
              <a:defRPr sz="3100">
                <a:solidFill>
                  <a:schemeClr val="bg1"/>
                </a:solidFill>
                <a:latin typeface="Georgia" pitchFamily="18" charset="0"/>
              </a:defRPr>
            </a:lvl5pPr>
            <a:lvl6pPr marL="2423823" indent="-220348" algn="ctr" defTabSz="931887" eaLnBrk="0" fontAlgn="base" hangingPunct="0">
              <a:spcBef>
                <a:spcPct val="0"/>
              </a:spcBef>
              <a:spcAft>
                <a:spcPct val="0"/>
              </a:spcAft>
              <a:defRPr sz="3100">
                <a:solidFill>
                  <a:schemeClr val="bg1"/>
                </a:solidFill>
                <a:latin typeface="Georgia" pitchFamily="18" charset="0"/>
              </a:defRPr>
            </a:lvl6pPr>
            <a:lvl7pPr marL="2864518" indent="-220348" algn="ctr" defTabSz="931887" eaLnBrk="0" fontAlgn="base" hangingPunct="0">
              <a:spcBef>
                <a:spcPct val="0"/>
              </a:spcBef>
              <a:spcAft>
                <a:spcPct val="0"/>
              </a:spcAft>
              <a:defRPr sz="3100">
                <a:solidFill>
                  <a:schemeClr val="bg1"/>
                </a:solidFill>
                <a:latin typeface="Georgia" pitchFamily="18" charset="0"/>
              </a:defRPr>
            </a:lvl7pPr>
            <a:lvl8pPr marL="3305213" indent="-220348" algn="ctr" defTabSz="931887" eaLnBrk="0" fontAlgn="base" hangingPunct="0">
              <a:spcBef>
                <a:spcPct val="0"/>
              </a:spcBef>
              <a:spcAft>
                <a:spcPct val="0"/>
              </a:spcAft>
              <a:defRPr sz="3100">
                <a:solidFill>
                  <a:schemeClr val="bg1"/>
                </a:solidFill>
                <a:latin typeface="Georgia" pitchFamily="18" charset="0"/>
              </a:defRPr>
            </a:lvl8pPr>
            <a:lvl9pPr marL="3745908" indent="-220348" algn="ctr" defTabSz="931887" eaLnBrk="0" fontAlgn="base" hangingPunct="0">
              <a:spcBef>
                <a:spcPct val="0"/>
              </a:spcBef>
              <a:spcAft>
                <a:spcPct val="0"/>
              </a:spcAft>
              <a:defRPr sz="3100">
                <a:solidFill>
                  <a:schemeClr val="bg1"/>
                </a:solidFill>
                <a:latin typeface="Georgia" pitchFamily="18" charset="0"/>
              </a:defRPr>
            </a:lvl9pPr>
          </a:lstStyle>
          <a:p>
            <a:pPr algn="r" eaLnBrk="1" hangingPunct="1">
              <a:defRPr/>
            </a:pPr>
            <a:fld id="{D3A55F69-C33D-4215-8527-4CC079E41AC0}" type="slidenum">
              <a:rPr lang="en-US" sz="1300">
                <a:solidFill>
                  <a:schemeClr val="tx1"/>
                </a:solidFill>
                <a:latin typeface="Arial" charset="0"/>
              </a:rPr>
              <a:pPr algn="r" eaLnBrk="1" hangingPunct="1">
                <a:defRPr/>
              </a:pPr>
              <a:t>9</a:t>
            </a:fld>
            <a:endParaRPr lang="en-US" sz="1300">
              <a:solidFill>
                <a:schemeClr val="tx1"/>
              </a:solidFill>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Troposphere: convection occurs here.  Ground is heated and in turn heats the atmosphere right above it.  Temperature cools as you go upwards.</a:t>
            </a:r>
          </a:p>
          <a:p>
            <a:pPr eaLnBrk="1" hangingPunct="1"/>
            <a:r>
              <a:rPr lang="en-US" smtClean="0"/>
              <a:t>Stratosphere:  ozone layer lies here; in this layer we’re absorbing high energy radiation, and more of it is absorbed at the top than the bottom so that at the top it’s hotter than at the bottom.</a:t>
            </a:r>
          </a:p>
          <a:p>
            <a:pPr eaLnBrk="1" hangingPunct="1"/>
            <a:r>
              <a:rPr lang="en-US" smtClean="0"/>
              <a:t>Mesosphere:  Here again we have cooling, but the air is too thin for convection to be important</a:t>
            </a:r>
          </a:p>
          <a:p>
            <a:pPr eaLnBrk="1" hangingPunct="1"/>
            <a:r>
              <a:rPr lang="en-US" smtClean="0"/>
              <a:t>Ionosphere:  This is where the air is very thin.  Again the temperature rises (slightly) as you go higher in altitude, in part just because things aren’t held all that well by gravity, and in part because of the high energy radiation hitting the molecules.</a:t>
            </a:r>
          </a:p>
        </p:txBody>
      </p:sp>
    </p:spTree>
    <p:extLst>
      <p:ext uri="{BB962C8B-B14F-4D97-AF65-F5344CB8AC3E}">
        <p14:creationId xmlns:p14="http://schemas.microsoft.com/office/powerpoint/2010/main" val="3700229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400401-685C-4CC6-8674-E0C72C9BDEB5}" type="slidenum">
              <a:rPr lang="en-US"/>
              <a:pPr>
                <a:defRPr/>
              </a:pPr>
              <a:t>‹#›</a:t>
            </a:fld>
            <a:endParaRPr lang="en-US"/>
          </a:p>
        </p:txBody>
      </p:sp>
    </p:spTree>
    <p:extLst>
      <p:ext uri="{BB962C8B-B14F-4D97-AF65-F5344CB8AC3E}">
        <p14:creationId xmlns:p14="http://schemas.microsoft.com/office/powerpoint/2010/main" val="850174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B137AD-D4B2-4E17-8EB5-59FB22321D5A}" type="slidenum">
              <a:rPr lang="en-US"/>
              <a:pPr>
                <a:defRPr/>
              </a:pPr>
              <a:t>‹#›</a:t>
            </a:fld>
            <a:endParaRPr lang="en-US"/>
          </a:p>
        </p:txBody>
      </p:sp>
    </p:spTree>
    <p:extLst>
      <p:ext uri="{BB962C8B-B14F-4D97-AF65-F5344CB8AC3E}">
        <p14:creationId xmlns:p14="http://schemas.microsoft.com/office/powerpoint/2010/main" val="221616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6D1A06-B7F3-4019-9169-EBBB5CC06C14}" type="slidenum">
              <a:rPr lang="en-US"/>
              <a:pPr>
                <a:defRPr/>
              </a:pPr>
              <a:t>‹#›</a:t>
            </a:fld>
            <a:endParaRPr lang="en-US"/>
          </a:p>
        </p:txBody>
      </p:sp>
    </p:spTree>
    <p:extLst>
      <p:ext uri="{BB962C8B-B14F-4D97-AF65-F5344CB8AC3E}">
        <p14:creationId xmlns:p14="http://schemas.microsoft.com/office/powerpoint/2010/main" val="2822505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8C83A7-9607-4FFB-B1D9-A0ADBB517701}" type="slidenum">
              <a:rPr lang="en-US"/>
              <a:pPr>
                <a:defRPr/>
              </a:pPr>
              <a:t>‹#›</a:t>
            </a:fld>
            <a:endParaRPr lang="en-US"/>
          </a:p>
        </p:txBody>
      </p:sp>
    </p:spTree>
    <p:extLst>
      <p:ext uri="{BB962C8B-B14F-4D97-AF65-F5344CB8AC3E}">
        <p14:creationId xmlns:p14="http://schemas.microsoft.com/office/powerpoint/2010/main" val="2516549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791B25-2BA9-448F-9A26-D03E52C325AB}" type="slidenum">
              <a:rPr lang="en-US"/>
              <a:pPr>
                <a:defRPr/>
              </a:pPr>
              <a:t>‹#›</a:t>
            </a:fld>
            <a:endParaRPr lang="en-US"/>
          </a:p>
        </p:txBody>
      </p:sp>
    </p:spTree>
    <p:extLst>
      <p:ext uri="{BB962C8B-B14F-4D97-AF65-F5344CB8AC3E}">
        <p14:creationId xmlns:p14="http://schemas.microsoft.com/office/powerpoint/2010/main" val="24743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A09FD1-17FE-4765-85F7-1C613DC47DA5}" type="slidenum">
              <a:rPr lang="en-US"/>
              <a:pPr>
                <a:defRPr/>
              </a:pPr>
              <a:t>‹#›</a:t>
            </a:fld>
            <a:endParaRPr lang="en-US"/>
          </a:p>
        </p:txBody>
      </p:sp>
    </p:spTree>
    <p:extLst>
      <p:ext uri="{BB962C8B-B14F-4D97-AF65-F5344CB8AC3E}">
        <p14:creationId xmlns:p14="http://schemas.microsoft.com/office/powerpoint/2010/main" val="3115654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F8057-B9E4-449E-97C2-9CBF98C17C51}" type="slidenum">
              <a:rPr lang="en-US"/>
              <a:pPr>
                <a:defRPr/>
              </a:pPr>
              <a:t>‹#›</a:t>
            </a:fld>
            <a:endParaRPr lang="en-US"/>
          </a:p>
        </p:txBody>
      </p:sp>
    </p:spTree>
    <p:extLst>
      <p:ext uri="{BB962C8B-B14F-4D97-AF65-F5344CB8AC3E}">
        <p14:creationId xmlns:p14="http://schemas.microsoft.com/office/powerpoint/2010/main" val="1265875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CC19D9-6F9E-4B54-82A7-AF8DC7968E70}" type="slidenum">
              <a:rPr lang="en-US"/>
              <a:pPr>
                <a:defRPr/>
              </a:pPr>
              <a:t>‹#›</a:t>
            </a:fld>
            <a:endParaRPr lang="en-US"/>
          </a:p>
        </p:txBody>
      </p:sp>
    </p:spTree>
    <p:extLst>
      <p:ext uri="{BB962C8B-B14F-4D97-AF65-F5344CB8AC3E}">
        <p14:creationId xmlns:p14="http://schemas.microsoft.com/office/powerpoint/2010/main" val="3842490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DE89D7-9D18-4E7B-A297-0EADE2DF69FA}" type="slidenum">
              <a:rPr lang="en-US"/>
              <a:pPr>
                <a:defRPr/>
              </a:pPr>
              <a:t>‹#›</a:t>
            </a:fld>
            <a:endParaRPr lang="en-US"/>
          </a:p>
        </p:txBody>
      </p:sp>
    </p:spTree>
    <p:extLst>
      <p:ext uri="{BB962C8B-B14F-4D97-AF65-F5344CB8AC3E}">
        <p14:creationId xmlns:p14="http://schemas.microsoft.com/office/powerpoint/2010/main" val="595140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8662A0-D622-47A0-81AB-24E469600BD9}" type="slidenum">
              <a:rPr lang="en-US"/>
              <a:pPr>
                <a:defRPr/>
              </a:pPr>
              <a:t>‹#›</a:t>
            </a:fld>
            <a:endParaRPr lang="en-US"/>
          </a:p>
        </p:txBody>
      </p:sp>
    </p:spTree>
    <p:extLst>
      <p:ext uri="{BB962C8B-B14F-4D97-AF65-F5344CB8AC3E}">
        <p14:creationId xmlns:p14="http://schemas.microsoft.com/office/powerpoint/2010/main" val="2479122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E3726F-3B63-4025-A8AF-D3C43B5587FA}" type="slidenum">
              <a:rPr lang="en-US"/>
              <a:pPr>
                <a:defRPr/>
              </a:pPr>
              <a:t>‹#›</a:t>
            </a:fld>
            <a:endParaRPr lang="en-US"/>
          </a:p>
        </p:txBody>
      </p:sp>
    </p:spTree>
    <p:extLst>
      <p:ext uri="{BB962C8B-B14F-4D97-AF65-F5344CB8AC3E}">
        <p14:creationId xmlns:p14="http://schemas.microsoft.com/office/powerpoint/2010/main" val="4176681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3333FF"/>
            </a:gs>
            <a:gs pos="100000">
              <a:srgbClr val="0A0A34"/>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effectLst/>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effectLst/>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effectLst/>
                <a:latin typeface="+mn-lt"/>
                <a:cs typeface="+mn-cs"/>
              </a:defRPr>
            </a:lvl1pPr>
          </a:lstStyle>
          <a:p>
            <a:pPr>
              <a:defRPr/>
            </a:pPr>
            <a:fld id="{765EA5BB-51D7-4CF0-BDAF-DB12B63445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0.png"/><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14.png"/><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23.png"/><Relationship Id="rId4" Type="http://schemas.openxmlformats.org/officeDocument/2006/relationships/oleObject" Target="../embeddings/oleObject6.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23.png"/><Relationship Id="rId4" Type="http://schemas.openxmlformats.org/officeDocument/2006/relationships/oleObject" Target="../embeddings/oleObject7.bin"/></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oleObject" Target="../embeddings/oleObject8.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29.png"/><Relationship Id="rId5" Type="http://schemas.openxmlformats.org/officeDocument/2006/relationships/oleObject" Target="../embeddings/oleObject9.bin"/><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Lecture%20Resources/GRUCH/pia08118-320-cc.mov"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animations/Thermal_escape.htm"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Comparative Planetology</a:t>
            </a:r>
          </a:p>
        </p:txBody>
      </p:sp>
      <p:sp>
        <p:nvSpPr>
          <p:cNvPr id="350211" name="Text Box 3"/>
          <p:cNvSpPr txBox="1">
            <a:spLocks noChangeArrowheads="1"/>
          </p:cNvSpPr>
          <p:nvPr/>
        </p:nvSpPr>
        <p:spPr bwMode="auto">
          <a:xfrm>
            <a:off x="609600" y="1219200"/>
            <a:ext cx="8001000" cy="2530475"/>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4000" i="1">
                <a:solidFill>
                  <a:srgbClr val="F5E9E9"/>
                </a:solidFill>
                <a:effectLst>
                  <a:outerShdw blurRad="38100" dist="38100" dir="2700000" algn="tl">
                    <a:srgbClr val="000000"/>
                  </a:outerShdw>
                </a:effectLst>
                <a:cs typeface="+mn-cs"/>
              </a:rPr>
              <a:t>The study of the solar system by examining and understanding the similarities and differences among worlds</a:t>
            </a:r>
          </a:p>
        </p:txBody>
      </p:sp>
      <p:pic>
        <p:nvPicPr>
          <p:cNvPr id="3076" name="Picture 4" descr="terrplan-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810000"/>
            <a:ext cx="8001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Greenhouse Effect</a:t>
            </a:r>
          </a:p>
        </p:txBody>
      </p:sp>
      <p:graphicFrame>
        <p:nvGraphicFramePr>
          <p:cNvPr id="11267" name="Object 3"/>
          <p:cNvGraphicFramePr>
            <a:graphicFrameLocks noChangeAspect="1"/>
          </p:cNvGraphicFramePr>
          <p:nvPr>
            <p:extLst>
              <p:ext uri="{D42A27DB-BD31-4B8C-83A1-F6EECF244321}">
                <p14:modId xmlns:p14="http://schemas.microsoft.com/office/powerpoint/2010/main" val="2492148868"/>
              </p:ext>
            </p:extLst>
          </p:nvPr>
        </p:nvGraphicFramePr>
        <p:xfrm>
          <a:off x="168483" y="1143000"/>
          <a:ext cx="6460917" cy="3937379"/>
        </p:xfrm>
        <a:graphic>
          <a:graphicData uri="http://schemas.openxmlformats.org/presentationml/2006/ole">
            <mc:AlternateContent xmlns:mc="http://schemas.openxmlformats.org/markup-compatibility/2006">
              <mc:Choice xmlns:v="urn:schemas-microsoft-com:vml" Requires="v">
                <p:oleObj spid="_x0000_s94253" name="Image" r:id="rId4" imgW="9980952" imgH="6082540" progId="">
                  <p:embed/>
                </p:oleObj>
              </mc:Choice>
              <mc:Fallback>
                <p:oleObj name="Image" r:id="rId4" imgW="9980952" imgH="60825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483" y="1143000"/>
                        <a:ext cx="6460917" cy="3937379"/>
                      </a:xfrm>
                      <a:prstGeom prst="rect">
                        <a:avLst/>
                      </a:prstGeom>
                      <a:noFill/>
                      <a:ln>
                        <a:noFill/>
                      </a:ln>
                      <a:effectLst/>
                    </p:spPr>
                  </p:pic>
                </p:oleObj>
              </mc:Fallback>
            </mc:AlternateContent>
          </a:graphicData>
        </a:graphic>
      </p:graphicFrame>
      <p:sp>
        <p:nvSpPr>
          <p:cNvPr id="409604" name="Text Box 4"/>
          <p:cNvSpPr txBox="1">
            <a:spLocks noChangeArrowheads="1"/>
          </p:cNvSpPr>
          <p:nvPr/>
        </p:nvSpPr>
        <p:spPr bwMode="auto">
          <a:xfrm>
            <a:off x="152400" y="5638800"/>
            <a:ext cx="8839200" cy="579438"/>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dirty="0">
                <a:solidFill>
                  <a:srgbClr val="F5E9E9"/>
                </a:solidFill>
                <a:effectLst>
                  <a:outerShdw blurRad="38100" dist="38100" dir="2700000" algn="tl">
                    <a:srgbClr val="000000"/>
                  </a:outerShdw>
                </a:effectLst>
                <a:cs typeface="+mn-cs"/>
              </a:rPr>
              <a:t>The greenhouse effect keeps a planet warm</a:t>
            </a:r>
          </a:p>
        </p:txBody>
      </p:sp>
      <p:sp>
        <p:nvSpPr>
          <p:cNvPr id="5" name="Text Box 4"/>
          <p:cNvSpPr txBox="1">
            <a:spLocks noChangeArrowheads="1"/>
          </p:cNvSpPr>
          <p:nvPr/>
        </p:nvSpPr>
        <p:spPr bwMode="auto">
          <a:xfrm>
            <a:off x="6857999" y="2362200"/>
            <a:ext cx="2096069" cy="1569660"/>
          </a:xfrm>
          <a:prstGeom prst="rect">
            <a:avLst/>
          </a:prstGeom>
          <a:solidFill>
            <a:schemeClr val="bg2">
              <a:alpha val="41000"/>
            </a:schemeClr>
          </a:solidFill>
          <a:ln w="9525">
            <a:noFill/>
            <a:miter lim="800000"/>
            <a:headEnd/>
            <a:tailEnd/>
          </a:ln>
          <a:effectLst/>
        </p:spPr>
        <p:txBody>
          <a:bodyPr wrap="square">
            <a:spAutoFit/>
          </a:bodyPr>
          <a:lstStyle/>
          <a:p>
            <a:pPr algn="ctr" eaLnBrk="0" hangingPunct="0">
              <a:defRPr/>
            </a:pPr>
            <a:r>
              <a:rPr lang="en-US" dirty="0" smtClean="0">
                <a:solidFill>
                  <a:srgbClr val="F5E9E9"/>
                </a:solidFill>
                <a:effectLst>
                  <a:outerShdw blurRad="38100" dist="38100" dir="2700000" algn="tl">
                    <a:srgbClr val="000000"/>
                  </a:outerShdw>
                </a:effectLst>
                <a:cs typeface="+mn-cs"/>
              </a:rPr>
              <a:t>Lecture Tutorial (p. </a:t>
            </a:r>
            <a:r>
              <a:rPr lang="en-US" smtClean="0">
                <a:solidFill>
                  <a:srgbClr val="F5E9E9"/>
                </a:solidFill>
                <a:effectLst>
                  <a:outerShdw blurRad="38100" dist="38100" dir="2700000" algn="tl">
                    <a:srgbClr val="000000"/>
                  </a:outerShdw>
                </a:effectLst>
                <a:cs typeface="+mn-cs"/>
              </a:rPr>
              <a:t>105)</a:t>
            </a:r>
            <a:endParaRPr lang="en-US" dirty="0">
              <a:solidFill>
                <a:srgbClr val="F5E9E9"/>
              </a:solidFill>
              <a:effectLst>
                <a:outerShdw blurRad="38100" dist="38100" dir="2700000" algn="tl">
                  <a:srgbClr val="000000"/>
                </a:outerShdw>
              </a:effectLst>
              <a:cs typeface="+mn-cs"/>
            </a:endParaRPr>
          </a:p>
        </p:txBody>
      </p:sp>
    </p:spTree>
    <p:extLst>
      <p:ext uri="{BB962C8B-B14F-4D97-AF65-F5344CB8AC3E}">
        <p14:creationId xmlns:p14="http://schemas.microsoft.com/office/powerpoint/2010/main" val="19351070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smtClean="0">
                <a:solidFill>
                  <a:srgbClr val="F5E9E9"/>
                </a:solidFill>
                <a:effectLst>
                  <a:outerShdw blurRad="38100" dist="38100" dir="2700000" algn="tl">
                    <a:srgbClr val="000000"/>
                  </a:outerShdw>
                </a:effectLst>
                <a:cs typeface="+mn-cs"/>
              </a:rPr>
              <a:t>Atmosphere and Ocean</a:t>
            </a:r>
            <a:endParaRPr lang="en-US" sz="5400" dirty="0">
              <a:solidFill>
                <a:srgbClr val="F5E9E9"/>
              </a:solidFill>
              <a:effectLst>
                <a:outerShdw blurRad="38100" dist="38100" dir="2700000" algn="tl">
                  <a:srgbClr val="000000"/>
                </a:outerShdw>
              </a:effectLst>
              <a:cs typeface="+mn-cs"/>
            </a:endParaRPr>
          </a:p>
        </p:txBody>
      </p:sp>
      <p:pic>
        <p:nvPicPr>
          <p:cNvPr id="12291" name="Picture 3" descr="14-16"/>
          <p:cNvPicPr>
            <a:picLocks noChangeAspect="1" noChangeArrowheads="1"/>
          </p:cNvPicPr>
          <p:nvPr/>
        </p:nvPicPr>
        <p:blipFill>
          <a:blip r:embed="rId3">
            <a:extLst>
              <a:ext uri="{28A0092B-C50C-407E-A947-70E740481C1C}">
                <a14:useLocalDpi xmlns:a14="http://schemas.microsoft.com/office/drawing/2010/main" val="0"/>
              </a:ext>
            </a:extLst>
          </a:blip>
          <a:srcRect b="12726"/>
          <a:stretch>
            <a:fillRect/>
          </a:stretch>
        </p:blipFill>
        <p:spPr bwMode="auto">
          <a:xfrm>
            <a:off x="2199465" y="3981450"/>
            <a:ext cx="6768488" cy="274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4567402" y="2164140"/>
            <a:ext cx="4400550" cy="1569660"/>
          </a:xfrm>
          <a:prstGeom prst="rect">
            <a:avLst/>
          </a:prstGeom>
          <a:solidFill>
            <a:schemeClr val="bg2">
              <a:alpha val="41000"/>
            </a:schemeClr>
          </a:solidFill>
          <a:ln w="9525">
            <a:noFill/>
            <a:miter lim="800000"/>
            <a:headEnd/>
            <a:tailEnd/>
          </a:ln>
          <a:effectLst/>
        </p:spPr>
        <p:txBody>
          <a:bodyPr wrap="square">
            <a:spAutoFit/>
          </a:bodyPr>
          <a:lstStyle/>
          <a:p>
            <a:pPr algn="ctr" eaLnBrk="0" hangingPunct="0">
              <a:defRPr/>
            </a:pPr>
            <a:r>
              <a:rPr lang="en-US" dirty="0" smtClean="0">
                <a:solidFill>
                  <a:srgbClr val="F5E9E9"/>
                </a:solidFill>
                <a:effectLst>
                  <a:outerShdw blurRad="38100" dist="38100" dir="2700000" algn="tl">
                    <a:srgbClr val="000000"/>
                  </a:outerShdw>
                </a:effectLst>
                <a:cs typeface="+mn-cs"/>
              </a:rPr>
              <a:t>Oceans and Atmosphere are closely linked</a:t>
            </a:r>
            <a:endParaRPr lang="en-US" dirty="0">
              <a:solidFill>
                <a:srgbClr val="F5E9E9"/>
              </a:solidFill>
              <a:effectLst>
                <a:outerShdw blurRad="38100" dist="38100" dir="2700000" algn="tl">
                  <a:srgbClr val="000000"/>
                </a:outerShdw>
              </a:effectLst>
              <a:cs typeface="+mn-cs"/>
            </a:endParaRPr>
          </a:p>
        </p:txBody>
      </p:sp>
      <p:sp>
        <p:nvSpPr>
          <p:cNvPr id="5" name="Text Box 4"/>
          <p:cNvSpPr txBox="1">
            <a:spLocks noChangeArrowheads="1"/>
          </p:cNvSpPr>
          <p:nvPr/>
        </p:nvSpPr>
        <p:spPr bwMode="auto">
          <a:xfrm>
            <a:off x="4243552" y="1143000"/>
            <a:ext cx="4724400" cy="579438"/>
          </a:xfrm>
          <a:prstGeom prst="rect">
            <a:avLst/>
          </a:prstGeom>
          <a:solidFill>
            <a:schemeClr val="bg2">
              <a:alpha val="41000"/>
            </a:schemeClr>
          </a:solidFill>
          <a:ln w="9525">
            <a:noFill/>
            <a:miter lim="800000"/>
            <a:headEnd/>
            <a:tailEnd/>
          </a:ln>
          <a:effectLst/>
        </p:spPr>
        <p:txBody>
          <a:bodyPr wrap="square">
            <a:spAutoFit/>
          </a:bodyPr>
          <a:lstStyle/>
          <a:p>
            <a:pPr algn="ctr" eaLnBrk="0" hangingPunct="0">
              <a:defRPr/>
            </a:pPr>
            <a:r>
              <a:rPr lang="en-US" i="1" dirty="0" smtClean="0">
                <a:solidFill>
                  <a:srgbClr val="F5E9E9"/>
                </a:solidFill>
                <a:effectLst>
                  <a:outerShdw blurRad="38100" dist="38100" dir="2700000" algn="tl">
                    <a:srgbClr val="000000"/>
                  </a:outerShdw>
                </a:effectLst>
                <a:cs typeface="+mn-cs"/>
              </a:rPr>
              <a:t>Only on the Earth!</a:t>
            </a:r>
            <a:endParaRPr lang="en-US" i="1" dirty="0">
              <a:solidFill>
                <a:srgbClr val="F5E9E9"/>
              </a:solidFill>
              <a:effectLst>
                <a:outerShdw blurRad="38100" dist="38100" dir="2700000" algn="tl">
                  <a:srgbClr val="000000"/>
                </a:outerShdw>
              </a:effectLst>
              <a:cs typeface="+mn-cs"/>
            </a:endParaRPr>
          </a:p>
        </p:txBody>
      </p:sp>
      <p:pic>
        <p:nvPicPr>
          <p:cNvPr id="108546" name="Picture 2" descr="http://media.treehugger.com/assets/images/2011/10/20100831-gulf-strea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93" y="1143000"/>
            <a:ext cx="4457700" cy="283845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152400" y="5064919"/>
            <a:ext cx="1981857" cy="579438"/>
          </a:xfrm>
          <a:prstGeom prst="rect">
            <a:avLst/>
          </a:prstGeom>
          <a:solidFill>
            <a:schemeClr val="bg2">
              <a:alpha val="41000"/>
            </a:schemeClr>
          </a:solidFill>
          <a:ln w="9525">
            <a:noFill/>
            <a:miter lim="800000"/>
            <a:headEnd/>
            <a:tailEnd/>
          </a:ln>
          <a:effectLst/>
        </p:spPr>
        <p:txBody>
          <a:bodyPr wrap="square">
            <a:spAutoFit/>
          </a:bodyPr>
          <a:lstStyle/>
          <a:p>
            <a:pPr algn="ctr" eaLnBrk="0" hangingPunct="0">
              <a:defRPr/>
            </a:pPr>
            <a:r>
              <a:rPr lang="en-US" i="1" dirty="0" smtClean="0">
                <a:solidFill>
                  <a:srgbClr val="F5E9E9"/>
                </a:solidFill>
                <a:effectLst>
                  <a:outerShdw blurRad="38100" dist="38100" dir="2700000" algn="tl">
                    <a:srgbClr val="000000"/>
                  </a:outerShdw>
                </a:effectLst>
                <a:cs typeface="+mn-cs"/>
              </a:rPr>
              <a:t>CO</a:t>
            </a:r>
            <a:r>
              <a:rPr lang="en-US" i="1" baseline="-25000" dirty="0" smtClean="0">
                <a:solidFill>
                  <a:srgbClr val="F5E9E9"/>
                </a:solidFill>
                <a:effectLst>
                  <a:outerShdw blurRad="38100" dist="38100" dir="2700000" algn="tl">
                    <a:srgbClr val="000000"/>
                  </a:outerShdw>
                </a:effectLst>
                <a:cs typeface="+mn-cs"/>
              </a:rPr>
              <a:t>2</a:t>
            </a:r>
            <a:r>
              <a:rPr lang="en-US" i="1" dirty="0" smtClean="0">
                <a:solidFill>
                  <a:srgbClr val="F5E9E9"/>
                </a:solidFill>
                <a:effectLst>
                  <a:outerShdw blurRad="38100" dist="38100" dir="2700000" algn="tl">
                    <a:srgbClr val="000000"/>
                  </a:outerShdw>
                </a:effectLst>
                <a:cs typeface="+mn-cs"/>
              </a:rPr>
              <a:t> Cycle</a:t>
            </a:r>
            <a:endParaRPr lang="en-US" i="1" dirty="0">
              <a:solidFill>
                <a:srgbClr val="F5E9E9"/>
              </a:solidFill>
              <a:effectLst>
                <a:outerShdw blurRad="38100" dist="38100" dir="2700000" algn="tl">
                  <a:srgbClr val="000000"/>
                </a:outerShdw>
              </a:effectLst>
              <a:cs typeface="+mn-cs"/>
            </a:endParaRPr>
          </a:p>
        </p:txBody>
      </p:sp>
    </p:spTree>
    <p:extLst>
      <p:ext uri="{BB962C8B-B14F-4D97-AF65-F5344CB8AC3E}">
        <p14:creationId xmlns:p14="http://schemas.microsoft.com/office/powerpoint/2010/main" val="27926145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smtClean="0">
                <a:solidFill>
                  <a:srgbClr val="F5E9E9"/>
                </a:solidFill>
                <a:effectLst>
                  <a:outerShdw blurRad="38100" dist="38100" dir="2700000" algn="tl">
                    <a:srgbClr val="000000"/>
                  </a:outerShdw>
                </a:effectLst>
              </a:rPr>
              <a:t>Other Atmospheres</a:t>
            </a:r>
            <a:endParaRPr lang="en-US" sz="5400" dirty="0">
              <a:solidFill>
                <a:srgbClr val="F5E9E9"/>
              </a:solidFill>
              <a:effectLst>
                <a:outerShdw blurRad="38100" dist="38100" dir="2700000" algn="tl">
                  <a:srgbClr val="000000"/>
                </a:outerShdw>
              </a:effectLst>
            </a:endParaRPr>
          </a:p>
        </p:txBody>
      </p:sp>
      <p:pic>
        <p:nvPicPr>
          <p:cNvPr id="8195" name="Picture 3" descr="titanhaze"/>
          <p:cNvPicPr>
            <a:picLocks noChangeAspect="1" noChangeArrowheads="1"/>
          </p:cNvPicPr>
          <p:nvPr/>
        </p:nvPicPr>
        <p:blipFill>
          <a:blip r:embed="rId3">
            <a:extLst>
              <a:ext uri="{28A0092B-C50C-407E-A947-70E740481C1C}">
                <a14:useLocalDpi xmlns:a14="http://schemas.microsoft.com/office/drawing/2010/main" val="0"/>
              </a:ext>
            </a:extLst>
          </a:blip>
          <a:srcRect r="1588"/>
          <a:stretch>
            <a:fillRect/>
          </a:stretch>
        </p:blipFill>
        <p:spPr bwMode="auto">
          <a:xfrm>
            <a:off x="1905000" y="1066800"/>
            <a:ext cx="5410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2697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defRPr/>
            </a:pPr>
            <a:r>
              <a:rPr lang="en-US" sz="5400">
                <a:solidFill>
                  <a:srgbClr val="F5E9E9"/>
                </a:solidFill>
                <a:effectLst>
                  <a:outerShdw blurRad="38100" dist="38100" dir="2700000" algn="tl">
                    <a:srgbClr val="000000"/>
                  </a:outerShdw>
                </a:effectLst>
              </a:rPr>
              <a:t>Atmospheric Structure</a:t>
            </a:r>
          </a:p>
        </p:txBody>
      </p:sp>
      <p:graphicFrame>
        <p:nvGraphicFramePr>
          <p:cNvPr id="9219" name="Object 3"/>
          <p:cNvGraphicFramePr>
            <a:graphicFrameLocks noChangeAspect="1"/>
          </p:cNvGraphicFramePr>
          <p:nvPr/>
        </p:nvGraphicFramePr>
        <p:xfrm>
          <a:off x="304800" y="1828800"/>
          <a:ext cx="4343400" cy="3971925"/>
        </p:xfrm>
        <a:graphic>
          <a:graphicData uri="http://schemas.openxmlformats.org/presentationml/2006/ole">
            <mc:AlternateContent xmlns:mc="http://schemas.openxmlformats.org/markup-compatibility/2006">
              <mc:Choice xmlns:v="urn:schemas-microsoft-com:vml" Requires="v">
                <p:oleObj spid="_x0000_s96342" name="Image" r:id="rId4" imgW="7885714" imgH="7212698" progId="Photoshop.Image.6">
                  <p:embed/>
                </p:oleObj>
              </mc:Choice>
              <mc:Fallback>
                <p:oleObj name="Image" r:id="rId4" imgW="7885714" imgH="7212698"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828800"/>
                        <a:ext cx="4343400"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0" name="Object 4"/>
          <p:cNvGraphicFramePr>
            <a:graphicFrameLocks noChangeAspect="1"/>
          </p:cNvGraphicFramePr>
          <p:nvPr/>
        </p:nvGraphicFramePr>
        <p:xfrm>
          <a:off x="4953000" y="1828800"/>
          <a:ext cx="3910013" cy="3962400"/>
        </p:xfrm>
        <a:graphic>
          <a:graphicData uri="http://schemas.openxmlformats.org/presentationml/2006/ole">
            <mc:AlternateContent xmlns:mc="http://schemas.openxmlformats.org/markup-compatibility/2006">
              <mc:Choice xmlns:v="urn:schemas-microsoft-com:vml" Requires="v">
                <p:oleObj spid="_x0000_s96343" name="Image" r:id="rId6" imgW="6679365" imgH="6768254" progId="Photoshop.Image.6">
                  <p:embed/>
                </p:oleObj>
              </mc:Choice>
              <mc:Fallback>
                <p:oleObj name="Image" r:id="rId6" imgW="6679365" imgH="6768254" progId="Photoshop.Image.6">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1828800"/>
                        <a:ext cx="391001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912498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resa.net/nasa/images/venus/venus%20ultra%20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1600200"/>
            <a:ext cx="397986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5" name="Text Box 3"/>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rPr>
              <a:t>Venus</a:t>
            </a:r>
          </a:p>
        </p:txBody>
      </p:sp>
      <p:sp>
        <p:nvSpPr>
          <p:cNvPr id="428036" name="Text Box 4"/>
          <p:cNvSpPr txBox="1">
            <a:spLocks noChangeArrowheads="1"/>
          </p:cNvSpPr>
          <p:nvPr/>
        </p:nvSpPr>
        <p:spPr bwMode="auto">
          <a:xfrm>
            <a:off x="4419600" y="1371600"/>
            <a:ext cx="4495800" cy="1190625"/>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rPr>
              <a:t>Completely cloud shrouded</a:t>
            </a:r>
          </a:p>
        </p:txBody>
      </p:sp>
      <p:sp>
        <p:nvSpPr>
          <p:cNvPr id="428037" name="Text Box 5"/>
          <p:cNvSpPr txBox="1">
            <a:spLocks noChangeArrowheads="1"/>
          </p:cNvSpPr>
          <p:nvPr/>
        </p:nvSpPr>
        <p:spPr bwMode="auto">
          <a:xfrm>
            <a:off x="4419600" y="2819400"/>
            <a:ext cx="4495800" cy="1739900"/>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rPr>
              <a:t>Surface atmospheric pressure </a:t>
            </a:r>
            <a:r>
              <a:rPr lang="en-US" sz="3600" dirty="0" smtClean="0">
                <a:solidFill>
                  <a:srgbClr val="F5E9E9"/>
                </a:solidFill>
                <a:effectLst>
                  <a:outerShdw blurRad="38100" dist="38100" dir="2700000" algn="tl">
                    <a:srgbClr val="000000"/>
                  </a:outerShdw>
                </a:effectLst>
              </a:rPr>
              <a:t>100 </a:t>
            </a:r>
            <a:r>
              <a:rPr lang="en-US" sz="3600" dirty="0">
                <a:solidFill>
                  <a:srgbClr val="F5E9E9"/>
                </a:solidFill>
                <a:effectLst>
                  <a:outerShdw blurRad="38100" dist="38100" dir="2700000" algn="tl">
                    <a:srgbClr val="000000"/>
                  </a:outerShdw>
                </a:effectLst>
              </a:rPr>
              <a:t>times Earth’s</a:t>
            </a:r>
          </a:p>
        </p:txBody>
      </p:sp>
      <p:sp>
        <p:nvSpPr>
          <p:cNvPr id="428038" name="Text Box 6"/>
          <p:cNvSpPr txBox="1">
            <a:spLocks noChangeArrowheads="1"/>
          </p:cNvSpPr>
          <p:nvPr/>
        </p:nvSpPr>
        <p:spPr bwMode="auto">
          <a:xfrm>
            <a:off x="4419600" y="4876800"/>
            <a:ext cx="4495800" cy="1190625"/>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rPr>
              <a:t>Surface temp:</a:t>
            </a:r>
          </a:p>
          <a:p>
            <a:pPr>
              <a:defRPr/>
            </a:pPr>
            <a:r>
              <a:rPr lang="en-US" sz="3600" dirty="0" smtClean="0">
                <a:solidFill>
                  <a:srgbClr val="F5E9E9"/>
                </a:solidFill>
                <a:effectLst>
                  <a:outerShdw blurRad="38100" dist="38100" dir="2700000" algn="tl">
                    <a:srgbClr val="000000"/>
                  </a:outerShdw>
                </a:effectLst>
              </a:rPr>
              <a:t>735K  (462</a:t>
            </a:r>
            <a:r>
              <a:rPr lang="en-US" sz="3600" baseline="30000" dirty="0" smtClean="0">
                <a:solidFill>
                  <a:srgbClr val="F5E9E9"/>
                </a:solidFill>
                <a:effectLst>
                  <a:outerShdw blurRad="38100" dist="38100" dir="2700000" algn="tl">
                    <a:srgbClr val="000000"/>
                  </a:outerShdw>
                </a:effectLst>
              </a:rPr>
              <a:t>o</a:t>
            </a:r>
            <a:r>
              <a:rPr lang="en-US" sz="3600" dirty="0" smtClean="0">
                <a:solidFill>
                  <a:srgbClr val="F5E9E9"/>
                </a:solidFill>
                <a:effectLst>
                  <a:outerShdw blurRad="38100" dist="38100" dir="2700000" algn="tl">
                    <a:srgbClr val="000000"/>
                  </a:outerShdw>
                </a:effectLst>
              </a:rPr>
              <a:t>C) </a:t>
            </a:r>
            <a:endParaRPr lang="en-US" sz="3600" dirty="0">
              <a:solidFill>
                <a:srgbClr val="F5E9E9"/>
              </a:solidFill>
              <a:effectLst>
                <a:outerShdw blurRad="38100" dist="38100" dir="2700000" algn="tl">
                  <a:srgbClr val="000000"/>
                </a:outerShdw>
              </a:effectLst>
            </a:endParaRPr>
          </a:p>
        </p:txBody>
      </p:sp>
    </p:spTree>
    <p:extLst>
      <p:ext uri="{BB962C8B-B14F-4D97-AF65-F5344CB8AC3E}">
        <p14:creationId xmlns:p14="http://schemas.microsoft.com/office/powerpoint/2010/main" val="1810819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5" name="Text Box 3"/>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rPr>
              <a:t>Venus</a:t>
            </a:r>
          </a:p>
        </p:txBody>
      </p:sp>
      <p:sp>
        <p:nvSpPr>
          <p:cNvPr id="428036" name="Text Box 4"/>
          <p:cNvSpPr txBox="1">
            <a:spLocks noChangeArrowheads="1"/>
          </p:cNvSpPr>
          <p:nvPr/>
        </p:nvSpPr>
        <p:spPr bwMode="auto">
          <a:xfrm>
            <a:off x="4419600" y="1371600"/>
            <a:ext cx="4495800" cy="1200150"/>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rPr>
              <a:t>So what’s the atmosphere like?</a:t>
            </a:r>
          </a:p>
        </p:txBody>
      </p:sp>
      <p:sp>
        <p:nvSpPr>
          <p:cNvPr id="428037" name="Text Box 5"/>
          <p:cNvSpPr txBox="1">
            <a:spLocks noChangeArrowheads="1"/>
          </p:cNvSpPr>
          <p:nvPr/>
        </p:nvSpPr>
        <p:spPr bwMode="auto">
          <a:xfrm>
            <a:off x="4419600" y="2819400"/>
            <a:ext cx="4495800" cy="3540125"/>
          </a:xfrm>
          <a:prstGeom prst="rect">
            <a:avLst/>
          </a:prstGeom>
          <a:solidFill>
            <a:schemeClr val="bg2">
              <a:alpha val="41000"/>
            </a:schemeClr>
          </a:solidFill>
          <a:ln w="9525">
            <a:noFill/>
            <a:miter lim="800000"/>
            <a:headEnd/>
            <a:tailEnd/>
          </a:ln>
          <a:effectLst/>
        </p:spPr>
        <p:txBody>
          <a:bodyPr>
            <a:spAutoFit/>
          </a:bodyPr>
          <a:lstStyle/>
          <a:p>
            <a:pPr>
              <a:buFont typeface="Arial" charset="0"/>
              <a:buChar char="•"/>
              <a:defRPr/>
            </a:pPr>
            <a:r>
              <a:rPr lang="en-US" dirty="0">
                <a:solidFill>
                  <a:srgbClr val="F5E9E9"/>
                </a:solidFill>
                <a:effectLst>
                  <a:outerShdw blurRad="38100" dist="38100" dir="2700000" algn="tl">
                    <a:srgbClr val="000000"/>
                  </a:outerShdw>
                </a:effectLst>
              </a:rPr>
              <a:t>High winds at high altitudes (~400km/h)</a:t>
            </a:r>
          </a:p>
          <a:p>
            <a:pPr>
              <a:buFont typeface="Arial" charset="0"/>
              <a:buChar char="•"/>
              <a:defRPr/>
            </a:pPr>
            <a:endParaRPr lang="en-US" dirty="0">
              <a:solidFill>
                <a:srgbClr val="F5E9E9"/>
              </a:solidFill>
              <a:effectLst>
                <a:outerShdw blurRad="38100" dist="38100" dir="2700000" algn="tl">
                  <a:srgbClr val="000000"/>
                </a:outerShdw>
              </a:effectLst>
            </a:endParaRPr>
          </a:p>
          <a:p>
            <a:pPr>
              <a:buFont typeface="Arial" charset="0"/>
              <a:buChar char="•"/>
              <a:defRPr/>
            </a:pPr>
            <a:r>
              <a:rPr lang="en-US" dirty="0">
                <a:solidFill>
                  <a:srgbClr val="F5E9E9"/>
                </a:solidFill>
                <a:effectLst>
                  <a:outerShdw blurRad="38100" dist="38100" dir="2700000" algn="tl">
                    <a:srgbClr val="000000"/>
                  </a:outerShdw>
                </a:effectLst>
              </a:rPr>
              <a:t>Hazy below that</a:t>
            </a:r>
          </a:p>
          <a:p>
            <a:pPr>
              <a:buFont typeface="Arial" charset="0"/>
              <a:buChar char="•"/>
              <a:defRPr/>
            </a:pPr>
            <a:endParaRPr lang="en-US" dirty="0">
              <a:solidFill>
                <a:srgbClr val="F5E9E9"/>
              </a:solidFill>
              <a:effectLst>
                <a:outerShdw blurRad="38100" dist="38100" dir="2700000" algn="tl">
                  <a:srgbClr val="000000"/>
                </a:outerShdw>
              </a:effectLst>
            </a:endParaRPr>
          </a:p>
          <a:p>
            <a:pPr>
              <a:buFont typeface="Arial" charset="0"/>
              <a:buChar char="•"/>
              <a:defRPr/>
            </a:pPr>
            <a:r>
              <a:rPr lang="en-US" dirty="0">
                <a:solidFill>
                  <a:srgbClr val="F5E9E9"/>
                </a:solidFill>
                <a:effectLst>
                  <a:outerShdw blurRad="38100" dist="38100" dir="2700000" algn="tl">
                    <a:srgbClr val="000000"/>
                  </a:outerShdw>
                </a:effectLst>
              </a:rPr>
              <a:t>Clear and calm near the surface</a:t>
            </a:r>
          </a:p>
        </p:txBody>
      </p:sp>
      <p:pic>
        <p:nvPicPr>
          <p:cNvPr id="11269" name="Picture 6" descr="venus.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36957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95236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5" name="Text Box 3"/>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a:solidFill>
                  <a:srgbClr val="F5E9E9"/>
                </a:solidFill>
                <a:effectLst>
                  <a:outerShdw blurRad="38100" dist="38100" dir="2700000" algn="tl">
                    <a:srgbClr val="000000"/>
                  </a:outerShdw>
                </a:effectLst>
              </a:rPr>
              <a:t>Venus</a:t>
            </a:r>
          </a:p>
        </p:txBody>
      </p:sp>
      <p:sp>
        <p:nvSpPr>
          <p:cNvPr id="428036" name="Text Box 4"/>
          <p:cNvSpPr txBox="1">
            <a:spLocks noChangeArrowheads="1"/>
          </p:cNvSpPr>
          <p:nvPr/>
        </p:nvSpPr>
        <p:spPr bwMode="auto">
          <a:xfrm>
            <a:off x="4419600" y="1371600"/>
            <a:ext cx="4495800" cy="1200150"/>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rPr>
              <a:t>So what’s the atmosphere like?</a:t>
            </a:r>
          </a:p>
        </p:txBody>
      </p:sp>
      <p:sp>
        <p:nvSpPr>
          <p:cNvPr id="428037" name="Text Box 5"/>
          <p:cNvSpPr txBox="1">
            <a:spLocks noChangeArrowheads="1"/>
          </p:cNvSpPr>
          <p:nvPr/>
        </p:nvSpPr>
        <p:spPr bwMode="auto">
          <a:xfrm>
            <a:off x="4419600" y="2819400"/>
            <a:ext cx="4495800" cy="2554288"/>
          </a:xfrm>
          <a:prstGeom prst="rect">
            <a:avLst/>
          </a:prstGeom>
          <a:solidFill>
            <a:schemeClr val="bg2">
              <a:alpha val="41000"/>
            </a:schemeClr>
          </a:solidFill>
          <a:ln w="9525">
            <a:noFill/>
            <a:miter lim="800000"/>
            <a:headEnd/>
            <a:tailEnd/>
          </a:ln>
          <a:effectLst/>
        </p:spPr>
        <p:txBody>
          <a:bodyPr>
            <a:spAutoFit/>
          </a:bodyPr>
          <a:lstStyle/>
          <a:p>
            <a:pPr>
              <a:defRPr/>
            </a:pPr>
            <a:r>
              <a:rPr lang="en-US" dirty="0">
                <a:solidFill>
                  <a:srgbClr val="F5E9E9"/>
                </a:solidFill>
                <a:effectLst>
                  <a:outerShdw blurRad="38100" dist="38100" dir="2700000" algn="tl">
                    <a:srgbClr val="000000"/>
                  </a:outerShdw>
                </a:effectLst>
              </a:rPr>
              <a:t>The atmosphere is mostly (96.5%) CO</a:t>
            </a:r>
            <a:r>
              <a:rPr lang="en-US" sz="2400" dirty="0">
                <a:solidFill>
                  <a:srgbClr val="F5E9E9"/>
                </a:solidFill>
                <a:effectLst>
                  <a:outerShdw blurRad="38100" dist="38100" dir="2700000" algn="tl">
                    <a:srgbClr val="000000"/>
                  </a:outerShdw>
                </a:effectLst>
              </a:rPr>
              <a:t>2</a:t>
            </a:r>
            <a:endParaRPr lang="en-US" dirty="0">
              <a:solidFill>
                <a:srgbClr val="F5E9E9"/>
              </a:solidFill>
              <a:effectLst>
                <a:outerShdw blurRad="38100" dist="38100" dir="2700000" algn="tl">
                  <a:srgbClr val="000000"/>
                </a:outerShdw>
              </a:effectLst>
            </a:endParaRPr>
          </a:p>
          <a:p>
            <a:pPr>
              <a:defRPr/>
            </a:pPr>
            <a:endParaRPr lang="en-US" dirty="0">
              <a:solidFill>
                <a:srgbClr val="F5E9E9"/>
              </a:solidFill>
              <a:effectLst>
                <a:outerShdw blurRad="38100" dist="38100" dir="2700000" algn="tl">
                  <a:srgbClr val="000000"/>
                </a:outerShdw>
              </a:effectLst>
            </a:endParaRPr>
          </a:p>
          <a:p>
            <a:pPr>
              <a:defRPr/>
            </a:pPr>
            <a:r>
              <a:rPr lang="en-US" dirty="0">
                <a:solidFill>
                  <a:srgbClr val="F5E9E9"/>
                </a:solidFill>
                <a:effectLst>
                  <a:outerShdw blurRad="38100" dist="38100" dir="2700000" algn="tl">
                    <a:srgbClr val="000000"/>
                  </a:outerShdw>
                </a:effectLst>
              </a:rPr>
              <a:t>Even the clouds aren’t water – they’re H</a:t>
            </a:r>
            <a:r>
              <a:rPr lang="en-US" sz="2400" dirty="0">
                <a:solidFill>
                  <a:srgbClr val="F5E9E9"/>
                </a:solidFill>
                <a:effectLst>
                  <a:outerShdw blurRad="38100" dist="38100" dir="2700000" algn="tl">
                    <a:srgbClr val="000000"/>
                  </a:outerShdw>
                </a:effectLst>
              </a:rPr>
              <a:t>2</a:t>
            </a:r>
            <a:r>
              <a:rPr lang="en-US" dirty="0">
                <a:solidFill>
                  <a:srgbClr val="F5E9E9"/>
                </a:solidFill>
                <a:effectLst>
                  <a:outerShdw blurRad="38100" dist="38100" dir="2700000" algn="tl">
                    <a:srgbClr val="000000"/>
                  </a:outerShdw>
                </a:effectLst>
              </a:rPr>
              <a:t>SO</a:t>
            </a:r>
            <a:r>
              <a:rPr lang="en-US" sz="2400" dirty="0">
                <a:solidFill>
                  <a:srgbClr val="F5E9E9"/>
                </a:solidFill>
                <a:effectLst>
                  <a:outerShdw blurRad="38100" dist="38100" dir="2700000" algn="tl">
                    <a:srgbClr val="000000"/>
                  </a:outerShdw>
                </a:effectLst>
              </a:rPr>
              <a:t>4</a:t>
            </a:r>
            <a:endParaRPr lang="en-US" dirty="0">
              <a:solidFill>
                <a:srgbClr val="F5E9E9"/>
              </a:solidFill>
              <a:effectLst>
                <a:outerShdw blurRad="38100" dist="38100" dir="2700000" algn="tl">
                  <a:srgbClr val="000000"/>
                </a:outerShdw>
              </a:effectLst>
            </a:endParaRPr>
          </a:p>
        </p:txBody>
      </p:sp>
      <p:pic>
        <p:nvPicPr>
          <p:cNvPr id="12293" name="Picture 6" descr="venus.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36957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4810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5" name="Text Box 3"/>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a:solidFill>
                  <a:srgbClr val="F5E9E9"/>
                </a:solidFill>
                <a:effectLst>
                  <a:outerShdw blurRad="38100" dist="38100" dir="2700000" algn="tl">
                    <a:srgbClr val="000000"/>
                  </a:outerShdw>
                </a:effectLst>
              </a:rPr>
              <a:t>Venus</a:t>
            </a:r>
          </a:p>
        </p:txBody>
      </p:sp>
      <p:sp>
        <p:nvSpPr>
          <p:cNvPr id="428036" name="Text Box 4"/>
          <p:cNvSpPr txBox="1">
            <a:spLocks noChangeArrowheads="1"/>
          </p:cNvSpPr>
          <p:nvPr/>
        </p:nvSpPr>
        <p:spPr bwMode="auto">
          <a:xfrm>
            <a:off x="4114800" y="1219200"/>
            <a:ext cx="4495800" cy="646113"/>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rPr>
              <a:t>What happened??</a:t>
            </a:r>
          </a:p>
        </p:txBody>
      </p:sp>
      <p:sp>
        <p:nvSpPr>
          <p:cNvPr id="428037" name="Text Box 5"/>
          <p:cNvSpPr txBox="1">
            <a:spLocks noChangeArrowheads="1"/>
          </p:cNvSpPr>
          <p:nvPr/>
        </p:nvSpPr>
        <p:spPr bwMode="auto">
          <a:xfrm>
            <a:off x="3733800" y="2011363"/>
            <a:ext cx="5181600" cy="1570037"/>
          </a:xfrm>
          <a:prstGeom prst="rect">
            <a:avLst/>
          </a:prstGeom>
          <a:solidFill>
            <a:schemeClr val="bg2">
              <a:alpha val="41000"/>
            </a:schemeClr>
          </a:solidFill>
          <a:ln w="9525">
            <a:noFill/>
            <a:miter lim="800000"/>
            <a:headEnd/>
            <a:tailEnd/>
          </a:ln>
          <a:effectLst/>
        </p:spPr>
        <p:txBody>
          <a:bodyPr>
            <a:spAutoFit/>
          </a:bodyPr>
          <a:lstStyle/>
          <a:p>
            <a:pPr>
              <a:defRPr/>
            </a:pPr>
            <a:r>
              <a:rPr lang="en-US" dirty="0">
                <a:solidFill>
                  <a:srgbClr val="F5E9E9"/>
                </a:solidFill>
                <a:effectLst>
                  <a:outerShdw blurRad="38100" dist="38100" dir="2700000" algn="tl">
                    <a:srgbClr val="000000"/>
                  </a:outerShdw>
                </a:effectLst>
              </a:rPr>
              <a:t>Why does Venus’ atmosphere have such a bizarre composition?</a:t>
            </a:r>
          </a:p>
        </p:txBody>
      </p:sp>
      <p:pic>
        <p:nvPicPr>
          <p:cNvPr id="13317" name="Picture 5" descr="venu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2762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1295400" y="3835400"/>
            <a:ext cx="6172200" cy="584200"/>
          </a:xfrm>
          <a:prstGeom prst="rect">
            <a:avLst/>
          </a:prstGeom>
          <a:solidFill>
            <a:schemeClr val="bg2">
              <a:alpha val="41000"/>
            </a:schemeClr>
          </a:solidFill>
          <a:ln w="9525">
            <a:noFill/>
            <a:miter lim="800000"/>
            <a:headEnd/>
            <a:tailEnd/>
          </a:ln>
          <a:effectLst/>
        </p:spPr>
        <p:txBody>
          <a:bodyPr>
            <a:spAutoFit/>
          </a:bodyPr>
          <a:lstStyle/>
          <a:p>
            <a:pPr>
              <a:defRPr/>
            </a:pPr>
            <a:r>
              <a:rPr lang="en-US" dirty="0">
                <a:solidFill>
                  <a:srgbClr val="F5E9E9"/>
                </a:solidFill>
                <a:effectLst>
                  <a:outerShdw blurRad="38100" dist="38100" dir="2700000" algn="tl">
                    <a:srgbClr val="000000"/>
                  </a:outerShdw>
                </a:effectLst>
              </a:rPr>
              <a:t>Runaway Greenhouse Effect!</a:t>
            </a:r>
          </a:p>
        </p:txBody>
      </p:sp>
      <p:sp>
        <p:nvSpPr>
          <p:cNvPr id="9" name="Text Box 5"/>
          <p:cNvSpPr txBox="1">
            <a:spLocks noChangeArrowheads="1"/>
          </p:cNvSpPr>
          <p:nvPr/>
        </p:nvSpPr>
        <p:spPr bwMode="auto">
          <a:xfrm>
            <a:off x="533400" y="4491038"/>
            <a:ext cx="7696200" cy="2062162"/>
          </a:xfrm>
          <a:prstGeom prst="rect">
            <a:avLst/>
          </a:prstGeom>
          <a:solidFill>
            <a:schemeClr val="bg2">
              <a:alpha val="41000"/>
            </a:schemeClr>
          </a:solidFill>
          <a:ln w="9525">
            <a:noFill/>
            <a:miter lim="800000"/>
            <a:headEnd/>
            <a:tailEnd/>
          </a:ln>
          <a:effectLst/>
        </p:spPr>
        <p:txBody>
          <a:bodyPr>
            <a:spAutoFit/>
          </a:bodyPr>
          <a:lstStyle/>
          <a:p>
            <a:pPr>
              <a:buFont typeface="Arial" charset="0"/>
              <a:buChar char="•"/>
              <a:defRPr/>
            </a:pPr>
            <a:r>
              <a:rPr lang="en-US" dirty="0">
                <a:solidFill>
                  <a:srgbClr val="F5E9E9"/>
                </a:solidFill>
                <a:effectLst>
                  <a:outerShdw blurRad="38100" dist="38100" dir="2700000" algn="tl">
                    <a:srgbClr val="000000"/>
                  </a:outerShdw>
                </a:effectLst>
              </a:rPr>
              <a:t>Venus is closer to Sun</a:t>
            </a:r>
          </a:p>
          <a:p>
            <a:pPr>
              <a:buFont typeface="Arial" charset="0"/>
              <a:buChar char="•"/>
              <a:defRPr/>
            </a:pPr>
            <a:r>
              <a:rPr lang="en-US" dirty="0">
                <a:solidFill>
                  <a:srgbClr val="F5E9E9"/>
                </a:solidFill>
                <a:effectLst>
                  <a:outerShdw blurRad="38100" dist="38100" dir="2700000" algn="tl">
                    <a:srgbClr val="000000"/>
                  </a:outerShdw>
                </a:effectLst>
              </a:rPr>
              <a:t>Venus has volcanic activity</a:t>
            </a:r>
          </a:p>
          <a:p>
            <a:pPr>
              <a:buFont typeface="Arial" charset="0"/>
              <a:buChar char="•"/>
              <a:defRPr/>
            </a:pPr>
            <a:r>
              <a:rPr lang="en-US" dirty="0">
                <a:solidFill>
                  <a:srgbClr val="F5E9E9"/>
                </a:solidFill>
                <a:effectLst>
                  <a:outerShdw blurRad="38100" dist="38100" dir="2700000" algn="tl">
                    <a:srgbClr val="000000"/>
                  </a:outerShdw>
                </a:effectLst>
              </a:rPr>
              <a:t>H</a:t>
            </a:r>
            <a:r>
              <a:rPr lang="en-US" sz="2400" dirty="0">
                <a:solidFill>
                  <a:srgbClr val="F5E9E9"/>
                </a:solidFill>
                <a:effectLst>
                  <a:outerShdw blurRad="38100" dist="38100" dir="2700000" algn="tl">
                    <a:srgbClr val="000000"/>
                  </a:outerShdw>
                </a:effectLst>
              </a:rPr>
              <a:t>2</a:t>
            </a:r>
            <a:r>
              <a:rPr lang="en-US" dirty="0">
                <a:solidFill>
                  <a:srgbClr val="F5E9E9"/>
                </a:solidFill>
                <a:effectLst>
                  <a:outerShdw blurRad="38100" dist="38100" dir="2700000" algn="tl">
                    <a:srgbClr val="000000"/>
                  </a:outerShdw>
                </a:effectLst>
              </a:rPr>
              <a:t>O and CO</a:t>
            </a:r>
            <a:r>
              <a:rPr lang="en-US" sz="2400" dirty="0">
                <a:solidFill>
                  <a:srgbClr val="F5E9E9"/>
                </a:solidFill>
                <a:effectLst>
                  <a:outerShdw blurRad="38100" dist="38100" dir="2700000" algn="tl">
                    <a:srgbClr val="000000"/>
                  </a:outerShdw>
                </a:effectLst>
              </a:rPr>
              <a:t>2</a:t>
            </a:r>
            <a:r>
              <a:rPr lang="en-US" dirty="0">
                <a:solidFill>
                  <a:srgbClr val="F5E9E9"/>
                </a:solidFill>
                <a:effectLst>
                  <a:outerShdw blurRad="38100" dist="38100" dir="2700000" algn="tl">
                    <a:srgbClr val="000000"/>
                  </a:outerShdw>
                </a:effectLst>
              </a:rPr>
              <a:t> </a:t>
            </a:r>
            <a:r>
              <a:rPr lang="en-US" dirty="0">
                <a:solidFill>
                  <a:srgbClr val="F5E9E9"/>
                </a:solidFill>
                <a:effectLst>
                  <a:outerShdw blurRad="38100" dist="38100" dir="2700000" algn="tl">
                    <a:srgbClr val="000000"/>
                  </a:outerShdw>
                </a:effectLst>
                <a:sym typeface="Wingdings" pitchFamily="2" charset="2"/>
              </a:rPr>
              <a:t> warmer</a:t>
            </a:r>
          </a:p>
          <a:p>
            <a:pPr>
              <a:buFont typeface="Arial" charset="0"/>
              <a:buChar char="•"/>
              <a:defRPr/>
            </a:pPr>
            <a:r>
              <a:rPr lang="en-US" dirty="0">
                <a:solidFill>
                  <a:srgbClr val="F5E9E9"/>
                </a:solidFill>
                <a:effectLst>
                  <a:outerShdw blurRad="38100" dist="38100" dir="2700000" algn="tl">
                    <a:srgbClr val="000000"/>
                  </a:outerShdw>
                </a:effectLst>
                <a:sym typeface="Wingdings" pitchFamily="2" charset="2"/>
              </a:rPr>
              <a:t>H</a:t>
            </a:r>
            <a:r>
              <a:rPr lang="en-US" sz="2400" dirty="0">
                <a:solidFill>
                  <a:srgbClr val="F5E9E9"/>
                </a:solidFill>
                <a:effectLst>
                  <a:outerShdw blurRad="38100" dist="38100" dir="2700000" algn="tl">
                    <a:srgbClr val="000000"/>
                  </a:outerShdw>
                </a:effectLst>
                <a:sym typeface="Wingdings" pitchFamily="2" charset="2"/>
              </a:rPr>
              <a:t>2</a:t>
            </a:r>
            <a:r>
              <a:rPr lang="en-US" dirty="0">
                <a:solidFill>
                  <a:srgbClr val="F5E9E9"/>
                </a:solidFill>
                <a:effectLst>
                  <a:outerShdw blurRad="38100" dist="38100" dir="2700000" algn="tl">
                    <a:srgbClr val="000000"/>
                  </a:outerShdw>
                </a:effectLst>
                <a:sym typeface="Wingdings" pitchFamily="2" charset="2"/>
              </a:rPr>
              <a:t>O evaporates  WARMER!</a:t>
            </a:r>
          </a:p>
        </p:txBody>
      </p:sp>
    </p:spTree>
    <p:extLst>
      <p:ext uri="{BB962C8B-B14F-4D97-AF65-F5344CB8AC3E}">
        <p14:creationId xmlns:p14="http://schemas.microsoft.com/office/powerpoint/2010/main" val="586593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2000"/>
                                        <p:tgtEl>
                                          <p:spTgt spid="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animEffect transition="in" filter="wipe(down)">
                                      <p:cBhvr>
                                        <p:cTn id="15" dur="500"/>
                                        <p:tgtEl>
                                          <p:spTgt spid="9">
                                            <p:bg/>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down)">
                                      <p:cBhvr>
                                        <p:cTn id="20" dur="500"/>
                                        <p:tgtEl>
                                          <p:spTgt spid="9">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wipe(down)">
                                      <p:cBhvr>
                                        <p:cTn id="25" dur="500"/>
                                        <p:tgtEl>
                                          <p:spTgt spid="9">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wipe(down)">
                                      <p:cBhvr>
                                        <p:cTn id="30" dur="500"/>
                                        <p:tgtEl>
                                          <p:spTgt spid="9">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wipe(down)">
                                      <p:cBhvr>
                                        <p:cTn id="35"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P spid="9"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5" name="Text Box 3"/>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a:solidFill>
                  <a:srgbClr val="F5E9E9"/>
                </a:solidFill>
                <a:effectLst>
                  <a:outerShdw blurRad="38100" dist="38100" dir="2700000" algn="tl">
                    <a:srgbClr val="000000"/>
                  </a:outerShdw>
                </a:effectLst>
              </a:rPr>
              <a:t>Venus</a:t>
            </a:r>
          </a:p>
        </p:txBody>
      </p:sp>
      <p:sp>
        <p:nvSpPr>
          <p:cNvPr id="428036" name="Text Box 4"/>
          <p:cNvSpPr txBox="1">
            <a:spLocks noChangeArrowheads="1"/>
          </p:cNvSpPr>
          <p:nvPr/>
        </p:nvSpPr>
        <p:spPr bwMode="auto">
          <a:xfrm>
            <a:off x="3276600" y="1981200"/>
            <a:ext cx="5562600" cy="584200"/>
          </a:xfrm>
          <a:prstGeom prst="rect">
            <a:avLst/>
          </a:prstGeom>
          <a:solidFill>
            <a:schemeClr val="bg2">
              <a:alpha val="41000"/>
            </a:schemeClr>
          </a:solidFill>
          <a:ln w="9525">
            <a:noFill/>
            <a:miter lim="800000"/>
            <a:headEnd/>
            <a:tailEnd/>
          </a:ln>
          <a:effectLst/>
        </p:spPr>
        <p:txBody>
          <a:bodyPr>
            <a:spAutoFit/>
          </a:bodyPr>
          <a:lstStyle/>
          <a:p>
            <a:pPr>
              <a:defRPr/>
            </a:pPr>
            <a:r>
              <a:rPr lang="en-US" dirty="0">
                <a:solidFill>
                  <a:srgbClr val="F5E9E9"/>
                </a:solidFill>
                <a:effectLst>
                  <a:outerShdw blurRad="38100" dist="38100" dir="2700000" algn="tl">
                    <a:srgbClr val="000000"/>
                  </a:outerShdw>
                </a:effectLst>
              </a:rPr>
              <a:t>Runaway Greenhouse Effect!</a:t>
            </a:r>
          </a:p>
        </p:txBody>
      </p:sp>
      <p:pic>
        <p:nvPicPr>
          <p:cNvPr id="14340" name="Picture 5" descr="venu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2762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457200" y="3581400"/>
            <a:ext cx="8077200" cy="3046413"/>
          </a:xfrm>
          <a:prstGeom prst="rect">
            <a:avLst/>
          </a:prstGeom>
          <a:solidFill>
            <a:schemeClr val="bg2">
              <a:alpha val="41000"/>
            </a:schemeClr>
          </a:solidFill>
          <a:ln w="9525">
            <a:noFill/>
            <a:miter lim="800000"/>
            <a:headEnd/>
            <a:tailEnd/>
          </a:ln>
          <a:effectLst/>
        </p:spPr>
        <p:txBody>
          <a:bodyPr>
            <a:spAutoFit/>
          </a:bodyPr>
          <a:lstStyle/>
          <a:p>
            <a:pPr>
              <a:defRPr/>
            </a:pPr>
            <a:r>
              <a:rPr lang="en-US" dirty="0">
                <a:solidFill>
                  <a:srgbClr val="F5E9E9"/>
                </a:solidFill>
                <a:effectLst>
                  <a:outerShdw blurRad="38100" dist="38100" dir="2700000" algn="tl">
                    <a:srgbClr val="000000"/>
                  </a:outerShdw>
                </a:effectLst>
                <a:sym typeface="Wingdings" pitchFamily="2" charset="2"/>
              </a:rPr>
              <a:t>Once all the water is in the atmosphere, it won’t rain out anymore.</a:t>
            </a:r>
          </a:p>
          <a:p>
            <a:pPr>
              <a:defRPr/>
            </a:pPr>
            <a:endParaRPr lang="en-US" dirty="0">
              <a:solidFill>
                <a:srgbClr val="F5E9E9"/>
              </a:solidFill>
              <a:effectLst>
                <a:outerShdw blurRad="38100" dist="38100" dir="2700000" algn="tl">
                  <a:srgbClr val="000000"/>
                </a:outerShdw>
              </a:effectLst>
              <a:sym typeface="Wingdings" pitchFamily="2" charset="2"/>
            </a:endParaRPr>
          </a:p>
          <a:p>
            <a:pPr>
              <a:defRPr/>
            </a:pPr>
            <a:r>
              <a:rPr lang="en-US" dirty="0">
                <a:solidFill>
                  <a:srgbClr val="F5E9E9"/>
                </a:solidFill>
                <a:effectLst>
                  <a:outerShdw blurRad="38100" dist="38100" dir="2700000" algn="tl">
                    <a:srgbClr val="000000"/>
                  </a:outerShdw>
                </a:effectLst>
                <a:sym typeface="Wingdings" pitchFamily="2" charset="2"/>
              </a:rPr>
              <a:t>H</a:t>
            </a:r>
            <a:r>
              <a:rPr lang="en-US" sz="2400" dirty="0">
                <a:solidFill>
                  <a:srgbClr val="F5E9E9"/>
                </a:solidFill>
                <a:effectLst>
                  <a:outerShdw blurRad="38100" dist="38100" dir="2700000" algn="tl">
                    <a:srgbClr val="000000"/>
                  </a:outerShdw>
                </a:effectLst>
                <a:sym typeface="Wingdings" pitchFamily="2" charset="2"/>
              </a:rPr>
              <a:t>2</a:t>
            </a:r>
            <a:r>
              <a:rPr lang="en-US" dirty="0">
                <a:solidFill>
                  <a:srgbClr val="F5E9E9"/>
                </a:solidFill>
                <a:effectLst>
                  <a:outerShdw blurRad="38100" dist="38100" dir="2700000" algn="tl">
                    <a:srgbClr val="000000"/>
                  </a:outerShdw>
                </a:effectLst>
                <a:sym typeface="Wingdings" pitchFamily="2" charset="2"/>
              </a:rPr>
              <a:t>O at the top of the atmosphere is destroyed by UV light and the H escapes into space – meaning no more water, </a:t>
            </a:r>
            <a:r>
              <a:rPr lang="en-US" i="1" dirty="0">
                <a:solidFill>
                  <a:srgbClr val="F5E9E9"/>
                </a:solidFill>
                <a:effectLst>
                  <a:outerShdw blurRad="38100" dist="38100" dir="2700000" algn="tl">
                    <a:srgbClr val="000000"/>
                  </a:outerShdw>
                </a:effectLst>
                <a:sym typeface="Wingdings" pitchFamily="2" charset="2"/>
              </a:rPr>
              <a:t>ever</a:t>
            </a:r>
            <a:r>
              <a:rPr lang="en-US" dirty="0">
                <a:solidFill>
                  <a:srgbClr val="F5E9E9"/>
                </a:solidFill>
                <a:effectLst>
                  <a:outerShdw blurRad="38100" dist="38100" dir="2700000" algn="tl">
                    <a:srgbClr val="000000"/>
                  </a:outerShdw>
                </a:effectLst>
                <a:sym typeface="Wingdings" pitchFamily="2" charset="2"/>
              </a:rPr>
              <a:t>!</a:t>
            </a:r>
          </a:p>
        </p:txBody>
      </p:sp>
    </p:spTree>
    <p:extLst>
      <p:ext uri="{BB962C8B-B14F-4D97-AF65-F5344CB8AC3E}">
        <p14:creationId xmlns:p14="http://schemas.microsoft.com/office/powerpoint/2010/main" val="1445910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down)">
                                      <p:cBhvr>
                                        <p:cTn id="7" dur="500"/>
                                        <p:tgtEl>
                                          <p:spTgt spid="9">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down)">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rPr>
              <a:t>Mars</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84" name="Text Box 4"/>
          <p:cNvSpPr txBox="1">
            <a:spLocks noChangeArrowheads="1"/>
          </p:cNvSpPr>
          <p:nvPr/>
        </p:nvSpPr>
        <p:spPr bwMode="auto">
          <a:xfrm>
            <a:off x="4648200" y="1524000"/>
            <a:ext cx="4495800" cy="1190625"/>
          </a:xfrm>
          <a:prstGeom prst="rect">
            <a:avLst/>
          </a:prstGeom>
          <a:solidFill>
            <a:schemeClr val="bg2">
              <a:alpha val="41000"/>
            </a:schemeClr>
          </a:solidFill>
          <a:ln w="9525">
            <a:noFill/>
            <a:miter lim="800000"/>
            <a:headEnd/>
            <a:tailEnd/>
          </a:ln>
          <a:effectLst/>
        </p:spPr>
        <p:txBody>
          <a:bodyPr>
            <a:spAutoFit/>
          </a:bodyPr>
          <a:lstStyle/>
          <a:p>
            <a:pPr>
              <a:defRPr/>
            </a:pPr>
            <a:r>
              <a:rPr lang="en-US" sz="3600">
                <a:solidFill>
                  <a:srgbClr val="F5E9E9"/>
                </a:solidFill>
                <a:effectLst>
                  <a:outerShdw blurRad="38100" dist="38100" dir="2700000" algn="tl">
                    <a:srgbClr val="000000"/>
                  </a:outerShdw>
                </a:effectLst>
              </a:rPr>
              <a:t>Extremely thin atmosphere</a:t>
            </a:r>
          </a:p>
        </p:txBody>
      </p:sp>
      <p:sp>
        <p:nvSpPr>
          <p:cNvPr id="430085" name="Text Box 5"/>
          <p:cNvSpPr txBox="1">
            <a:spLocks noChangeArrowheads="1"/>
          </p:cNvSpPr>
          <p:nvPr/>
        </p:nvSpPr>
        <p:spPr bwMode="auto">
          <a:xfrm>
            <a:off x="4648200" y="3124200"/>
            <a:ext cx="4495800" cy="1190625"/>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rPr>
              <a:t>Surface pressure </a:t>
            </a:r>
          </a:p>
          <a:p>
            <a:pPr>
              <a:defRPr/>
            </a:pPr>
            <a:r>
              <a:rPr lang="en-US" sz="3600" dirty="0">
                <a:solidFill>
                  <a:srgbClr val="F5E9E9"/>
                </a:solidFill>
                <a:effectLst>
                  <a:outerShdw blurRad="38100" dist="38100" dir="2700000" algn="tl">
                    <a:srgbClr val="000000"/>
                  </a:outerShdw>
                </a:effectLst>
              </a:rPr>
              <a:t>.</a:t>
            </a:r>
            <a:r>
              <a:rPr lang="en-US" sz="3600" dirty="0" smtClean="0">
                <a:solidFill>
                  <a:srgbClr val="F5E9E9"/>
                </a:solidFill>
                <a:effectLst>
                  <a:outerShdw blurRad="38100" dist="38100" dir="2700000" algn="tl">
                    <a:srgbClr val="000000"/>
                  </a:outerShdw>
                </a:effectLst>
              </a:rPr>
              <a:t>006 </a:t>
            </a:r>
            <a:r>
              <a:rPr lang="en-US" sz="3600" dirty="0">
                <a:solidFill>
                  <a:srgbClr val="F5E9E9"/>
                </a:solidFill>
                <a:effectLst>
                  <a:outerShdw blurRad="38100" dist="38100" dir="2700000" algn="tl">
                    <a:srgbClr val="000000"/>
                  </a:outerShdw>
                </a:effectLst>
              </a:rPr>
              <a:t>times Earth</a:t>
            </a:r>
          </a:p>
        </p:txBody>
      </p:sp>
      <p:sp>
        <p:nvSpPr>
          <p:cNvPr id="430086" name="Text Box 6"/>
          <p:cNvSpPr txBox="1">
            <a:spLocks noChangeArrowheads="1"/>
          </p:cNvSpPr>
          <p:nvPr/>
        </p:nvSpPr>
        <p:spPr bwMode="auto">
          <a:xfrm>
            <a:off x="4648200" y="4648200"/>
            <a:ext cx="4495800" cy="1754188"/>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rPr>
              <a:t>Surface Temperature  about 70K cooler than Earth</a:t>
            </a:r>
          </a:p>
        </p:txBody>
      </p:sp>
    </p:spTree>
    <p:extLst>
      <p:ext uri="{BB962C8B-B14F-4D97-AF65-F5344CB8AC3E}">
        <p14:creationId xmlns:p14="http://schemas.microsoft.com/office/powerpoint/2010/main" val="9898069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Comparative Planetology</a:t>
            </a:r>
          </a:p>
        </p:txBody>
      </p:sp>
      <p:sp>
        <p:nvSpPr>
          <p:cNvPr id="352259" name="Text Box 3"/>
          <p:cNvSpPr txBox="1">
            <a:spLocks noChangeArrowheads="1"/>
          </p:cNvSpPr>
          <p:nvPr/>
        </p:nvSpPr>
        <p:spPr bwMode="auto">
          <a:xfrm>
            <a:off x="609600" y="1676400"/>
            <a:ext cx="8001000" cy="3908762"/>
          </a:xfrm>
          <a:prstGeom prst="rect">
            <a:avLst/>
          </a:prstGeom>
          <a:solidFill>
            <a:schemeClr val="bg2">
              <a:alpha val="41000"/>
            </a:schemeClr>
          </a:solidFill>
          <a:ln w="9525">
            <a:noFill/>
            <a:miter lim="800000"/>
            <a:headEnd/>
            <a:tailEnd/>
          </a:ln>
          <a:effectLst/>
        </p:spPr>
        <p:txBody>
          <a:bodyPr>
            <a:spAutoFit/>
          </a:bodyPr>
          <a:lstStyle/>
          <a:p>
            <a:pPr marL="342900" indent="-342900" algn="ctr" eaLnBrk="0" hangingPunct="0">
              <a:spcAft>
                <a:spcPct val="30000"/>
              </a:spcAft>
              <a:buFontTx/>
              <a:buAutoNum type="arabicPeriod"/>
              <a:defRPr/>
            </a:pPr>
            <a:r>
              <a:rPr lang="en-US" sz="4000" dirty="0" smtClean="0">
                <a:solidFill>
                  <a:srgbClr val="F5E9E9"/>
                </a:solidFill>
                <a:effectLst>
                  <a:outerShdw blurRad="38100" dist="38100" dir="2700000" algn="tl">
                    <a:srgbClr val="000000"/>
                  </a:outerShdw>
                </a:effectLst>
                <a:cs typeface="+mn-cs"/>
              </a:rPr>
              <a:t>Interiors</a:t>
            </a:r>
            <a:endParaRPr lang="en-US" sz="4000" dirty="0">
              <a:solidFill>
                <a:srgbClr val="F5E9E9"/>
              </a:solidFill>
              <a:effectLst>
                <a:outerShdw blurRad="38100" dist="38100" dir="2700000" algn="tl">
                  <a:srgbClr val="000000"/>
                </a:outerShdw>
              </a:effectLst>
              <a:cs typeface="+mn-cs"/>
            </a:endParaRPr>
          </a:p>
          <a:p>
            <a:pPr marL="342900" indent="-342900" algn="ctr" eaLnBrk="0" hangingPunct="0">
              <a:spcAft>
                <a:spcPct val="30000"/>
              </a:spcAft>
              <a:buFontTx/>
              <a:buAutoNum type="arabicPeriod"/>
              <a:defRPr/>
            </a:pPr>
            <a:r>
              <a:rPr lang="en-US" sz="4000" dirty="0">
                <a:solidFill>
                  <a:srgbClr val="F5E9E9"/>
                </a:solidFill>
                <a:effectLst>
                  <a:outerShdw blurRad="38100" dist="38100" dir="2700000" algn="tl">
                    <a:srgbClr val="000000"/>
                  </a:outerShdw>
                </a:effectLst>
              </a:rPr>
              <a:t> Magnetic fields</a:t>
            </a:r>
          </a:p>
          <a:p>
            <a:pPr marL="342900" indent="-342900" algn="ctr" eaLnBrk="0" hangingPunct="0">
              <a:spcAft>
                <a:spcPct val="30000"/>
              </a:spcAft>
              <a:buFontTx/>
              <a:buAutoNum type="arabicPeriod"/>
              <a:defRPr/>
            </a:pPr>
            <a:r>
              <a:rPr lang="en-US" sz="4000" dirty="0" smtClean="0">
                <a:solidFill>
                  <a:srgbClr val="F5E9E9"/>
                </a:solidFill>
                <a:effectLst>
                  <a:outerShdw blurRad="38100" dist="38100" dir="2700000" algn="tl">
                    <a:srgbClr val="000000"/>
                  </a:outerShdw>
                </a:effectLst>
                <a:cs typeface="+mn-cs"/>
              </a:rPr>
              <a:t>Geologic </a:t>
            </a:r>
            <a:r>
              <a:rPr lang="en-US" sz="4000" dirty="0">
                <a:solidFill>
                  <a:srgbClr val="F5E9E9"/>
                </a:solidFill>
                <a:effectLst>
                  <a:outerShdw blurRad="38100" dist="38100" dir="2700000" algn="tl">
                    <a:srgbClr val="000000"/>
                  </a:outerShdw>
                </a:effectLst>
                <a:cs typeface="+mn-cs"/>
              </a:rPr>
              <a:t>activity &amp; processes</a:t>
            </a:r>
          </a:p>
          <a:p>
            <a:pPr marL="342900" indent="-342900" algn="ctr" eaLnBrk="0" hangingPunct="0">
              <a:spcAft>
                <a:spcPct val="30000"/>
              </a:spcAft>
              <a:buFontTx/>
              <a:buAutoNum type="arabicPeriod"/>
              <a:defRPr/>
            </a:pPr>
            <a:r>
              <a:rPr lang="en-US" sz="4000" dirty="0">
                <a:solidFill>
                  <a:srgbClr val="F5E9E9"/>
                </a:solidFill>
                <a:effectLst>
                  <a:outerShdw blurRad="38100" dist="38100" dir="2700000" algn="tl">
                    <a:srgbClr val="000000"/>
                  </a:outerShdw>
                </a:effectLst>
                <a:cs typeface="+mn-cs"/>
              </a:rPr>
              <a:t> </a:t>
            </a:r>
            <a:r>
              <a:rPr lang="en-US" sz="4000" dirty="0" smtClean="0">
                <a:solidFill>
                  <a:srgbClr val="F5E9E9"/>
                </a:solidFill>
                <a:effectLst>
                  <a:outerShdw blurRad="38100" dist="38100" dir="2700000" algn="tl">
                    <a:srgbClr val="000000"/>
                  </a:outerShdw>
                </a:effectLst>
                <a:cs typeface="+mn-cs"/>
              </a:rPr>
              <a:t>Surfaces</a:t>
            </a:r>
          </a:p>
          <a:p>
            <a:pPr marL="342900" indent="-342900" algn="ctr" eaLnBrk="0" hangingPunct="0">
              <a:spcAft>
                <a:spcPct val="30000"/>
              </a:spcAft>
              <a:buFontTx/>
              <a:buAutoNum type="arabicPeriod"/>
              <a:defRPr/>
            </a:pPr>
            <a:r>
              <a:rPr lang="en-US" sz="4000" dirty="0" smtClean="0">
                <a:solidFill>
                  <a:srgbClr val="F5E9E9"/>
                </a:solidFill>
                <a:effectLst>
                  <a:outerShdw blurRad="38100" dist="38100" dir="2700000" algn="tl">
                    <a:srgbClr val="000000"/>
                  </a:outerShdw>
                </a:effectLst>
              </a:rPr>
              <a:t>Atmospheres</a:t>
            </a:r>
            <a:endParaRPr lang="en-US" sz="4000" dirty="0">
              <a:solidFill>
                <a:srgbClr val="F5E9E9"/>
              </a:solidFill>
              <a:effectLst>
                <a:outerShdw blurRad="38100" dist="38100" dir="2700000" algn="tl">
                  <a:srgbClr val="000000"/>
                </a:outerShdw>
              </a:effectLst>
              <a:cs typeface="+mn-cs"/>
            </a:endParaRPr>
          </a:p>
        </p:txBody>
      </p:sp>
      <p:pic>
        <p:nvPicPr>
          <p:cNvPr id="6"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67640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664" y="403860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1587" y="243840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956" y="3238500"/>
            <a:ext cx="8001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039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a:solidFill>
                  <a:srgbClr val="F5E9E9"/>
                </a:solidFill>
                <a:effectLst>
                  <a:outerShdw blurRad="38100" dist="38100" dir="2700000" algn="tl">
                    <a:srgbClr val="000000"/>
                  </a:outerShdw>
                </a:effectLst>
              </a:rPr>
              <a:t>Mars</a:t>
            </a:r>
          </a:p>
        </p:txBody>
      </p:sp>
      <p:sp>
        <p:nvSpPr>
          <p:cNvPr id="430084" name="Text Box 4"/>
          <p:cNvSpPr txBox="1">
            <a:spLocks noChangeArrowheads="1"/>
          </p:cNvSpPr>
          <p:nvPr/>
        </p:nvSpPr>
        <p:spPr bwMode="auto">
          <a:xfrm>
            <a:off x="4648200" y="1371600"/>
            <a:ext cx="4495800" cy="646113"/>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rPr>
              <a:t>What’s it made of?</a:t>
            </a:r>
          </a:p>
        </p:txBody>
      </p:sp>
      <p:sp>
        <p:nvSpPr>
          <p:cNvPr id="430085" name="Text Box 5"/>
          <p:cNvSpPr txBox="1">
            <a:spLocks noChangeArrowheads="1"/>
          </p:cNvSpPr>
          <p:nvPr/>
        </p:nvSpPr>
        <p:spPr bwMode="auto">
          <a:xfrm>
            <a:off x="4648200" y="2133600"/>
            <a:ext cx="4495800" cy="2185988"/>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rPr>
              <a:t>95% CO</a:t>
            </a:r>
            <a:r>
              <a:rPr lang="en-US" sz="2800" dirty="0">
                <a:solidFill>
                  <a:srgbClr val="F5E9E9"/>
                </a:solidFill>
                <a:effectLst>
                  <a:outerShdw blurRad="38100" dist="38100" dir="2700000" algn="tl">
                    <a:srgbClr val="000000"/>
                  </a:outerShdw>
                </a:effectLst>
              </a:rPr>
              <a:t>2</a:t>
            </a:r>
            <a:r>
              <a:rPr lang="en-US" sz="3600" dirty="0">
                <a:solidFill>
                  <a:srgbClr val="F5E9E9"/>
                </a:solidFill>
                <a:effectLst>
                  <a:outerShdw blurRad="38100" dist="38100" dir="2700000" algn="tl">
                    <a:srgbClr val="000000"/>
                  </a:outerShdw>
                </a:effectLst>
              </a:rPr>
              <a:t>…</a:t>
            </a:r>
          </a:p>
          <a:p>
            <a:pPr>
              <a:defRPr/>
            </a:pPr>
            <a:r>
              <a:rPr lang="en-US" sz="3600" dirty="0">
                <a:solidFill>
                  <a:srgbClr val="F5E9E9"/>
                </a:solidFill>
                <a:effectLst>
                  <a:outerShdw blurRad="38100" dist="38100" dir="2700000" algn="tl">
                    <a:srgbClr val="000000"/>
                  </a:outerShdw>
                </a:effectLst>
              </a:rPr>
              <a:t>3% Nitrogen</a:t>
            </a:r>
          </a:p>
          <a:p>
            <a:pPr>
              <a:defRPr/>
            </a:pPr>
            <a:endParaRPr lang="en-US" dirty="0">
              <a:solidFill>
                <a:srgbClr val="F5E9E9"/>
              </a:solidFill>
              <a:effectLst>
                <a:outerShdw blurRad="38100" dist="38100" dir="2700000" algn="tl">
                  <a:srgbClr val="000000"/>
                </a:outerShdw>
              </a:effectLst>
            </a:endParaRPr>
          </a:p>
          <a:p>
            <a:pPr>
              <a:defRPr/>
            </a:pPr>
            <a:r>
              <a:rPr lang="en-US" dirty="0">
                <a:solidFill>
                  <a:srgbClr val="F5E9E9"/>
                </a:solidFill>
                <a:effectLst>
                  <a:outerShdw blurRad="38100" dist="38100" dir="2700000" algn="tl">
                    <a:srgbClr val="000000"/>
                  </a:outerShdw>
                </a:effectLst>
              </a:rPr>
              <a:t>(hmm, a trend?)</a:t>
            </a:r>
          </a:p>
        </p:txBody>
      </p:sp>
      <p:pic>
        <p:nvPicPr>
          <p:cNvPr id="16389" name="Picture 6" descr="ma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4800600" y="4495800"/>
            <a:ext cx="4495800" cy="2308225"/>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rPr>
              <a:t>Why so thin?</a:t>
            </a:r>
          </a:p>
          <a:p>
            <a:pPr>
              <a:defRPr/>
            </a:pPr>
            <a:endParaRPr lang="en-US" sz="3600" dirty="0">
              <a:solidFill>
                <a:srgbClr val="F5E9E9"/>
              </a:solidFill>
              <a:effectLst>
                <a:outerShdw blurRad="38100" dist="38100" dir="2700000" algn="tl">
                  <a:srgbClr val="000000"/>
                </a:outerShdw>
              </a:effectLst>
            </a:endParaRPr>
          </a:p>
          <a:p>
            <a:pPr>
              <a:defRPr/>
            </a:pPr>
            <a:r>
              <a:rPr lang="en-US" sz="3600" dirty="0">
                <a:solidFill>
                  <a:srgbClr val="F5E9E9"/>
                </a:solidFill>
                <a:effectLst>
                  <a:outerShdw blurRad="38100" dist="38100" dir="2700000" algn="tl">
                    <a:srgbClr val="000000"/>
                  </a:outerShdw>
                </a:effectLst>
              </a:rPr>
              <a:t>Surface gravity = 0.376</a:t>
            </a:r>
            <a:r>
              <a:rPr lang="en-US" sz="3600" i="1" dirty="0">
                <a:solidFill>
                  <a:srgbClr val="F5E9E9"/>
                </a:solidFill>
                <a:effectLst>
                  <a:outerShdw blurRad="38100" dist="38100" dir="2700000" algn="tl">
                    <a:srgbClr val="000000"/>
                  </a:outerShdw>
                </a:effectLst>
              </a:rPr>
              <a:t>g</a:t>
            </a:r>
          </a:p>
        </p:txBody>
      </p:sp>
    </p:spTree>
    <p:extLst>
      <p:ext uri="{BB962C8B-B14F-4D97-AF65-F5344CB8AC3E}">
        <p14:creationId xmlns:p14="http://schemas.microsoft.com/office/powerpoint/2010/main" val="377990836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a:solidFill>
                  <a:srgbClr val="F5E9E9"/>
                </a:solidFill>
                <a:effectLst>
                  <a:outerShdw blurRad="38100" dist="38100" dir="2700000" algn="tl">
                    <a:srgbClr val="000000"/>
                  </a:outerShdw>
                </a:effectLst>
              </a:rPr>
              <a:t>Mars</a:t>
            </a:r>
          </a:p>
        </p:txBody>
      </p:sp>
      <p:sp>
        <p:nvSpPr>
          <p:cNvPr id="430084" name="Text Box 4"/>
          <p:cNvSpPr txBox="1">
            <a:spLocks noChangeArrowheads="1"/>
          </p:cNvSpPr>
          <p:nvPr/>
        </p:nvSpPr>
        <p:spPr bwMode="auto">
          <a:xfrm>
            <a:off x="4648200" y="1524000"/>
            <a:ext cx="4495800" cy="1200150"/>
          </a:xfrm>
          <a:prstGeom prst="rect">
            <a:avLst/>
          </a:prstGeom>
          <a:solidFill>
            <a:schemeClr val="bg2">
              <a:alpha val="41000"/>
            </a:schemeClr>
          </a:solidFill>
          <a:ln w="9525">
            <a:noFill/>
            <a:miter lim="800000"/>
            <a:headEnd/>
            <a:tailEnd/>
          </a:ln>
          <a:effectLst/>
        </p:spPr>
        <p:txBody>
          <a:bodyPr>
            <a:spAutoFit/>
          </a:bodyPr>
          <a:lstStyle/>
          <a:p>
            <a:pPr>
              <a:defRPr/>
            </a:pPr>
            <a:r>
              <a:rPr lang="en-US" sz="3600" dirty="0">
                <a:solidFill>
                  <a:srgbClr val="F5E9E9"/>
                </a:solidFill>
                <a:effectLst>
                  <a:outerShdw blurRad="38100" dist="38100" dir="2700000" algn="tl">
                    <a:srgbClr val="000000"/>
                  </a:outerShdw>
                </a:effectLst>
              </a:rPr>
              <a:t>Despite that, there are some neat things:</a:t>
            </a:r>
          </a:p>
        </p:txBody>
      </p:sp>
      <p:sp>
        <p:nvSpPr>
          <p:cNvPr id="430085" name="Text Box 5"/>
          <p:cNvSpPr txBox="1">
            <a:spLocks noChangeArrowheads="1"/>
          </p:cNvSpPr>
          <p:nvPr/>
        </p:nvSpPr>
        <p:spPr bwMode="auto">
          <a:xfrm>
            <a:off x="4648200" y="3124200"/>
            <a:ext cx="4495800" cy="3600450"/>
          </a:xfrm>
          <a:prstGeom prst="rect">
            <a:avLst/>
          </a:prstGeom>
          <a:solidFill>
            <a:schemeClr val="bg2">
              <a:alpha val="41000"/>
            </a:schemeClr>
          </a:solidFill>
          <a:ln w="9525">
            <a:noFill/>
            <a:miter lim="800000"/>
            <a:headEnd/>
            <a:tailEnd/>
          </a:ln>
          <a:effectLst/>
        </p:spPr>
        <p:txBody>
          <a:bodyPr>
            <a:spAutoFit/>
          </a:bodyPr>
          <a:lstStyle/>
          <a:p>
            <a:pPr>
              <a:buFont typeface="Arial" charset="0"/>
              <a:buChar char="•"/>
              <a:defRPr/>
            </a:pPr>
            <a:r>
              <a:rPr lang="en-US" sz="3600" dirty="0">
                <a:solidFill>
                  <a:srgbClr val="F5E9E9"/>
                </a:solidFill>
                <a:effectLst>
                  <a:outerShdw blurRad="38100" dist="38100" dir="2700000" algn="tl">
                    <a:srgbClr val="000000"/>
                  </a:outerShdw>
                </a:effectLst>
              </a:rPr>
              <a:t>Dust devils</a:t>
            </a:r>
          </a:p>
          <a:p>
            <a:pPr>
              <a:buFont typeface="Arial" charset="0"/>
              <a:buChar char="•"/>
              <a:defRPr/>
            </a:pPr>
            <a:endParaRPr lang="en-US" sz="2000" dirty="0">
              <a:solidFill>
                <a:srgbClr val="F5E9E9"/>
              </a:solidFill>
              <a:effectLst>
                <a:outerShdw blurRad="38100" dist="38100" dir="2700000" algn="tl">
                  <a:srgbClr val="000000"/>
                </a:outerShdw>
              </a:effectLst>
            </a:endParaRPr>
          </a:p>
          <a:p>
            <a:pPr>
              <a:buFont typeface="Arial" charset="0"/>
              <a:buChar char="•"/>
              <a:defRPr/>
            </a:pPr>
            <a:r>
              <a:rPr lang="en-US" sz="3600" dirty="0">
                <a:solidFill>
                  <a:srgbClr val="F5E9E9"/>
                </a:solidFill>
                <a:effectLst>
                  <a:outerShdw blurRad="38100" dist="38100" dir="2700000" algn="tl">
                    <a:srgbClr val="000000"/>
                  </a:outerShdw>
                </a:effectLst>
              </a:rPr>
              <a:t>Differential Heating</a:t>
            </a:r>
          </a:p>
          <a:p>
            <a:pPr>
              <a:buFont typeface="Arial" charset="0"/>
              <a:buChar char="•"/>
              <a:defRPr/>
            </a:pPr>
            <a:endParaRPr lang="en-US" sz="2400" dirty="0">
              <a:solidFill>
                <a:srgbClr val="F5E9E9"/>
              </a:solidFill>
              <a:effectLst>
                <a:outerShdw blurRad="38100" dist="38100" dir="2700000" algn="tl">
                  <a:srgbClr val="000000"/>
                </a:outerShdw>
              </a:effectLst>
            </a:endParaRPr>
          </a:p>
          <a:p>
            <a:pPr>
              <a:buFont typeface="Arial" charset="0"/>
              <a:buChar char="•"/>
              <a:defRPr/>
            </a:pPr>
            <a:r>
              <a:rPr lang="en-US" sz="3600" dirty="0">
                <a:solidFill>
                  <a:srgbClr val="F5E9E9"/>
                </a:solidFill>
                <a:effectLst>
                  <a:outerShdw blurRad="38100" dist="38100" dir="2700000" algn="tl">
                    <a:srgbClr val="000000"/>
                  </a:outerShdw>
                </a:effectLst>
              </a:rPr>
              <a:t>Circulation is very different from Earth’s</a:t>
            </a:r>
          </a:p>
        </p:txBody>
      </p:sp>
      <p:pic>
        <p:nvPicPr>
          <p:cNvPr id="17413" name="Picture 6" descr="123624main_dust_devil_mars_we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41338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mars-dust-devi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733800"/>
            <a:ext cx="4114800"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941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Comparative Planetology</a:t>
            </a:r>
          </a:p>
        </p:txBody>
      </p:sp>
      <p:sp>
        <p:nvSpPr>
          <p:cNvPr id="352259" name="Text Box 3"/>
          <p:cNvSpPr txBox="1">
            <a:spLocks noChangeArrowheads="1"/>
          </p:cNvSpPr>
          <p:nvPr/>
        </p:nvSpPr>
        <p:spPr bwMode="auto">
          <a:xfrm>
            <a:off x="609600" y="1676400"/>
            <a:ext cx="8001000" cy="3908762"/>
          </a:xfrm>
          <a:prstGeom prst="rect">
            <a:avLst/>
          </a:prstGeom>
          <a:solidFill>
            <a:schemeClr val="bg2">
              <a:alpha val="41000"/>
            </a:schemeClr>
          </a:solidFill>
          <a:ln w="9525">
            <a:noFill/>
            <a:miter lim="800000"/>
            <a:headEnd/>
            <a:tailEnd/>
          </a:ln>
          <a:effectLst/>
        </p:spPr>
        <p:txBody>
          <a:bodyPr>
            <a:spAutoFit/>
          </a:bodyPr>
          <a:lstStyle/>
          <a:p>
            <a:pPr marL="342900" indent="-342900" algn="ctr" eaLnBrk="0" hangingPunct="0">
              <a:spcAft>
                <a:spcPct val="30000"/>
              </a:spcAft>
              <a:buFontTx/>
              <a:buAutoNum type="arabicPeriod"/>
              <a:defRPr/>
            </a:pPr>
            <a:r>
              <a:rPr lang="en-US" sz="4000" dirty="0" smtClean="0">
                <a:solidFill>
                  <a:srgbClr val="F5E9E9"/>
                </a:solidFill>
                <a:effectLst>
                  <a:outerShdw blurRad="38100" dist="38100" dir="2700000" algn="tl">
                    <a:srgbClr val="000000"/>
                  </a:outerShdw>
                </a:effectLst>
                <a:cs typeface="+mn-cs"/>
              </a:rPr>
              <a:t>Interiors</a:t>
            </a:r>
            <a:endParaRPr lang="en-US" sz="4000" dirty="0">
              <a:solidFill>
                <a:srgbClr val="F5E9E9"/>
              </a:solidFill>
              <a:effectLst>
                <a:outerShdw blurRad="38100" dist="38100" dir="2700000" algn="tl">
                  <a:srgbClr val="000000"/>
                </a:outerShdw>
              </a:effectLst>
              <a:cs typeface="+mn-cs"/>
            </a:endParaRPr>
          </a:p>
          <a:p>
            <a:pPr marL="342900" indent="-342900" algn="ctr" eaLnBrk="0" hangingPunct="0">
              <a:spcAft>
                <a:spcPct val="30000"/>
              </a:spcAft>
              <a:buFontTx/>
              <a:buAutoNum type="arabicPeriod"/>
              <a:defRPr/>
            </a:pPr>
            <a:r>
              <a:rPr lang="en-US" sz="4000" dirty="0">
                <a:solidFill>
                  <a:srgbClr val="F5E9E9"/>
                </a:solidFill>
                <a:effectLst>
                  <a:outerShdw blurRad="38100" dist="38100" dir="2700000" algn="tl">
                    <a:srgbClr val="000000"/>
                  </a:outerShdw>
                </a:effectLst>
              </a:rPr>
              <a:t>Magnetic </a:t>
            </a:r>
            <a:r>
              <a:rPr lang="en-US" sz="4000" dirty="0" smtClean="0">
                <a:solidFill>
                  <a:srgbClr val="F5E9E9"/>
                </a:solidFill>
                <a:effectLst>
                  <a:outerShdw blurRad="38100" dist="38100" dir="2700000" algn="tl">
                    <a:srgbClr val="000000"/>
                  </a:outerShdw>
                </a:effectLst>
              </a:rPr>
              <a:t>fields</a:t>
            </a:r>
            <a:endParaRPr lang="en-US" sz="4000" dirty="0">
              <a:solidFill>
                <a:srgbClr val="F5E9E9"/>
              </a:solidFill>
              <a:effectLst>
                <a:outerShdw blurRad="38100" dist="38100" dir="2700000" algn="tl">
                  <a:srgbClr val="000000"/>
                </a:outerShdw>
              </a:effectLst>
              <a:cs typeface="+mn-cs"/>
            </a:endParaRPr>
          </a:p>
          <a:p>
            <a:pPr marL="342900" indent="-342900" algn="ctr" eaLnBrk="0" hangingPunct="0">
              <a:spcAft>
                <a:spcPct val="30000"/>
              </a:spcAft>
              <a:buFontTx/>
              <a:buAutoNum type="arabicPeriod"/>
              <a:defRPr/>
            </a:pPr>
            <a:r>
              <a:rPr lang="en-US" sz="4000" dirty="0">
                <a:solidFill>
                  <a:srgbClr val="F5E9E9"/>
                </a:solidFill>
                <a:effectLst>
                  <a:outerShdw blurRad="38100" dist="38100" dir="2700000" algn="tl">
                    <a:srgbClr val="000000"/>
                  </a:outerShdw>
                </a:effectLst>
                <a:cs typeface="+mn-cs"/>
              </a:rPr>
              <a:t> </a:t>
            </a:r>
            <a:r>
              <a:rPr lang="en-US" sz="4000" dirty="0">
                <a:solidFill>
                  <a:srgbClr val="F5E9E9"/>
                </a:solidFill>
                <a:effectLst>
                  <a:outerShdw blurRad="38100" dist="38100" dir="2700000" algn="tl">
                    <a:srgbClr val="000000"/>
                  </a:outerShdw>
                </a:effectLst>
              </a:rPr>
              <a:t>Geologic activity &amp; processes</a:t>
            </a:r>
            <a:endParaRPr lang="en-US" sz="4000" dirty="0">
              <a:solidFill>
                <a:srgbClr val="F5E9E9"/>
              </a:solidFill>
              <a:effectLst>
                <a:outerShdw blurRad="38100" dist="38100" dir="2700000" algn="tl">
                  <a:srgbClr val="000000"/>
                </a:outerShdw>
              </a:effectLst>
            </a:endParaRPr>
          </a:p>
          <a:p>
            <a:pPr marL="342900" indent="-342900" algn="ctr" eaLnBrk="0" hangingPunct="0">
              <a:spcAft>
                <a:spcPct val="30000"/>
              </a:spcAft>
              <a:buFontTx/>
              <a:buAutoNum type="arabicPeriod"/>
              <a:defRPr/>
            </a:pPr>
            <a:r>
              <a:rPr lang="en-US" sz="4000" dirty="0" smtClean="0">
                <a:solidFill>
                  <a:srgbClr val="F5E9E9"/>
                </a:solidFill>
                <a:effectLst>
                  <a:outerShdw blurRad="38100" dist="38100" dir="2700000" algn="tl">
                    <a:srgbClr val="000000"/>
                  </a:outerShdw>
                </a:effectLst>
                <a:cs typeface="+mn-cs"/>
              </a:rPr>
              <a:t>Surfaces</a:t>
            </a:r>
            <a:endParaRPr lang="en-US" sz="4000" dirty="0" smtClean="0">
              <a:solidFill>
                <a:srgbClr val="F5E9E9"/>
              </a:solidFill>
              <a:effectLst>
                <a:outerShdw blurRad="38100" dist="38100" dir="2700000" algn="tl">
                  <a:srgbClr val="000000"/>
                </a:outerShdw>
              </a:effectLst>
              <a:cs typeface="+mn-cs"/>
            </a:endParaRPr>
          </a:p>
          <a:p>
            <a:pPr marL="342900" indent="-342900" algn="ctr" eaLnBrk="0" hangingPunct="0">
              <a:spcAft>
                <a:spcPct val="30000"/>
              </a:spcAft>
              <a:buFontTx/>
              <a:buAutoNum type="arabicPeriod"/>
              <a:defRPr/>
            </a:pPr>
            <a:r>
              <a:rPr lang="en-US" sz="4000" dirty="0" smtClean="0">
                <a:solidFill>
                  <a:srgbClr val="F5E9E9"/>
                </a:solidFill>
                <a:effectLst>
                  <a:outerShdw blurRad="38100" dist="38100" dir="2700000" algn="tl">
                    <a:srgbClr val="000000"/>
                  </a:outerShdw>
                </a:effectLst>
              </a:rPr>
              <a:t>Atmospheres</a:t>
            </a:r>
            <a:endParaRPr lang="en-US" sz="4000" dirty="0">
              <a:solidFill>
                <a:srgbClr val="F5E9E9"/>
              </a:solidFill>
              <a:effectLst>
                <a:outerShdw blurRad="38100" dist="38100" dir="2700000" algn="tl">
                  <a:srgbClr val="000000"/>
                </a:outerShdw>
              </a:effectLst>
              <a:cs typeface="+mn-cs"/>
            </a:endParaRPr>
          </a:p>
        </p:txBody>
      </p:sp>
      <p:pic>
        <p:nvPicPr>
          <p:cNvPr id="4"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1530" y="3250947"/>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2750" y="247650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676400"/>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3992" y="4785062"/>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dela3542\AppData\Local\Microsoft\Windows\Temporary Internet Files\Content.IE5\VV0YRZ0P\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4942" y="4030831"/>
            <a:ext cx="8001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45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a:solidFill>
                  <a:srgbClr val="F5E9E9"/>
                </a:solidFill>
                <a:effectLst>
                  <a:outerShdw blurRad="38100" dist="38100" dir="2700000" algn="tl">
                    <a:srgbClr val="000000"/>
                  </a:outerShdw>
                </a:effectLst>
              </a:rPr>
              <a:t>Comparison</a:t>
            </a:r>
          </a:p>
        </p:txBody>
      </p:sp>
      <p:graphicFrame>
        <p:nvGraphicFramePr>
          <p:cNvPr id="3" name="Table 2"/>
          <p:cNvGraphicFramePr>
            <a:graphicFrameLocks noGrp="1"/>
          </p:cNvGraphicFramePr>
          <p:nvPr>
            <p:extLst>
              <p:ext uri="{D42A27DB-BD31-4B8C-83A1-F6EECF244321}">
                <p14:modId xmlns:p14="http://schemas.microsoft.com/office/powerpoint/2010/main" val="2504547681"/>
              </p:ext>
            </p:extLst>
          </p:nvPr>
        </p:nvGraphicFramePr>
        <p:xfrm>
          <a:off x="152400" y="1066800"/>
          <a:ext cx="8839199" cy="5654538"/>
        </p:xfrm>
        <a:graphic>
          <a:graphicData uri="http://schemas.openxmlformats.org/drawingml/2006/table">
            <a:tbl>
              <a:tblPr firstRow="1" bandRow="1">
                <a:tableStyleId>{5C22544A-7EE6-4342-B048-85BDC9FD1C3A}</a:tableStyleId>
              </a:tblPr>
              <a:tblGrid>
                <a:gridCol w="1697909"/>
                <a:gridCol w="1806619"/>
                <a:gridCol w="1460220"/>
                <a:gridCol w="1606242"/>
                <a:gridCol w="2268209"/>
              </a:tblGrid>
              <a:tr h="625398">
                <a:tc>
                  <a:txBody>
                    <a:bodyPr/>
                    <a:lstStyle/>
                    <a:p>
                      <a:r>
                        <a:rPr lang="en-US" sz="2000" dirty="0" smtClean="0">
                          <a:solidFill>
                            <a:schemeClr val="tx1"/>
                          </a:solidFill>
                        </a:rPr>
                        <a:t>Property</a:t>
                      </a:r>
                      <a:endParaRPr lang="en-US" sz="2000" dirty="0">
                        <a:solidFill>
                          <a:schemeClr val="tx1"/>
                        </a:solidFill>
                      </a:endParaRPr>
                    </a:p>
                  </a:txBody>
                  <a:tcPr marT="45714" marB="45714"/>
                </a:tc>
                <a:tc>
                  <a:txBody>
                    <a:bodyPr/>
                    <a:lstStyle/>
                    <a:p>
                      <a:r>
                        <a:rPr lang="en-US" sz="2000" dirty="0" smtClean="0">
                          <a:solidFill>
                            <a:schemeClr val="tx1"/>
                          </a:solidFill>
                        </a:rPr>
                        <a:t>Mercury</a:t>
                      </a:r>
                      <a:endParaRPr lang="en-US" sz="2000" dirty="0">
                        <a:solidFill>
                          <a:schemeClr val="tx1"/>
                        </a:solidFill>
                      </a:endParaRPr>
                    </a:p>
                  </a:txBody>
                  <a:tcPr marT="45714" marB="45714"/>
                </a:tc>
                <a:tc>
                  <a:txBody>
                    <a:bodyPr/>
                    <a:lstStyle/>
                    <a:p>
                      <a:r>
                        <a:rPr lang="en-US" sz="2000" dirty="0" smtClean="0">
                          <a:solidFill>
                            <a:schemeClr val="tx1"/>
                          </a:solidFill>
                        </a:rPr>
                        <a:t>Venus</a:t>
                      </a:r>
                      <a:endParaRPr lang="en-US" sz="2000" dirty="0">
                        <a:solidFill>
                          <a:schemeClr val="tx1"/>
                        </a:solidFill>
                      </a:endParaRPr>
                    </a:p>
                  </a:txBody>
                  <a:tcPr marT="45714" marB="45714"/>
                </a:tc>
                <a:tc>
                  <a:txBody>
                    <a:bodyPr/>
                    <a:lstStyle/>
                    <a:p>
                      <a:r>
                        <a:rPr lang="en-US" sz="2000" dirty="0" smtClean="0">
                          <a:solidFill>
                            <a:schemeClr val="tx1"/>
                          </a:solidFill>
                        </a:rPr>
                        <a:t>Earth</a:t>
                      </a:r>
                      <a:endParaRPr lang="en-US" sz="2000" dirty="0">
                        <a:solidFill>
                          <a:schemeClr val="tx1"/>
                        </a:solidFill>
                      </a:endParaRPr>
                    </a:p>
                  </a:txBody>
                  <a:tcPr marT="45714" marB="45714"/>
                </a:tc>
                <a:tc>
                  <a:txBody>
                    <a:bodyPr/>
                    <a:lstStyle/>
                    <a:p>
                      <a:r>
                        <a:rPr lang="en-US" sz="2000" dirty="0" smtClean="0">
                          <a:solidFill>
                            <a:schemeClr val="tx1"/>
                          </a:solidFill>
                        </a:rPr>
                        <a:t>Mars</a:t>
                      </a:r>
                      <a:endParaRPr lang="en-US" sz="2000" dirty="0">
                        <a:solidFill>
                          <a:schemeClr val="tx1"/>
                        </a:solidFill>
                      </a:endParaRPr>
                    </a:p>
                  </a:txBody>
                  <a:tcPr marT="45714" marB="45714"/>
                </a:tc>
              </a:tr>
              <a:tr h="1188678">
                <a:tc>
                  <a:txBody>
                    <a:bodyPr/>
                    <a:lstStyle/>
                    <a:p>
                      <a:r>
                        <a:rPr lang="en-US" sz="2000" dirty="0" smtClean="0"/>
                        <a:t>Atmosphere</a:t>
                      </a:r>
                    </a:p>
                  </a:txBody>
                  <a:tcPr marT="45714" marB="45714"/>
                </a:tc>
                <a:tc>
                  <a:txBody>
                    <a:bodyPr/>
                    <a:lstStyle/>
                    <a:p>
                      <a:r>
                        <a:rPr lang="en-US" sz="2000" dirty="0" smtClean="0"/>
                        <a:t>Minimal</a:t>
                      </a:r>
                      <a:r>
                        <a:rPr lang="en-US" sz="2000" baseline="0" dirty="0" smtClean="0"/>
                        <a:t> temporary </a:t>
                      </a:r>
                    </a:p>
                    <a:p>
                      <a:r>
                        <a:rPr lang="en-US" sz="2000" baseline="0" dirty="0" smtClean="0"/>
                        <a:t>H &amp; He</a:t>
                      </a:r>
                      <a:endParaRPr lang="en-US" sz="2000" dirty="0"/>
                    </a:p>
                  </a:txBody>
                  <a:tcPr marT="45714" marB="45714"/>
                </a:tc>
                <a:tc>
                  <a:txBody>
                    <a:bodyPr/>
                    <a:lstStyle/>
                    <a:p>
                      <a:r>
                        <a:rPr lang="en-US" sz="2000" dirty="0" smtClean="0"/>
                        <a:t>Dense</a:t>
                      </a:r>
                    </a:p>
                    <a:p>
                      <a:r>
                        <a:rPr lang="en-US" sz="2000" dirty="0" smtClean="0"/>
                        <a:t>96% CO</a:t>
                      </a:r>
                      <a:r>
                        <a:rPr lang="en-US" sz="2000" baseline="-25000" dirty="0" smtClean="0"/>
                        <a:t>2</a:t>
                      </a:r>
                    </a:p>
                    <a:p>
                      <a:r>
                        <a:rPr lang="en-US" sz="2000" dirty="0" smtClean="0"/>
                        <a:t>Hot</a:t>
                      </a:r>
                    </a:p>
                    <a:p>
                      <a:r>
                        <a:rPr lang="en-US" sz="2000" b="1" dirty="0" smtClean="0"/>
                        <a:t>H</a:t>
                      </a:r>
                      <a:r>
                        <a:rPr lang="en-US" sz="2000" baseline="-25000" dirty="0" smtClean="0"/>
                        <a:t>2</a:t>
                      </a:r>
                      <a:r>
                        <a:rPr lang="en-US" sz="2000" b="1" dirty="0" smtClean="0"/>
                        <a:t>SO</a:t>
                      </a:r>
                      <a:r>
                        <a:rPr lang="en-US" sz="2000" b="1" baseline="-25000" dirty="0" smtClean="0"/>
                        <a:t>4</a:t>
                      </a:r>
                      <a:endParaRPr lang="en-US" sz="2000" b="1" baseline="-25000" dirty="0"/>
                    </a:p>
                  </a:txBody>
                  <a:tcPr marT="45714" marB="45714"/>
                </a:tc>
                <a:tc>
                  <a:txBody>
                    <a:bodyPr/>
                    <a:lstStyle/>
                    <a:p>
                      <a:r>
                        <a:rPr lang="en-US" sz="2000" dirty="0" smtClean="0"/>
                        <a:t>Medium density</a:t>
                      </a:r>
                    </a:p>
                    <a:p>
                      <a:r>
                        <a:rPr lang="en-US" sz="2000" dirty="0" smtClean="0"/>
                        <a:t>N</a:t>
                      </a:r>
                      <a:r>
                        <a:rPr lang="en-US" sz="2000" baseline="0" dirty="0" smtClean="0"/>
                        <a:t> (</a:t>
                      </a:r>
                      <a:r>
                        <a:rPr lang="en-US" sz="2000" baseline="0" dirty="0" smtClean="0"/>
                        <a:t>77%) </a:t>
                      </a:r>
                      <a:endParaRPr lang="en-US" sz="2000" baseline="0" dirty="0" smtClean="0"/>
                    </a:p>
                    <a:p>
                      <a:r>
                        <a:rPr lang="en-US" sz="2000" b="1" baseline="0" dirty="0" smtClean="0"/>
                        <a:t>O </a:t>
                      </a:r>
                      <a:r>
                        <a:rPr lang="en-US" sz="2000" b="1" baseline="0" dirty="0" smtClean="0"/>
                        <a:t>(23%)</a:t>
                      </a:r>
                      <a:endParaRPr lang="en-US" sz="2000" b="1" dirty="0"/>
                    </a:p>
                  </a:txBody>
                  <a:tcPr marT="45714" marB="45714"/>
                </a:tc>
                <a:tc>
                  <a:txBody>
                    <a:bodyPr/>
                    <a:lstStyle/>
                    <a:p>
                      <a:r>
                        <a:rPr lang="en-US" sz="2000" dirty="0" smtClean="0"/>
                        <a:t>Thin</a:t>
                      </a:r>
                    </a:p>
                    <a:p>
                      <a:r>
                        <a:rPr lang="en-US" sz="2000" dirty="0" smtClean="0"/>
                        <a:t>95% CO</a:t>
                      </a:r>
                      <a:r>
                        <a:rPr lang="en-US" sz="2000" baseline="-25000" dirty="0" smtClean="0"/>
                        <a:t>2</a:t>
                      </a:r>
                    </a:p>
                    <a:p>
                      <a:r>
                        <a:rPr lang="en-US" sz="2000" dirty="0" smtClean="0"/>
                        <a:t>Some water ice</a:t>
                      </a:r>
                      <a:r>
                        <a:rPr lang="en-US" sz="2000" baseline="0" dirty="0" smtClean="0"/>
                        <a:t> clouds</a:t>
                      </a:r>
                      <a:endParaRPr lang="en-US" sz="2000" dirty="0"/>
                    </a:p>
                  </a:txBody>
                  <a:tcPr marT="45714" marB="45714"/>
                </a:tc>
              </a:tr>
              <a:tr h="640053">
                <a:tc>
                  <a:txBody>
                    <a:bodyPr/>
                    <a:lstStyle/>
                    <a:p>
                      <a:r>
                        <a:rPr lang="en-US" sz="2000" dirty="0" smtClean="0"/>
                        <a:t>Interior</a:t>
                      </a:r>
                      <a:endParaRPr lang="en-US" sz="2000" dirty="0"/>
                    </a:p>
                  </a:txBody>
                  <a:tcPr marT="45714" marB="45714"/>
                </a:tc>
                <a:tc>
                  <a:txBody>
                    <a:bodyPr/>
                    <a:lstStyle/>
                    <a:p>
                      <a:r>
                        <a:rPr lang="en-US" sz="2000" dirty="0" smtClean="0"/>
                        <a:t>Large dense core</a:t>
                      </a:r>
                      <a:endParaRPr lang="en-US" sz="2000" dirty="0"/>
                    </a:p>
                  </a:txBody>
                  <a:tcPr marT="45714" marB="45714"/>
                </a:tc>
                <a:tc>
                  <a:txBody>
                    <a:bodyPr/>
                    <a:lstStyle/>
                    <a:p>
                      <a:r>
                        <a:rPr lang="en-US" sz="2000" dirty="0" smtClean="0"/>
                        <a:t>Molten</a:t>
                      </a:r>
                      <a:r>
                        <a:rPr lang="en-US" sz="2000" baseline="0" dirty="0" smtClean="0"/>
                        <a:t> core</a:t>
                      </a:r>
                      <a:endParaRPr lang="en-US" sz="2000" dirty="0"/>
                    </a:p>
                  </a:txBody>
                  <a:tcPr marT="45714" marB="45714"/>
                </a:tc>
                <a:tc>
                  <a:txBody>
                    <a:bodyPr/>
                    <a:lstStyle/>
                    <a:p>
                      <a:r>
                        <a:rPr lang="en-US" sz="2000" dirty="0" smtClean="0"/>
                        <a:t>Molten</a:t>
                      </a:r>
                      <a:r>
                        <a:rPr lang="en-US" sz="2000" baseline="0" dirty="0" smtClean="0"/>
                        <a:t> core</a:t>
                      </a:r>
                      <a:endParaRPr lang="en-US" sz="2000" dirty="0"/>
                    </a:p>
                  </a:txBody>
                  <a:tcPr marT="45714" marB="45714"/>
                </a:tc>
                <a:tc>
                  <a:txBody>
                    <a:bodyPr/>
                    <a:lstStyle/>
                    <a:p>
                      <a:r>
                        <a:rPr lang="en-US" sz="2000" dirty="0" smtClean="0"/>
                        <a:t>(Mostly)</a:t>
                      </a:r>
                      <a:r>
                        <a:rPr lang="en-US" sz="2000" baseline="0" dirty="0" smtClean="0"/>
                        <a:t> solid core</a:t>
                      </a:r>
                      <a:endParaRPr lang="en-US" sz="2000" dirty="0"/>
                    </a:p>
                  </a:txBody>
                  <a:tcPr marT="45714" marB="45714"/>
                </a:tc>
              </a:tr>
              <a:tr h="1188678">
                <a:tc>
                  <a:txBody>
                    <a:bodyPr/>
                    <a:lstStyle/>
                    <a:p>
                      <a:r>
                        <a:rPr lang="en-US" sz="2000" dirty="0" smtClean="0"/>
                        <a:t>Geologic activity</a:t>
                      </a:r>
                      <a:endParaRPr lang="en-US" sz="2000" dirty="0"/>
                    </a:p>
                  </a:txBody>
                  <a:tcPr marT="45714" marB="45714"/>
                </a:tc>
                <a:tc>
                  <a:txBody>
                    <a:bodyPr/>
                    <a:lstStyle/>
                    <a:p>
                      <a:r>
                        <a:rPr lang="en-US" sz="2000" dirty="0" smtClean="0"/>
                        <a:t>None currently (some in the past)</a:t>
                      </a:r>
                      <a:endParaRPr lang="en-US" sz="2000" dirty="0"/>
                    </a:p>
                  </a:txBody>
                  <a:tcPr marT="45714" marB="45714"/>
                </a:tc>
                <a:tc>
                  <a:txBody>
                    <a:bodyPr/>
                    <a:lstStyle/>
                    <a:p>
                      <a:r>
                        <a:rPr lang="en-US" sz="2000" dirty="0" smtClean="0"/>
                        <a:t>Volcanic</a:t>
                      </a:r>
                    </a:p>
                    <a:p>
                      <a:r>
                        <a:rPr lang="en-US" sz="2000" dirty="0" smtClean="0"/>
                        <a:t>No Erosion</a:t>
                      </a:r>
                    </a:p>
                    <a:p>
                      <a:r>
                        <a:rPr lang="en-US" sz="2000" dirty="0" smtClean="0"/>
                        <a:t>No plate tectonics</a:t>
                      </a:r>
                      <a:endParaRPr lang="en-US" sz="2000" dirty="0"/>
                    </a:p>
                  </a:txBody>
                  <a:tcPr marT="45714" marB="45714"/>
                </a:tc>
                <a:tc>
                  <a:txBody>
                    <a:bodyPr/>
                    <a:lstStyle/>
                    <a:p>
                      <a:r>
                        <a:rPr lang="en-US" sz="2000" dirty="0" smtClean="0"/>
                        <a:t>Volcanoes</a:t>
                      </a:r>
                      <a:r>
                        <a:rPr lang="en-US" sz="2000" baseline="0" dirty="0" smtClean="0"/>
                        <a:t> earthquakes</a:t>
                      </a:r>
                    </a:p>
                    <a:p>
                      <a:r>
                        <a:rPr lang="en-US" sz="2000" baseline="0" dirty="0" smtClean="0"/>
                        <a:t>Plate tectonics</a:t>
                      </a:r>
                      <a:endParaRPr lang="en-US" sz="2000" dirty="0"/>
                    </a:p>
                  </a:txBody>
                  <a:tcPr marT="45714" marB="45714"/>
                </a:tc>
                <a:tc>
                  <a:txBody>
                    <a:bodyPr/>
                    <a:lstStyle/>
                    <a:p>
                      <a:r>
                        <a:rPr lang="en-US" sz="2000" dirty="0" smtClean="0"/>
                        <a:t>Volcanic</a:t>
                      </a:r>
                      <a:r>
                        <a:rPr lang="en-US" sz="2000" baseline="0" dirty="0" smtClean="0"/>
                        <a:t> in the past</a:t>
                      </a:r>
                    </a:p>
                    <a:p>
                      <a:r>
                        <a:rPr lang="en-US" sz="2000" baseline="0" dirty="0" smtClean="0"/>
                        <a:t>Huge tectonic stresses</a:t>
                      </a:r>
                    </a:p>
                    <a:p>
                      <a:r>
                        <a:rPr lang="en-US" sz="2000" baseline="0" dirty="0" smtClean="0"/>
                        <a:t>Erosion</a:t>
                      </a:r>
                      <a:endParaRPr lang="en-US" sz="2000" dirty="0"/>
                    </a:p>
                  </a:txBody>
                  <a:tcPr marT="45714" marB="45714"/>
                </a:tc>
              </a:tr>
              <a:tr h="640053">
                <a:tc>
                  <a:txBody>
                    <a:bodyPr/>
                    <a:lstStyle/>
                    <a:p>
                      <a:r>
                        <a:rPr lang="en-US" sz="2000" dirty="0" smtClean="0"/>
                        <a:t>Surfaces</a:t>
                      </a:r>
                      <a:endParaRPr lang="en-US" sz="2000" dirty="0"/>
                    </a:p>
                  </a:txBody>
                  <a:tcPr marT="45714" marB="45714"/>
                </a:tc>
                <a:tc>
                  <a:txBody>
                    <a:bodyPr/>
                    <a:lstStyle/>
                    <a:p>
                      <a:r>
                        <a:rPr lang="en-US" sz="2000" dirty="0" smtClean="0"/>
                        <a:t>Lots of craters</a:t>
                      </a:r>
                      <a:endParaRPr lang="en-US" sz="2000" dirty="0"/>
                    </a:p>
                  </a:txBody>
                  <a:tcPr marT="45714" marB="45714"/>
                </a:tc>
                <a:tc>
                  <a:txBody>
                    <a:bodyPr/>
                    <a:lstStyle/>
                    <a:p>
                      <a:r>
                        <a:rPr lang="en-US" sz="2000" dirty="0" smtClean="0"/>
                        <a:t>Few craters</a:t>
                      </a:r>
                      <a:endParaRPr lang="en-US" sz="2000" dirty="0"/>
                    </a:p>
                  </a:txBody>
                  <a:tcPr marT="45714" marB="45714"/>
                </a:tc>
                <a:tc>
                  <a:txBody>
                    <a:bodyPr/>
                    <a:lstStyle/>
                    <a:p>
                      <a:r>
                        <a:rPr lang="en-US" sz="2000" dirty="0" smtClean="0"/>
                        <a:t>Few craters</a:t>
                      </a:r>
                      <a:endParaRPr lang="en-US" sz="2000" dirty="0"/>
                    </a:p>
                  </a:txBody>
                  <a:tcPr marT="45714" marB="45714"/>
                </a:tc>
                <a:tc>
                  <a:txBody>
                    <a:bodyPr/>
                    <a:lstStyle/>
                    <a:p>
                      <a:r>
                        <a:rPr lang="en-US" sz="2000" dirty="0" smtClean="0"/>
                        <a:t>Some cratered, some newer</a:t>
                      </a:r>
                      <a:endParaRPr lang="en-US" sz="2000" dirty="0"/>
                    </a:p>
                  </a:txBody>
                  <a:tcPr marT="45714" marB="45714"/>
                </a:tc>
              </a:tr>
              <a:tr h="640053">
                <a:tc>
                  <a:txBody>
                    <a:bodyPr/>
                    <a:lstStyle/>
                    <a:p>
                      <a:r>
                        <a:rPr lang="en-US" sz="2000" dirty="0" smtClean="0"/>
                        <a:t>Magnetic field</a:t>
                      </a:r>
                      <a:endParaRPr lang="en-US" sz="2000" dirty="0"/>
                    </a:p>
                  </a:txBody>
                  <a:tcPr marT="45714" marB="45714"/>
                </a:tc>
                <a:tc>
                  <a:txBody>
                    <a:bodyPr/>
                    <a:lstStyle/>
                    <a:p>
                      <a:r>
                        <a:rPr lang="en-US" sz="2000" b="1" dirty="0" smtClean="0">
                          <a:solidFill>
                            <a:srgbClr val="FF0000"/>
                          </a:solidFill>
                        </a:rPr>
                        <a:t>Surprisingly</a:t>
                      </a:r>
                      <a:r>
                        <a:rPr lang="en-US" sz="2000" b="1" baseline="0" dirty="0" smtClean="0">
                          <a:solidFill>
                            <a:srgbClr val="FF0000"/>
                          </a:solidFill>
                        </a:rPr>
                        <a:t> strong! </a:t>
                      </a:r>
                      <a:endParaRPr lang="en-US" sz="2000" b="1" dirty="0">
                        <a:solidFill>
                          <a:srgbClr val="FF0000"/>
                        </a:solidFill>
                      </a:endParaRPr>
                    </a:p>
                  </a:txBody>
                  <a:tcPr marT="45714" marB="45714"/>
                </a:tc>
                <a:tc>
                  <a:txBody>
                    <a:bodyPr/>
                    <a:lstStyle/>
                    <a:p>
                      <a:r>
                        <a:rPr lang="en-US" sz="2000" dirty="0" smtClean="0"/>
                        <a:t>None</a:t>
                      </a:r>
                      <a:endParaRPr lang="en-US" sz="2000" dirty="0"/>
                    </a:p>
                  </a:txBody>
                  <a:tcPr marT="45714" marB="45714"/>
                </a:tc>
                <a:tc>
                  <a:txBody>
                    <a:bodyPr/>
                    <a:lstStyle/>
                    <a:p>
                      <a:r>
                        <a:rPr lang="en-US" sz="2000" dirty="0" smtClean="0"/>
                        <a:t>Strong</a:t>
                      </a:r>
                      <a:endParaRPr lang="en-US" sz="2000" dirty="0"/>
                    </a:p>
                  </a:txBody>
                  <a:tcPr marT="45714" marB="45714"/>
                </a:tc>
                <a:tc>
                  <a:txBody>
                    <a:bodyPr/>
                    <a:lstStyle/>
                    <a:p>
                      <a:r>
                        <a:rPr lang="en-US" sz="2000" dirty="0" smtClean="0"/>
                        <a:t>Remnant</a:t>
                      </a:r>
                      <a:endParaRPr lang="en-US" sz="2000" dirty="0"/>
                    </a:p>
                  </a:txBody>
                  <a:tcPr marT="45714" marB="45714"/>
                </a:tc>
              </a:tr>
            </a:tbl>
          </a:graphicData>
        </a:graphic>
      </p:graphicFrame>
    </p:spTree>
    <p:extLst>
      <p:ext uri="{BB962C8B-B14F-4D97-AF65-F5344CB8AC3E}">
        <p14:creationId xmlns:p14="http://schemas.microsoft.com/office/powerpoint/2010/main" val="16612877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solidFill>
                  <a:srgbClr val="F5E9E9"/>
                </a:solidFill>
                <a:effectLst>
                  <a:outerShdw blurRad="38100" dist="38100" dir="2700000" algn="tl">
                    <a:srgbClr val="000000"/>
                  </a:outerShdw>
                </a:effectLst>
                <a:cs typeface="+mn-cs"/>
              </a:rPr>
              <a:t>The Earth</a:t>
            </a:r>
          </a:p>
        </p:txBody>
      </p:sp>
      <p:sp>
        <p:nvSpPr>
          <p:cNvPr id="319492" name="Text Box 4"/>
          <p:cNvSpPr txBox="1">
            <a:spLocks noChangeArrowheads="1"/>
          </p:cNvSpPr>
          <p:nvPr/>
        </p:nvSpPr>
        <p:spPr bwMode="auto">
          <a:xfrm>
            <a:off x="533400" y="1219200"/>
            <a:ext cx="8077200" cy="64135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dirty="0">
                <a:solidFill>
                  <a:srgbClr val="F5E9E9"/>
                </a:solidFill>
                <a:effectLst>
                  <a:outerShdw blurRad="38100" dist="38100" dir="2700000" algn="tl">
                    <a:srgbClr val="000000"/>
                  </a:outerShdw>
                </a:effectLst>
                <a:cs typeface="+mn-cs"/>
              </a:rPr>
              <a:t>The Earth is different in that it:</a:t>
            </a:r>
          </a:p>
        </p:txBody>
      </p:sp>
      <p:sp>
        <p:nvSpPr>
          <p:cNvPr id="319493" name="Text Box 5"/>
          <p:cNvSpPr txBox="1">
            <a:spLocks noChangeArrowheads="1"/>
          </p:cNvSpPr>
          <p:nvPr/>
        </p:nvSpPr>
        <p:spPr bwMode="auto">
          <a:xfrm>
            <a:off x="0" y="2216150"/>
            <a:ext cx="9144000" cy="4032250"/>
          </a:xfrm>
          <a:prstGeom prst="rect">
            <a:avLst/>
          </a:prstGeom>
          <a:solidFill>
            <a:schemeClr val="bg2">
              <a:alpha val="41000"/>
            </a:schemeClr>
          </a:solidFill>
          <a:ln w="9525">
            <a:noFill/>
            <a:miter lim="800000"/>
            <a:headEnd/>
            <a:tailEnd/>
          </a:ln>
          <a:effectLst/>
        </p:spPr>
        <p:txBody>
          <a:bodyPr>
            <a:spAutoFit/>
          </a:bodyPr>
          <a:lstStyle/>
          <a:p>
            <a:pPr algn="ctr" eaLnBrk="0" hangingPunct="0">
              <a:buFont typeface="Arial" charset="0"/>
              <a:buChar char="•"/>
              <a:defRPr/>
            </a:pPr>
            <a:r>
              <a:rPr lang="en-US" dirty="0">
                <a:solidFill>
                  <a:srgbClr val="F5E9E9"/>
                </a:solidFill>
                <a:effectLst>
                  <a:outerShdw blurRad="38100" dist="38100" dir="2700000" algn="tl">
                    <a:srgbClr val="000000"/>
                  </a:outerShdw>
                </a:effectLst>
                <a:cs typeface="+mn-cs"/>
              </a:rPr>
              <a:t>Has an atmosphere with lots of water </a:t>
            </a:r>
          </a:p>
          <a:p>
            <a:pPr algn="ctr" eaLnBrk="0" hangingPunct="0">
              <a:defRPr/>
            </a:pPr>
            <a:r>
              <a:rPr lang="en-US" dirty="0">
                <a:solidFill>
                  <a:srgbClr val="F5E9E9"/>
                </a:solidFill>
                <a:effectLst>
                  <a:outerShdw blurRad="38100" dist="38100" dir="2700000" algn="tl">
                    <a:srgbClr val="000000"/>
                  </a:outerShdw>
                </a:effectLst>
                <a:cs typeface="+mn-cs"/>
              </a:rPr>
              <a:t>(and oxygen, due to life)</a:t>
            </a:r>
          </a:p>
          <a:p>
            <a:pPr algn="ctr" eaLnBrk="0" hangingPunct="0">
              <a:defRPr/>
            </a:pPr>
            <a:endParaRPr lang="en-US" sz="1600" dirty="0">
              <a:solidFill>
                <a:srgbClr val="F5E9E9"/>
              </a:solidFill>
              <a:effectLst>
                <a:outerShdw blurRad="38100" dist="38100" dir="2700000" algn="tl">
                  <a:srgbClr val="000000"/>
                </a:outerShdw>
              </a:effectLst>
              <a:cs typeface="+mn-cs"/>
            </a:endParaRPr>
          </a:p>
          <a:p>
            <a:pPr algn="ctr" eaLnBrk="0" hangingPunct="0">
              <a:buFont typeface="Arial" charset="0"/>
              <a:buChar char="•"/>
              <a:defRPr/>
            </a:pPr>
            <a:r>
              <a:rPr lang="en-US" dirty="0">
                <a:solidFill>
                  <a:srgbClr val="F5E9E9"/>
                </a:solidFill>
                <a:effectLst>
                  <a:outerShdw blurRad="38100" dist="38100" dir="2700000" algn="tl">
                    <a:srgbClr val="000000"/>
                  </a:outerShdw>
                </a:effectLst>
                <a:cs typeface="+mn-cs"/>
              </a:rPr>
              <a:t>Has oceans</a:t>
            </a:r>
          </a:p>
          <a:p>
            <a:pPr algn="ctr" eaLnBrk="0" hangingPunct="0">
              <a:buFont typeface="Arial" charset="0"/>
              <a:buChar char="•"/>
              <a:defRPr/>
            </a:pPr>
            <a:endParaRPr lang="en-US" sz="1600" dirty="0">
              <a:solidFill>
                <a:srgbClr val="F5E9E9"/>
              </a:solidFill>
              <a:effectLst>
                <a:outerShdw blurRad="38100" dist="38100" dir="2700000" algn="tl">
                  <a:srgbClr val="000000"/>
                </a:outerShdw>
              </a:effectLst>
              <a:cs typeface="+mn-cs"/>
            </a:endParaRPr>
          </a:p>
          <a:p>
            <a:pPr algn="ctr" eaLnBrk="0" hangingPunct="0">
              <a:buFont typeface="Arial" charset="0"/>
              <a:buChar char="•"/>
              <a:defRPr/>
            </a:pPr>
            <a:r>
              <a:rPr lang="en-US" dirty="0">
                <a:solidFill>
                  <a:srgbClr val="F5E9E9"/>
                </a:solidFill>
                <a:effectLst>
                  <a:outerShdw blurRad="38100" dist="38100" dir="2700000" algn="tl">
                    <a:srgbClr val="000000"/>
                  </a:outerShdw>
                </a:effectLst>
                <a:cs typeface="+mn-cs"/>
              </a:rPr>
              <a:t>Has plate tectonics</a:t>
            </a:r>
          </a:p>
          <a:p>
            <a:pPr algn="ctr" eaLnBrk="0" hangingPunct="0">
              <a:buFont typeface="Arial" charset="0"/>
              <a:buChar char="•"/>
              <a:defRPr/>
            </a:pPr>
            <a:endParaRPr lang="en-US" sz="1600" dirty="0">
              <a:solidFill>
                <a:srgbClr val="F5E9E9"/>
              </a:solidFill>
              <a:effectLst>
                <a:outerShdw blurRad="38100" dist="38100" dir="2700000" algn="tl">
                  <a:srgbClr val="000000"/>
                </a:outerShdw>
              </a:effectLst>
              <a:cs typeface="+mn-cs"/>
            </a:endParaRPr>
          </a:p>
          <a:p>
            <a:pPr algn="ctr" eaLnBrk="0" hangingPunct="0">
              <a:buFont typeface="Arial" charset="0"/>
              <a:buChar char="•"/>
              <a:defRPr/>
            </a:pPr>
            <a:r>
              <a:rPr lang="en-US" dirty="0">
                <a:solidFill>
                  <a:srgbClr val="F5E9E9"/>
                </a:solidFill>
                <a:effectLst>
                  <a:outerShdw blurRad="38100" dist="38100" dir="2700000" algn="tl">
                    <a:srgbClr val="000000"/>
                  </a:outerShdw>
                </a:effectLst>
                <a:cs typeface="+mn-cs"/>
              </a:rPr>
              <a:t>Has a strong magnetic field</a:t>
            </a:r>
          </a:p>
          <a:p>
            <a:pPr algn="ctr" eaLnBrk="0" hangingPunct="0">
              <a:buFont typeface="Arial" charset="0"/>
              <a:buChar char="•"/>
              <a:defRPr/>
            </a:pPr>
            <a:endParaRPr lang="en-US" sz="1600" dirty="0">
              <a:solidFill>
                <a:srgbClr val="F5E9E9"/>
              </a:solidFill>
              <a:effectLst>
                <a:outerShdw blurRad="38100" dist="38100" dir="2700000" algn="tl">
                  <a:srgbClr val="000000"/>
                </a:outerShdw>
              </a:effectLst>
              <a:cs typeface="+mn-cs"/>
            </a:endParaRPr>
          </a:p>
          <a:p>
            <a:pPr algn="ctr" eaLnBrk="0" hangingPunct="0">
              <a:buFont typeface="Arial" charset="0"/>
              <a:buChar char="•"/>
              <a:defRPr/>
            </a:pPr>
            <a:r>
              <a:rPr lang="en-US" dirty="0">
                <a:solidFill>
                  <a:srgbClr val="F5E9E9"/>
                </a:solidFill>
                <a:effectLst>
                  <a:outerShdw blurRad="38100" dist="38100" dir="2700000" algn="tl">
                    <a:srgbClr val="000000"/>
                  </a:outerShdw>
                </a:effectLst>
                <a:cs typeface="+mn-cs"/>
              </a:rPr>
              <a:t>Has a large moon compared to its size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Comparative Planetology</a:t>
            </a:r>
          </a:p>
        </p:txBody>
      </p:sp>
      <p:sp>
        <p:nvSpPr>
          <p:cNvPr id="376835" name="Text Box 3"/>
          <p:cNvSpPr txBox="1">
            <a:spLocks noChangeArrowheads="1"/>
          </p:cNvSpPr>
          <p:nvPr/>
        </p:nvSpPr>
        <p:spPr bwMode="auto">
          <a:xfrm>
            <a:off x="609600" y="1219200"/>
            <a:ext cx="8001000" cy="2530475"/>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4000" i="1">
                <a:solidFill>
                  <a:srgbClr val="F5E9E9"/>
                </a:solidFill>
                <a:effectLst>
                  <a:outerShdw blurRad="38100" dist="38100" dir="2700000" algn="tl">
                    <a:srgbClr val="000000"/>
                  </a:outerShdw>
                </a:effectLst>
                <a:cs typeface="+mn-cs"/>
              </a:rPr>
              <a:t>The study of the solar system by examining and understanding the similarities and differences among worlds</a:t>
            </a:r>
          </a:p>
        </p:txBody>
      </p:sp>
      <p:pic>
        <p:nvPicPr>
          <p:cNvPr id="32772" name="Picture 4" descr="terrplan-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810000"/>
            <a:ext cx="8001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Text Box 2"/>
          <p:cNvSpPr txBox="1">
            <a:spLocks noChangeArrowheads="1"/>
          </p:cNvSpPr>
          <p:nvPr/>
        </p:nvSpPr>
        <p:spPr bwMode="auto">
          <a:xfrm>
            <a:off x="0" y="0"/>
            <a:ext cx="9144000" cy="92333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t>Moons of Jovian Planets</a:t>
            </a:r>
            <a:endParaRPr lang="en-US" sz="5400" dirty="0">
              <a:solidFill>
                <a:srgbClr val="F5E9E9"/>
              </a:solidFill>
              <a:effectLst>
                <a:outerShdw blurRad="38100" dist="38100" dir="2700000" algn="tl">
                  <a:srgbClr val="000000"/>
                </a:outerShdw>
              </a:effectLst>
              <a:cs typeface="+mn-cs"/>
            </a:endParaRPr>
          </a:p>
        </p:txBody>
      </p:sp>
      <p:sp>
        <p:nvSpPr>
          <p:cNvPr id="5" name="Rectangle 15"/>
          <p:cNvSpPr>
            <a:spLocks noChangeArrowheads="1"/>
          </p:cNvSpPr>
          <p:nvPr/>
        </p:nvSpPr>
        <p:spPr bwMode="auto">
          <a:xfrm>
            <a:off x="4648200" y="1814513"/>
            <a:ext cx="3962400" cy="1554162"/>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dirty="0">
                <a:solidFill>
                  <a:srgbClr val="FFFFFF"/>
                </a:solidFill>
                <a:effectLst>
                  <a:outerShdw blurRad="38100" dist="38100" dir="2700000" algn="tl">
                    <a:srgbClr val="000000"/>
                  </a:outerShdw>
                </a:effectLst>
                <a:latin typeface="Arial" charset="0"/>
              </a:rPr>
              <a:t>Larger moons likely formed like terrestrial planets</a:t>
            </a:r>
          </a:p>
        </p:txBody>
      </p:sp>
      <p:sp>
        <p:nvSpPr>
          <p:cNvPr id="6" name="Rectangle 16"/>
          <p:cNvSpPr>
            <a:spLocks noChangeArrowheads="1"/>
          </p:cNvSpPr>
          <p:nvPr/>
        </p:nvSpPr>
        <p:spPr bwMode="auto">
          <a:xfrm>
            <a:off x="4648200" y="3733800"/>
            <a:ext cx="3962400" cy="1554163"/>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dirty="0">
                <a:solidFill>
                  <a:srgbClr val="FFFFFF"/>
                </a:solidFill>
                <a:effectLst>
                  <a:outerShdw blurRad="38100" dist="38100" dir="2700000" algn="tl">
                    <a:srgbClr val="000000"/>
                  </a:outerShdw>
                </a:effectLst>
                <a:latin typeface="Arial" charset="0"/>
              </a:rPr>
              <a:t>Smaller moons could be captured asteroids or comets</a:t>
            </a:r>
          </a:p>
        </p:txBody>
      </p:sp>
      <p:graphicFrame>
        <p:nvGraphicFramePr>
          <p:cNvPr id="2" name="Object 1"/>
          <p:cNvGraphicFramePr>
            <a:graphicFrameLocks noChangeAspect="1"/>
          </p:cNvGraphicFramePr>
          <p:nvPr>
            <p:extLst>
              <p:ext uri="{D42A27DB-BD31-4B8C-83A1-F6EECF244321}">
                <p14:modId xmlns:p14="http://schemas.microsoft.com/office/powerpoint/2010/main" val="1015080698"/>
              </p:ext>
            </p:extLst>
          </p:nvPr>
        </p:nvGraphicFramePr>
        <p:xfrm>
          <a:off x="609600" y="990600"/>
          <a:ext cx="3657600" cy="5837566"/>
        </p:xfrm>
        <a:graphic>
          <a:graphicData uri="http://schemas.openxmlformats.org/presentationml/2006/ole">
            <mc:AlternateContent xmlns:mc="http://schemas.openxmlformats.org/markup-compatibility/2006">
              <mc:Choice xmlns:v="urn:schemas-microsoft-com:vml" Requires="v">
                <p:oleObj spid="_x0000_s79926" name="Image" r:id="rId4" imgW="4279365" imgH="6831746" progId="Photoshop.Image.6">
                  <p:embed/>
                </p:oleObj>
              </mc:Choice>
              <mc:Fallback>
                <p:oleObj name="Image" r:id="rId4" imgW="4279365" imgH="6831746" progId="Photoshop.Image.6">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90600"/>
                        <a:ext cx="3657600" cy="583756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6886528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Text Box 2"/>
          <p:cNvSpPr txBox="1">
            <a:spLocks noChangeArrowheads="1"/>
          </p:cNvSpPr>
          <p:nvPr/>
        </p:nvSpPr>
        <p:spPr bwMode="auto">
          <a:xfrm>
            <a:off x="0" y="0"/>
            <a:ext cx="9144000" cy="92333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t>Moons of Jovian Planets</a:t>
            </a:r>
            <a:endParaRPr lang="en-US" sz="5400" dirty="0">
              <a:solidFill>
                <a:srgbClr val="F5E9E9"/>
              </a:solidFill>
              <a:effectLst>
                <a:outerShdw blurRad="38100" dist="38100" dir="2700000" algn="tl">
                  <a:srgbClr val="000000"/>
                </a:outerShdw>
              </a:effectLst>
              <a:cs typeface="+mn-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679437882"/>
              </p:ext>
            </p:extLst>
          </p:nvPr>
        </p:nvGraphicFramePr>
        <p:xfrm>
          <a:off x="609600" y="990600"/>
          <a:ext cx="3657600" cy="5837566"/>
        </p:xfrm>
        <a:graphic>
          <a:graphicData uri="http://schemas.openxmlformats.org/presentationml/2006/ole">
            <mc:AlternateContent xmlns:mc="http://schemas.openxmlformats.org/markup-compatibility/2006">
              <mc:Choice xmlns:v="urn:schemas-microsoft-com:vml" Requires="v">
                <p:oleObj spid="_x0000_s88117" name="Image" r:id="rId4" imgW="4279365" imgH="6831746" progId="Photoshop.Image.6">
                  <p:embed/>
                </p:oleObj>
              </mc:Choice>
              <mc:Fallback>
                <p:oleObj name="Image" r:id="rId4" imgW="4279365" imgH="6831746"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90600"/>
                        <a:ext cx="3657600" cy="5837566"/>
                      </a:xfrm>
                      <a:prstGeom prst="rect">
                        <a:avLst/>
                      </a:prstGeom>
                      <a:noFill/>
                      <a:ln>
                        <a:noFill/>
                      </a:ln>
                      <a:effectLst/>
                    </p:spPr>
                  </p:pic>
                </p:oleObj>
              </mc:Fallback>
            </mc:AlternateContent>
          </a:graphicData>
        </a:graphic>
      </p:graphicFrame>
      <p:sp>
        <p:nvSpPr>
          <p:cNvPr id="7" name="Rectangle 15"/>
          <p:cNvSpPr>
            <a:spLocks noChangeArrowheads="1"/>
          </p:cNvSpPr>
          <p:nvPr/>
        </p:nvSpPr>
        <p:spPr bwMode="auto">
          <a:xfrm>
            <a:off x="4800600" y="1863913"/>
            <a:ext cx="3657600" cy="4031873"/>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dirty="0" smtClean="0">
                <a:solidFill>
                  <a:srgbClr val="FFFFFF"/>
                </a:solidFill>
                <a:effectLst>
                  <a:outerShdw blurRad="38100" dist="38100" dir="2700000" algn="tl">
                    <a:srgbClr val="000000"/>
                  </a:outerShdw>
                </a:effectLst>
                <a:latin typeface="Arial" charset="0"/>
              </a:rPr>
              <a:t>Given </a:t>
            </a:r>
            <a:r>
              <a:rPr lang="en-US" dirty="0">
                <a:solidFill>
                  <a:srgbClr val="FFFFFF"/>
                </a:solidFill>
                <a:effectLst>
                  <a:outerShdw blurRad="38100" dist="38100" dir="2700000" algn="tl">
                    <a:srgbClr val="000000"/>
                  </a:outerShdw>
                </a:effectLst>
                <a:latin typeface="Arial" charset="0"/>
              </a:rPr>
              <a:t>what you know about solar system &amp; planetary formation, what would you </a:t>
            </a:r>
            <a:r>
              <a:rPr lang="en-US" b="1" i="1" u="sng" dirty="0">
                <a:solidFill>
                  <a:srgbClr val="FFFFFF"/>
                </a:solidFill>
                <a:effectLst>
                  <a:outerShdw blurRad="38100" dist="38100" dir="2700000" algn="tl">
                    <a:srgbClr val="000000"/>
                  </a:outerShdw>
                </a:effectLst>
                <a:latin typeface="Arial" charset="0"/>
              </a:rPr>
              <a:t>expect</a:t>
            </a:r>
            <a:r>
              <a:rPr lang="en-US" dirty="0">
                <a:solidFill>
                  <a:srgbClr val="FFFFFF"/>
                </a:solidFill>
                <a:effectLst>
                  <a:outerShdw blurRad="38100" dist="38100" dir="2700000" algn="tl">
                    <a:srgbClr val="000000"/>
                  </a:outerShdw>
                </a:effectLst>
                <a:latin typeface="Arial" charset="0"/>
              </a:rPr>
              <a:t> the Galilean moons, and Titan to be like?</a:t>
            </a:r>
          </a:p>
        </p:txBody>
      </p:sp>
    </p:spTree>
    <p:extLst>
      <p:ext uri="{BB962C8B-B14F-4D97-AF65-F5344CB8AC3E}">
        <p14:creationId xmlns:p14="http://schemas.microsoft.com/office/powerpoint/2010/main" val="4155119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Text Box 2"/>
          <p:cNvSpPr txBox="1">
            <a:spLocks noChangeArrowheads="1"/>
          </p:cNvSpPr>
          <p:nvPr/>
        </p:nvSpPr>
        <p:spPr bwMode="auto">
          <a:xfrm>
            <a:off x="0" y="0"/>
            <a:ext cx="9144000" cy="92333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smtClean="0"/>
              <a:t>Galilean Moons (Jupiter)</a:t>
            </a:r>
            <a:endParaRPr lang="en-US" sz="5400" dirty="0">
              <a:solidFill>
                <a:srgbClr val="F5E9E9"/>
              </a:solidFill>
              <a:effectLst>
                <a:outerShdw blurRad="38100" dist="38100" dir="2700000" algn="tl">
                  <a:srgbClr val="000000"/>
                </a:outerShdw>
              </a:effectLst>
              <a:cs typeface="+mn-cs"/>
            </a:endParaRPr>
          </a:p>
        </p:txBody>
      </p:sp>
      <p:pic>
        <p:nvPicPr>
          <p:cNvPr id="5" name="Picture 16" descr="AAAKKPM0"/>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42000"/>
          <a:stretch>
            <a:fillRect/>
          </a:stretch>
        </p:blipFill>
        <p:spPr bwMode="auto">
          <a:xfrm>
            <a:off x="5029200" y="1600200"/>
            <a:ext cx="38735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AAAKKPM0"/>
          <p:cNvPicPr>
            <a:picLocks noChangeAspect="1" noChangeArrowheads="1"/>
          </p:cNvPicPr>
          <p:nvPr/>
        </p:nvPicPr>
        <p:blipFill>
          <a:blip r:embed="rId5">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58000"/>
          <a:stretch>
            <a:fillRect/>
          </a:stretch>
        </p:blipFill>
        <p:spPr bwMode="auto">
          <a:xfrm>
            <a:off x="533400" y="1129134"/>
            <a:ext cx="3568700" cy="340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5"/>
          <p:cNvSpPr>
            <a:spLocks noChangeArrowheads="1"/>
          </p:cNvSpPr>
          <p:nvPr/>
        </p:nvSpPr>
        <p:spPr bwMode="auto">
          <a:xfrm>
            <a:off x="228600" y="4643438"/>
            <a:ext cx="4495800" cy="2062162"/>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dirty="0">
                <a:solidFill>
                  <a:srgbClr val="FFFFFF"/>
                </a:solidFill>
                <a:effectLst>
                  <a:outerShdw blurRad="38100" dist="38100" dir="2700000" algn="tl">
                    <a:srgbClr val="000000"/>
                  </a:outerShdw>
                </a:effectLst>
                <a:latin typeface="Arial" charset="0"/>
              </a:rPr>
              <a:t>Interiors:</a:t>
            </a:r>
          </a:p>
          <a:p>
            <a:pPr eaLnBrk="1" hangingPunct="1">
              <a:defRPr/>
            </a:pPr>
            <a:r>
              <a:rPr lang="en-US" dirty="0">
                <a:solidFill>
                  <a:srgbClr val="FFFFFF"/>
                </a:solidFill>
                <a:effectLst>
                  <a:outerShdw blurRad="38100" dist="38100" dir="2700000" algn="tl">
                    <a:srgbClr val="000000"/>
                  </a:outerShdw>
                </a:effectLst>
                <a:latin typeface="Arial" charset="0"/>
              </a:rPr>
              <a:t>Iron/iron sulfide core</a:t>
            </a:r>
          </a:p>
          <a:p>
            <a:pPr eaLnBrk="1" hangingPunct="1">
              <a:defRPr/>
            </a:pPr>
            <a:r>
              <a:rPr lang="en-US" dirty="0">
                <a:solidFill>
                  <a:srgbClr val="FFFFFF"/>
                </a:solidFill>
                <a:effectLst>
                  <a:outerShdw blurRad="38100" dist="38100" dir="2700000" algn="tl">
                    <a:srgbClr val="000000"/>
                  </a:outerShdw>
                </a:effectLst>
                <a:latin typeface="Arial" charset="0"/>
              </a:rPr>
              <a:t>Rocky mantle</a:t>
            </a:r>
          </a:p>
          <a:p>
            <a:pPr eaLnBrk="1" hangingPunct="1">
              <a:defRPr/>
            </a:pPr>
            <a:r>
              <a:rPr lang="en-US" dirty="0">
                <a:solidFill>
                  <a:srgbClr val="FFFFFF"/>
                </a:solidFill>
                <a:effectLst>
                  <a:outerShdw blurRad="38100" dist="38100" dir="2700000" algn="tl">
                    <a:srgbClr val="000000"/>
                  </a:outerShdw>
                </a:effectLst>
                <a:latin typeface="Arial" charset="0"/>
              </a:rPr>
              <a:t>Water/icy crusts (2)</a:t>
            </a:r>
          </a:p>
        </p:txBody>
      </p:sp>
    </p:spTree>
    <p:extLst>
      <p:ext uri="{BB962C8B-B14F-4D97-AF65-F5344CB8AC3E}">
        <p14:creationId xmlns:p14="http://schemas.microsoft.com/office/powerpoint/2010/main" val="21041583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Text Box 2"/>
          <p:cNvSpPr txBox="1">
            <a:spLocks noChangeArrowheads="1"/>
          </p:cNvSpPr>
          <p:nvPr/>
        </p:nvSpPr>
        <p:spPr bwMode="auto">
          <a:xfrm>
            <a:off x="0" y="0"/>
            <a:ext cx="9144000" cy="92333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a:t>Galilean Moons (Jupiter)</a:t>
            </a:r>
            <a:endParaRPr lang="en-US" sz="5400" dirty="0">
              <a:solidFill>
                <a:srgbClr val="F5E9E9"/>
              </a:solidFill>
              <a:effectLst>
                <a:outerShdw blurRad="38100" dist="38100" dir="2700000" algn="tl">
                  <a:srgbClr val="000000"/>
                </a:outerShdw>
              </a:effectLst>
            </a:endParaRPr>
          </a:p>
        </p:txBody>
      </p:sp>
      <p:pic>
        <p:nvPicPr>
          <p:cNvPr id="5" name="Picture 16" descr="AAAKKPM0"/>
          <p:cNvPicPr>
            <a:picLocks noChangeAspect="1" noChangeArrowheads="1"/>
          </p:cNvPicPr>
          <p:nvPr/>
        </p:nvPicPr>
        <p:blipFill>
          <a:blip r:embed="rId3">
            <a:extLst>
              <a:ext uri="{28A0092B-C50C-407E-A947-70E740481C1C}">
                <a14:useLocalDpi xmlns:a14="http://schemas.microsoft.com/office/drawing/2010/main" val="0"/>
              </a:ext>
            </a:extLst>
          </a:blip>
          <a:srcRect t="71432"/>
          <a:stretch>
            <a:fillRect/>
          </a:stretch>
        </p:blipFill>
        <p:spPr bwMode="auto">
          <a:xfrm>
            <a:off x="5029200" y="4038600"/>
            <a:ext cx="38735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AAAKKPM0"/>
          <p:cNvPicPr>
            <a:picLocks noChangeAspect="1" noChangeArrowheads="1"/>
          </p:cNvPicPr>
          <p:nvPr/>
        </p:nvPicPr>
        <p:blipFill>
          <a:blip r:embed="rId3">
            <a:extLst>
              <a:ext uri="{28A0092B-C50C-407E-A947-70E740481C1C}">
                <a14:useLocalDpi xmlns:a14="http://schemas.microsoft.com/office/drawing/2010/main" val="0"/>
              </a:ext>
            </a:extLst>
          </a:blip>
          <a:srcRect b="78360"/>
          <a:stretch>
            <a:fillRect/>
          </a:stretch>
        </p:blipFill>
        <p:spPr bwMode="auto">
          <a:xfrm>
            <a:off x="457200" y="1214438"/>
            <a:ext cx="3873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5"/>
          <p:cNvSpPr>
            <a:spLocks noChangeArrowheads="1"/>
          </p:cNvSpPr>
          <p:nvPr/>
        </p:nvSpPr>
        <p:spPr bwMode="auto">
          <a:xfrm>
            <a:off x="304800" y="4800600"/>
            <a:ext cx="4495800" cy="1077913"/>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dirty="0" err="1">
                <a:solidFill>
                  <a:srgbClr val="FFFFFF"/>
                </a:solidFill>
                <a:effectLst>
                  <a:outerShdw blurRad="38100" dist="38100" dir="2700000" algn="tl">
                    <a:srgbClr val="000000"/>
                  </a:outerShdw>
                </a:effectLst>
                <a:latin typeface="Arial" charset="0"/>
              </a:rPr>
              <a:t>Callisto</a:t>
            </a:r>
            <a:r>
              <a:rPr lang="en-US" dirty="0">
                <a:solidFill>
                  <a:srgbClr val="FFFFFF"/>
                </a:solidFill>
                <a:effectLst>
                  <a:outerShdw blurRad="38100" dist="38100" dir="2700000" algn="tl">
                    <a:srgbClr val="000000"/>
                  </a:outerShdw>
                </a:effectLst>
                <a:latin typeface="Arial" charset="0"/>
              </a:rPr>
              <a:t>: “uniform” ice/rock mixture</a:t>
            </a:r>
          </a:p>
        </p:txBody>
      </p:sp>
      <p:sp>
        <p:nvSpPr>
          <p:cNvPr id="9" name="Rectangle 15"/>
          <p:cNvSpPr>
            <a:spLocks noChangeArrowheads="1"/>
          </p:cNvSpPr>
          <p:nvPr/>
        </p:nvSpPr>
        <p:spPr bwMode="auto">
          <a:xfrm>
            <a:off x="4572000" y="1138238"/>
            <a:ext cx="4495800" cy="2062162"/>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dirty="0">
                <a:solidFill>
                  <a:srgbClr val="FFFFFF"/>
                </a:solidFill>
                <a:effectLst>
                  <a:outerShdw blurRad="38100" dist="38100" dir="2700000" algn="tl">
                    <a:srgbClr val="000000"/>
                  </a:outerShdw>
                </a:effectLst>
                <a:latin typeface="Arial" charset="0"/>
              </a:rPr>
              <a:t>Exceptions:</a:t>
            </a:r>
          </a:p>
          <a:p>
            <a:pPr eaLnBrk="1" hangingPunct="1">
              <a:defRPr/>
            </a:pPr>
            <a:r>
              <a:rPr lang="en-US" dirty="0">
                <a:solidFill>
                  <a:srgbClr val="FFFFFF"/>
                </a:solidFill>
                <a:effectLst>
                  <a:outerShdw blurRad="38100" dist="38100" dir="2700000" algn="tl">
                    <a:srgbClr val="000000"/>
                  </a:outerShdw>
                </a:effectLst>
                <a:latin typeface="Arial" charset="0"/>
              </a:rPr>
              <a:t>Io:  No water, possibly almost completely molten</a:t>
            </a:r>
          </a:p>
        </p:txBody>
      </p:sp>
    </p:spTree>
    <p:extLst>
      <p:ext uri="{BB962C8B-B14F-4D97-AF65-F5344CB8AC3E}">
        <p14:creationId xmlns:p14="http://schemas.microsoft.com/office/powerpoint/2010/main" val="1551044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Atmospheres</a:t>
            </a:r>
          </a:p>
        </p:txBody>
      </p:sp>
      <p:pic>
        <p:nvPicPr>
          <p:cNvPr id="6147" name="Picture 4" descr="ISS013-E-54329_lrg"/>
          <p:cNvPicPr>
            <a:picLocks noChangeAspect="1" noChangeArrowheads="1"/>
          </p:cNvPicPr>
          <p:nvPr/>
        </p:nvPicPr>
        <p:blipFill>
          <a:blip r:embed="rId3">
            <a:extLst>
              <a:ext uri="{28A0092B-C50C-407E-A947-70E740481C1C}">
                <a14:useLocalDpi xmlns:a14="http://schemas.microsoft.com/office/drawing/2010/main" val="0"/>
              </a:ext>
            </a:extLst>
          </a:blip>
          <a:srcRect b="4527"/>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6963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Text Box 2"/>
          <p:cNvSpPr txBox="1">
            <a:spLocks noChangeArrowheads="1"/>
          </p:cNvSpPr>
          <p:nvPr/>
        </p:nvSpPr>
        <p:spPr bwMode="auto">
          <a:xfrm>
            <a:off x="0" y="0"/>
            <a:ext cx="9144000" cy="92333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smtClean="0"/>
              <a:t>Io </a:t>
            </a:r>
            <a:r>
              <a:rPr lang="en-US" sz="5400" dirty="0"/>
              <a:t>(Jupiter)</a:t>
            </a:r>
            <a:endParaRPr lang="en-US" sz="5400" dirty="0">
              <a:solidFill>
                <a:srgbClr val="F5E9E9"/>
              </a:solidFill>
              <a:effectLst>
                <a:outerShdw blurRad="38100" dist="38100" dir="2700000" algn="tl">
                  <a:srgbClr val="000000"/>
                </a:outerShdw>
              </a:effectLst>
            </a:endParaRPr>
          </a:p>
        </p:txBody>
      </p:sp>
      <p:graphicFrame>
        <p:nvGraphicFramePr>
          <p:cNvPr id="7" name="Object 3"/>
          <p:cNvGraphicFramePr>
            <a:graphicFrameLocks noChangeAspect="1"/>
          </p:cNvGraphicFramePr>
          <p:nvPr>
            <p:extLst>
              <p:ext uri="{D42A27DB-BD31-4B8C-83A1-F6EECF244321}">
                <p14:modId xmlns:p14="http://schemas.microsoft.com/office/powerpoint/2010/main" val="597378157"/>
              </p:ext>
            </p:extLst>
          </p:nvPr>
        </p:nvGraphicFramePr>
        <p:xfrm>
          <a:off x="381000" y="2743200"/>
          <a:ext cx="4419600" cy="3036888"/>
        </p:xfrm>
        <a:graphic>
          <a:graphicData uri="http://schemas.openxmlformats.org/presentationml/2006/ole">
            <mc:AlternateContent xmlns:mc="http://schemas.openxmlformats.org/markup-compatibility/2006">
              <mc:Choice xmlns:v="urn:schemas-microsoft-com:vml" Requires="v">
                <p:oleObj spid="_x0000_s91188" name="Image" r:id="rId4" imgW="9041270" imgH="6209524" progId="Photoshop.Image.6">
                  <p:embed/>
                </p:oleObj>
              </mc:Choice>
              <mc:Fallback>
                <p:oleObj name="Image" r:id="rId4" imgW="9041270" imgH="6209524"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743200"/>
                        <a:ext cx="4419600" cy="303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105400" y="2057400"/>
            <a:ext cx="3810000" cy="4525963"/>
          </a:xfrm>
          <a:prstGeom prst="rect">
            <a:avLst/>
          </a:prstGeom>
          <a:noFill/>
        </p:spPr>
      </p:pic>
      <p:sp>
        <p:nvSpPr>
          <p:cNvPr id="11" name="Rectangle 5"/>
          <p:cNvSpPr>
            <a:spLocks noChangeArrowheads="1"/>
          </p:cNvSpPr>
          <p:nvPr/>
        </p:nvSpPr>
        <p:spPr bwMode="auto">
          <a:xfrm>
            <a:off x="914400" y="1036638"/>
            <a:ext cx="7315200" cy="641350"/>
          </a:xfrm>
          <a:prstGeom prst="rect">
            <a:avLst/>
          </a:prstGeom>
          <a:solidFill>
            <a:schemeClr val="bg2">
              <a:alpha val="41000"/>
            </a:schemeClr>
          </a:solidFill>
          <a:ln w="9525">
            <a:noFill/>
            <a:miter lim="800000"/>
            <a:headEnd/>
            <a:tailEnd/>
          </a:ln>
        </p:spPr>
        <p:txBody>
          <a:bodyPr anchor="ctr">
            <a:spAutoFit/>
          </a:bodyPr>
          <a:lstStyle/>
          <a:p>
            <a:pPr algn="ctr" eaLnBrk="1" hangingPunct="1">
              <a:defRPr/>
            </a:pPr>
            <a:r>
              <a:rPr lang="en-US" sz="3600" dirty="0">
                <a:solidFill>
                  <a:srgbClr val="FFFFFF"/>
                </a:solidFill>
                <a:effectLst>
                  <a:outerShdw blurRad="38100" dist="38100" dir="2700000" algn="tl">
                    <a:srgbClr val="000000"/>
                  </a:outerShdw>
                </a:effectLst>
                <a:latin typeface="Arial" charset="0"/>
              </a:rPr>
              <a:t>Volcanically </a:t>
            </a:r>
            <a:r>
              <a:rPr lang="en-US" sz="3600" dirty="0" smtClean="0">
                <a:solidFill>
                  <a:srgbClr val="FFFFFF"/>
                </a:solidFill>
                <a:effectLst>
                  <a:outerShdw blurRad="38100" dist="38100" dir="2700000" algn="tl">
                    <a:srgbClr val="000000"/>
                  </a:outerShdw>
                </a:effectLst>
                <a:latin typeface="Arial" charset="0"/>
              </a:rPr>
              <a:t>active!!</a:t>
            </a:r>
            <a:endParaRPr lang="en-US" sz="360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1918446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Text Box 2"/>
          <p:cNvSpPr txBox="1">
            <a:spLocks noChangeArrowheads="1"/>
          </p:cNvSpPr>
          <p:nvPr/>
        </p:nvSpPr>
        <p:spPr bwMode="auto">
          <a:xfrm>
            <a:off x="0" y="0"/>
            <a:ext cx="9144000" cy="92333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smtClean="0"/>
              <a:t>Io (Jupiter</a:t>
            </a:r>
            <a:r>
              <a:rPr lang="en-US" sz="5400" dirty="0"/>
              <a:t>)</a:t>
            </a:r>
            <a:endParaRPr lang="en-US" sz="5400" dirty="0">
              <a:solidFill>
                <a:srgbClr val="F5E9E9"/>
              </a:solidFill>
              <a:effectLst>
                <a:outerShdw blurRad="38100" dist="38100" dir="2700000" algn="tl">
                  <a:srgbClr val="000000"/>
                </a:outerShdw>
              </a:effectLst>
            </a:endParaRPr>
          </a:p>
        </p:txBody>
      </p:sp>
      <p:sp>
        <p:nvSpPr>
          <p:cNvPr id="7" name="Rectangle 5"/>
          <p:cNvSpPr>
            <a:spLocks noChangeArrowheads="1"/>
          </p:cNvSpPr>
          <p:nvPr/>
        </p:nvSpPr>
        <p:spPr bwMode="auto">
          <a:xfrm>
            <a:off x="914400" y="1206500"/>
            <a:ext cx="7315200" cy="641350"/>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sz="3600" dirty="0">
                <a:solidFill>
                  <a:srgbClr val="FFFFFF"/>
                </a:solidFill>
                <a:effectLst>
                  <a:outerShdw blurRad="38100" dist="38100" dir="2700000" algn="tl">
                    <a:srgbClr val="000000"/>
                  </a:outerShdw>
                </a:effectLst>
                <a:latin typeface="Arial" charset="0"/>
              </a:rPr>
              <a:t>Volcanically active:  why?</a:t>
            </a:r>
          </a:p>
        </p:txBody>
      </p:sp>
      <p:sp>
        <p:nvSpPr>
          <p:cNvPr id="10" name="Rectangle 6"/>
          <p:cNvSpPr>
            <a:spLocks noChangeArrowheads="1"/>
          </p:cNvSpPr>
          <p:nvPr/>
        </p:nvSpPr>
        <p:spPr bwMode="auto">
          <a:xfrm>
            <a:off x="914400" y="2028825"/>
            <a:ext cx="7315200" cy="4524375"/>
          </a:xfrm>
          <a:prstGeom prst="rect">
            <a:avLst/>
          </a:prstGeom>
          <a:solidFill>
            <a:schemeClr val="bg2">
              <a:alpha val="41000"/>
            </a:schemeClr>
          </a:solidFill>
          <a:ln w="9525">
            <a:noFill/>
            <a:miter lim="800000"/>
            <a:headEnd/>
            <a:tailEnd/>
          </a:ln>
        </p:spPr>
        <p:txBody>
          <a:bodyPr anchor="ctr">
            <a:spAutoFit/>
          </a:bodyPr>
          <a:lstStyle/>
          <a:p>
            <a:pPr eaLnBrk="1" hangingPunct="1">
              <a:buFont typeface="Arial" pitchFamily="34" charset="0"/>
              <a:buChar char="•"/>
              <a:defRPr/>
            </a:pPr>
            <a:r>
              <a:rPr lang="en-US" sz="3600" dirty="0">
                <a:solidFill>
                  <a:srgbClr val="FFFFFF"/>
                </a:solidFill>
                <a:effectLst>
                  <a:outerShdw blurRad="38100" dist="38100" dir="2700000" algn="tl">
                    <a:srgbClr val="000000"/>
                  </a:outerShdw>
                </a:effectLst>
                <a:latin typeface="Arial" charset="0"/>
              </a:rPr>
              <a:t> Tidal forces with Jupiter</a:t>
            </a:r>
          </a:p>
          <a:p>
            <a:pPr eaLnBrk="1" hangingPunct="1">
              <a:buFont typeface="Arial" pitchFamily="34" charset="0"/>
              <a:buChar char="•"/>
              <a:defRPr/>
            </a:pPr>
            <a:endParaRPr lang="en-US" sz="3600" dirty="0">
              <a:solidFill>
                <a:srgbClr val="FFFFFF"/>
              </a:solidFill>
              <a:effectLst>
                <a:outerShdw blurRad="38100" dist="38100" dir="2700000" algn="tl">
                  <a:srgbClr val="000000"/>
                </a:outerShdw>
              </a:effectLst>
              <a:latin typeface="Arial" charset="0"/>
            </a:endParaRPr>
          </a:p>
          <a:p>
            <a:pPr eaLnBrk="1" hangingPunct="1">
              <a:buFont typeface="Arial" pitchFamily="34" charset="0"/>
              <a:buChar char="•"/>
              <a:defRPr/>
            </a:pPr>
            <a:r>
              <a:rPr lang="en-US" sz="3600" dirty="0">
                <a:solidFill>
                  <a:srgbClr val="FFFFFF"/>
                </a:solidFill>
                <a:effectLst>
                  <a:outerShdw blurRad="38100" dist="38100" dir="2700000" algn="tl">
                    <a:srgbClr val="000000"/>
                  </a:outerShdw>
                </a:effectLst>
                <a:latin typeface="Arial" charset="0"/>
              </a:rPr>
              <a:t> Resonances with the other moons, especially </a:t>
            </a:r>
            <a:r>
              <a:rPr lang="en-US" sz="3600" dirty="0" err="1">
                <a:solidFill>
                  <a:srgbClr val="FFFFFF"/>
                </a:solidFill>
                <a:effectLst>
                  <a:outerShdw blurRad="38100" dist="38100" dir="2700000" algn="tl">
                    <a:srgbClr val="000000"/>
                  </a:outerShdw>
                </a:effectLst>
                <a:latin typeface="Arial" charset="0"/>
              </a:rPr>
              <a:t>Europa</a:t>
            </a:r>
            <a:r>
              <a:rPr lang="en-US" sz="3600" dirty="0">
                <a:solidFill>
                  <a:srgbClr val="FFFFFF"/>
                </a:solidFill>
                <a:effectLst>
                  <a:outerShdw blurRad="38100" dist="38100" dir="2700000" algn="tl">
                    <a:srgbClr val="000000"/>
                  </a:outerShdw>
                </a:effectLst>
                <a:latin typeface="Arial" charset="0"/>
              </a:rPr>
              <a:t> tugs it back and forth</a:t>
            </a:r>
          </a:p>
          <a:p>
            <a:pPr eaLnBrk="1" hangingPunct="1">
              <a:buFont typeface="Arial" pitchFamily="34" charset="0"/>
              <a:buChar char="•"/>
              <a:defRPr/>
            </a:pPr>
            <a:endParaRPr lang="en-US" sz="3600" dirty="0">
              <a:solidFill>
                <a:srgbClr val="FFFFFF"/>
              </a:solidFill>
              <a:effectLst>
                <a:outerShdw blurRad="38100" dist="38100" dir="2700000" algn="tl">
                  <a:srgbClr val="000000"/>
                </a:outerShdw>
              </a:effectLst>
              <a:latin typeface="Arial" charset="0"/>
            </a:endParaRPr>
          </a:p>
          <a:p>
            <a:pPr eaLnBrk="1" hangingPunct="1">
              <a:buFont typeface="Arial" pitchFamily="34" charset="0"/>
              <a:buChar char="•"/>
              <a:defRPr/>
            </a:pPr>
            <a:r>
              <a:rPr lang="en-US" sz="3600" dirty="0">
                <a:solidFill>
                  <a:srgbClr val="FFFFFF"/>
                </a:solidFill>
                <a:effectLst>
                  <a:outerShdw blurRad="38100" dist="38100" dir="2700000" algn="tl">
                    <a:srgbClr val="000000"/>
                  </a:outerShdw>
                </a:effectLst>
                <a:latin typeface="Arial" charset="0"/>
              </a:rPr>
              <a:t> This tugging causes </a:t>
            </a:r>
            <a:r>
              <a:rPr lang="en-US" sz="3600" dirty="0">
                <a:solidFill>
                  <a:srgbClr val="FFFFFF"/>
                </a:solidFill>
                <a:effectLst>
                  <a:outerShdw blurRad="38100" dist="38100" dir="2700000" algn="tl">
                    <a:srgbClr val="000000"/>
                  </a:outerShdw>
                </a:effectLst>
              </a:rPr>
              <a:t>I</a:t>
            </a:r>
            <a:r>
              <a:rPr lang="en-US" sz="3600" dirty="0">
                <a:solidFill>
                  <a:srgbClr val="FFFFFF"/>
                </a:solidFill>
                <a:effectLst>
                  <a:outerShdw blurRad="38100" dist="38100" dir="2700000" algn="tl">
                    <a:srgbClr val="000000"/>
                  </a:outerShdw>
                </a:effectLst>
                <a:latin typeface="Arial" charset="0"/>
              </a:rPr>
              <a:t>o to have </a:t>
            </a:r>
            <a:r>
              <a:rPr lang="en-US" sz="3600" i="1" dirty="0">
                <a:solidFill>
                  <a:srgbClr val="FFFFFF"/>
                </a:solidFill>
                <a:effectLst>
                  <a:outerShdw blurRad="38100" dist="38100" dir="2700000" algn="tl">
                    <a:srgbClr val="000000"/>
                  </a:outerShdw>
                </a:effectLst>
                <a:latin typeface="Arial" charset="0"/>
              </a:rPr>
              <a:t>lots</a:t>
            </a:r>
            <a:r>
              <a:rPr lang="en-US" sz="3600" dirty="0">
                <a:solidFill>
                  <a:srgbClr val="FFFFFF"/>
                </a:solidFill>
                <a:effectLst>
                  <a:outerShdw blurRad="38100" dist="38100" dir="2700000" algn="tl">
                    <a:srgbClr val="000000"/>
                  </a:outerShdw>
                </a:effectLst>
                <a:latin typeface="Arial" charset="0"/>
              </a:rPr>
              <a:t> of heating due to tides</a:t>
            </a:r>
          </a:p>
        </p:txBody>
      </p:sp>
    </p:spTree>
    <p:extLst>
      <p:ext uri="{BB962C8B-B14F-4D97-AF65-F5344CB8AC3E}">
        <p14:creationId xmlns:p14="http://schemas.microsoft.com/office/powerpoint/2010/main" val="8086279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6" descr="Europa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19200"/>
            <a:ext cx="40386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6084" name="Object 7"/>
          <p:cNvGraphicFramePr>
            <a:graphicFrameLocks noGrp="1" noChangeAspect="1"/>
          </p:cNvGraphicFramePr>
          <p:nvPr>
            <p:ph idx="1"/>
          </p:nvPr>
        </p:nvGraphicFramePr>
        <p:xfrm>
          <a:off x="4343400" y="3186113"/>
          <a:ext cx="4724400" cy="3138487"/>
        </p:xfrm>
        <a:graphic>
          <a:graphicData uri="http://schemas.openxmlformats.org/presentationml/2006/ole">
            <mc:AlternateContent xmlns:mc="http://schemas.openxmlformats.org/markup-compatibility/2006">
              <mc:Choice xmlns:v="urn:schemas-microsoft-com:vml" Requires="v">
                <p:oleObj spid="_x0000_s90165" name="Image" r:id="rId5" imgW="9346032" imgH="6209524" progId="Photoshop.Image.6">
                  <p:embed/>
                </p:oleObj>
              </mc:Choice>
              <mc:Fallback>
                <p:oleObj name="Image" r:id="rId5" imgW="9346032" imgH="6209524" progId="Photoshop.Image.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186113"/>
                        <a:ext cx="4724400"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49" name="Rectangle 9"/>
          <p:cNvSpPr>
            <a:spLocks noChangeArrowheads="1"/>
          </p:cNvSpPr>
          <p:nvPr/>
        </p:nvSpPr>
        <p:spPr bwMode="auto">
          <a:xfrm>
            <a:off x="4953000" y="1096963"/>
            <a:ext cx="3429000" cy="1739900"/>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sz="3600">
                <a:solidFill>
                  <a:srgbClr val="FFFFFF"/>
                </a:solidFill>
                <a:effectLst>
                  <a:outerShdw blurRad="38100" dist="38100" dir="2700000" algn="tl">
                    <a:srgbClr val="000000"/>
                  </a:outerShdw>
                </a:effectLst>
                <a:latin typeface="Arial" charset="0"/>
              </a:rPr>
              <a:t>Icy crust and</a:t>
            </a:r>
            <a:br>
              <a:rPr lang="en-US" sz="3600">
                <a:solidFill>
                  <a:srgbClr val="FFFFFF"/>
                </a:solidFill>
                <a:effectLst>
                  <a:outerShdw blurRad="38100" dist="38100" dir="2700000" algn="tl">
                    <a:srgbClr val="000000"/>
                  </a:outerShdw>
                </a:effectLst>
                <a:latin typeface="Arial" charset="0"/>
              </a:rPr>
            </a:br>
            <a:r>
              <a:rPr lang="en-US" sz="3600">
                <a:solidFill>
                  <a:srgbClr val="FFFFFF"/>
                </a:solidFill>
                <a:effectLst>
                  <a:outerShdw blurRad="38100" dist="38100" dir="2700000" algn="tl">
                    <a:srgbClr val="000000"/>
                  </a:outerShdw>
                </a:effectLst>
                <a:latin typeface="Arial" charset="0"/>
              </a:rPr>
              <a:t>evidence of plate tectonics</a:t>
            </a:r>
          </a:p>
        </p:txBody>
      </p:sp>
      <p:pic>
        <p:nvPicPr>
          <p:cNvPr id="46086" name="Picture 7" descr="europ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819400"/>
            <a:ext cx="3933825"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0" y="0"/>
            <a:ext cx="9144000" cy="92333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smtClean="0"/>
              <a:t>Europa (Jupiter</a:t>
            </a:r>
            <a:r>
              <a:rPr lang="en-US" sz="5400" dirty="0"/>
              <a:t>)</a:t>
            </a:r>
            <a:endParaRPr lang="en-US" sz="5400" dirty="0">
              <a:solidFill>
                <a:srgbClr val="F5E9E9"/>
              </a:solidFill>
              <a:effectLst>
                <a:outerShdw blurRad="38100" dist="38100" dir="2700000" algn="tl">
                  <a:srgbClr val="000000"/>
                </a:outerShdw>
              </a:effectLst>
            </a:endParaRPr>
          </a:p>
        </p:txBody>
      </p:sp>
    </p:spTree>
    <p:extLst>
      <p:ext uri="{BB962C8B-B14F-4D97-AF65-F5344CB8AC3E}">
        <p14:creationId xmlns:p14="http://schemas.microsoft.com/office/powerpoint/2010/main" val="29184015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152400" y="0"/>
            <a:ext cx="8832631" cy="830997"/>
          </a:xfrm>
          <a:prstGeom prst="rect">
            <a:avLst/>
          </a:prstGeom>
          <a:solidFill>
            <a:schemeClr val="bg2">
              <a:alpha val="41000"/>
            </a:schemeClr>
          </a:solidFill>
          <a:ln w="9525">
            <a:noFill/>
            <a:miter lim="800000"/>
            <a:headEnd/>
            <a:tailEnd/>
          </a:ln>
        </p:spPr>
        <p:txBody>
          <a:bodyPr wrap="square" anchor="ctr">
            <a:spAutoFit/>
          </a:bodyPr>
          <a:lstStyle/>
          <a:p>
            <a:pPr eaLnBrk="1" hangingPunct="1">
              <a:defRPr/>
            </a:pPr>
            <a:r>
              <a:rPr lang="en-US" sz="4800" dirty="0" smtClean="0">
                <a:solidFill>
                  <a:srgbClr val="FFFFFF"/>
                </a:solidFill>
                <a:effectLst>
                  <a:outerShdw blurRad="38100" dist="38100" dir="2700000" algn="tl">
                    <a:srgbClr val="000000"/>
                  </a:outerShdw>
                </a:effectLst>
                <a:latin typeface="Arial" charset="0"/>
              </a:rPr>
              <a:t>Ganymede &amp; </a:t>
            </a:r>
            <a:r>
              <a:rPr lang="en-US" sz="4800" dirty="0" err="1" smtClean="0">
                <a:solidFill>
                  <a:srgbClr val="FFFFFF"/>
                </a:solidFill>
                <a:effectLst>
                  <a:outerShdw blurRad="38100" dist="38100" dir="2700000" algn="tl">
                    <a:srgbClr val="000000"/>
                  </a:outerShdw>
                </a:effectLst>
                <a:latin typeface="Arial" charset="0"/>
              </a:rPr>
              <a:t>Callisto</a:t>
            </a:r>
            <a:r>
              <a:rPr lang="en-US" sz="4800" dirty="0" smtClean="0">
                <a:solidFill>
                  <a:srgbClr val="FFFFFF"/>
                </a:solidFill>
                <a:effectLst>
                  <a:outerShdw blurRad="38100" dist="38100" dir="2700000" algn="tl">
                    <a:srgbClr val="000000"/>
                  </a:outerShdw>
                </a:effectLst>
                <a:latin typeface="Arial" charset="0"/>
              </a:rPr>
              <a:t> (Jupiter)</a:t>
            </a:r>
            <a:endParaRPr lang="en-US" sz="4800" dirty="0">
              <a:solidFill>
                <a:srgbClr val="FFFFFF"/>
              </a:solidFill>
              <a:effectLst>
                <a:outerShdw blurRad="38100" dist="38100" dir="2700000" algn="tl">
                  <a:srgbClr val="000000"/>
                </a:outerShdw>
              </a:effectLst>
              <a:latin typeface="Arial" charset="0"/>
            </a:endParaRPr>
          </a:p>
        </p:txBody>
      </p:sp>
      <p:sp>
        <p:nvSpPr>
          <p:cNvPr id="47107" name="Rectangle 3"/>
          <p:cNvSpPr>
            <a:spLocks noChangeArrowheads="1"/>
          </p:cNvSpPr>
          <p:nvPr/>
        </p:nvSpPr>
        <p:spPr bwMode="auto">
          <a:xfrm>
            <a:off x="4648200" y="198120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eaLnBrk="1" hangingPunct="1">
              <a:lnSpc>
                <a:spcPct val="90000"/>
              </a:lnSpc>
              <a:spcBef>
                <a:spcPct val="20000"/>
              </a:spcBef>
              <a:buFontTx/>
              <a:buChar char="•"/>
            </a:pPr>
            <a:endParaRPr lang="en-US" sz="2000">
              <a:solidFill>
                <a:srgbClr val="FFFFFF"/>
              </a:solidFill>
              <a:effectLst/>
              <a:latin typeface="Arial" charset="0"/>
            </a:endParaRPr>
          </a:p>
        </p:txBody>
      </p:sp>
      <p:sp>
        <p:nvSpPr>
          <p:cNvPr id="432135" name="Rectangle 7"/>
          <p:cNvSpPr>
            <a:spLocks noChangeArrowheads="1"/>
          </p:cNvSpPr>
          <p:nvPr/>
        </p:nvSpPr>
        <p:spPr bwMode="auto">
          <a:xfrm>
            <a:off x="2743200" y="838200"/>
            <a:ext cx="6172200" cy="1077913"/>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dirty="0">
                <a:solidFill>
                  <a:srgbClr val="FFFFFF"/>
                </a:solidFill>
                <a:effectLst>
                  <a:outerShdw blurRad="38100" dist="38100" dir="2700000" algn="tl">
                    <a:srgbClr val="000000"/>
                  </a:outerShdw>
                </a:effectLst>
                <a:latin typeface="Arial" charset="0"/>
              </a:rPr>
              <a:t>Ganymede: similar to moon’s history except for water</a:t>
            </a:r>
          </a:p>
        </p:txBody>
      </p:sp>
      <p:pic>
        <p:nvPicPr>
          <p:cNvPr id="47109" name="Picture 9" descr="AABJRCP0"/>
          <p:cNvPicPr>
            <a:picLocks noChangeAspect="1" noChangeArrowheads="1"/>
          </p:cNvPicPr>
          <p:nvPr/>
        </p:nvPicPr>
        <p:blipFill>
          <a:blip r:embed="rId3">
            <a:extLst>
              <a:ext uri="{28A0092B-C50C-407E-A947-70E740481C1C}">
                <a14:useLocalDpi xmlns:a14="http://schemas.microsoft.com/office/drawing/2010/main" val="0"/>
              </a:ext>
            </a:extLst>
          </a:blip>
          <a:srcRect l="5458" t="1266" r="4491" b="5063"/>
          <a:stretch>
            <a:fillRect/>
          </a:stretch>
        </p:blipFill>
        <p:spPr bwMode="auto">
          <a:xfrm>
            <a:off x="0" y="762000"/>
            <a:ext cx="2717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0" descr="AACEEQU0"/>
          <p:cNvPicPr>
            <a:picLocks noChangeAspect="1" noChangeArrowheads="1"/>
          </p:cNvPicPr>
          <p:nvPr/>
        </p:nvPicPr>
        <p:blipFill>
          <a:blip r:embed="rId4">
            <a:extLst>
              <a:ext uri="{28A0092B-C50C-407E-A947-70E740481C1C}">
                <a14:useLocalDpi xmlns:a14="http://schemas.microsoft.com/office/drawing/2010/main" val="0"/>
              </a:ext>
            </a:extLst>
          </a:blip>
          <a:srcRect l="1250" t="1729" r="2499" b="8736"/>
          <a:stretch>
            <a:fillRect/>
          </a:stretch>
        </p:blipFill>
        <p:spPr bwMode="auto">
          <a:xfrm>
            <a:off x="3276600" y="3733800"/>
            <a:ext cx="5867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a:spLocks noChangeArrowheads="1"/>
          </p:cNvSpPr>
          <p:nvPr/>
        </p:nvSpPr>
        <p:spPr bwMode="auto">
          <a:xfrm>
            <a:off x="2971800" y="2163763"/>
            <a:ext cx="6172200" cy="1570037"/>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dirty="0" err="1">
                <a:solidFill>
                  <a:srgbClr val="FFFFFF"/>
                </a:solidFill>
                <a:effectLst>
                  <a:outerShdw blurRad="38100" dist="38100" dir="2700000" algn="tl">
                    <a:srgbClr val="000000"/>
                  </a:outerShdw>
                </a:effectLst>
                <a:latin typeface="Arial" charset="0"/>
              </a:rPr>
              <a:t>Callisto</a:t>
            </a:r>
            <a:r>
              <a:rPr lang="en-US" dirty="0">
                <a:solidFill>
                  <a:srgbClr val="FFFFFF"/>
                </a:solidFill>
                <a:effectLst>
                  <a:outerShdw blurRad="38100" dist="38100" dir="2700000" algn="tl">
                    <a:srgbClr val="000000"/>
                  </a:outerShdw>
                </a:effectLst>
                <a:latin typeface="Arial" charset="0"/>
              </a:rPr>
              <a:t>: similar composition as Ganymede but never differentiated</a:t>
            </a:r>
          </a:p>
        </p:txBody>
      </p:sp>
    </p:spTree>
    <p:extLst>
      <p:ext uri="{BB962C8B-B14F-4D97-AF65-F5344CB8AC3E}">
        <p14:creationId xmlns:p14="http://schemas.microsoft.com/office/powerpoint/2010/main" val="37159234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a:solidFill>
                  <a:srgbClr val="F5E9E9"/>
                </a:solidFill>
                <a:effectLst>
                  <a:outerShdw blurRad="38100" dist="38100" dir="2700000" algn="tl">
                    <a:srgbClr val="000000"/>
                  </a:outerShdw>
                </a:effectLst>
              </a:rPr>
              <a:t>Titan</a:t>
            </a:r>
          </a:p>
        </p:txBody>
      </p:sp>
      <p:pic>
        <p:nvPicPr>
          <p:cNvPr id="18435" name="Picture 3" descr="titanhaze"/>
          <p:cNvPicPr>
            <a:picLocks noChangeAspect="1" noChangeArrowheads="1"/>
          </p:cNvPicPr>
          <p:nvPr/>
        </p:nvPicPr>
        <p:blipFill>
          <a:blip r:embed="rId3">
            <a:extLst>
              <a:ext uri="{28A0092B-C50C-407E-A947-70E740481C1C}">
                <a14:useLocalDpi xmlns:a14="http://schemas.microsoft.com/office/drawing/2010/main" val="0"/>
              </a:ext>
            </a:extLst>
          </a:blip>
          <a:srcRect r="1588"/>
          <a:stretch>
            <a:fillRect/>
          </a:stretch>
        </p:blipFill>
        <p:spPr bwMode="auto">
          <a:xfrm>
            <a:off x="4649788" y="990600"/>
            <a:ext cx="415131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hubble_titan"/>
          <p:cNvPicPr>
            <a:picLocks noChangeAspect="1" noChangeArrowheads="1"/>
          </p:cNvPicPr>
          <p:nvPr/>
        </p:nvPicPr>
        <p:blipFill>
          <a:blip r:embed="rId4">
            <a:extLst>
              <a:ext uri="{28A0092B-C50C-407E-A947-70E740481C1C}">
                <a14:useLocalDpi xmlns:a14="http://schemas.microsoft.com/office/drawing/2010/main" val="0"/>
              </a:ext>
            </a:extLst>
          </a:blip>
          <a:srcRect r="3572"/>
          <a:stretch>
            <a:fillRect/>
          </a:stretch>
        </p:blipFill>
        <p:spPr bwMode="auto">
          <a:xfrm>
            <a:off x="228600" y="990600"/>
            <a:ext cx="4114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3" name="Text Box 5"/>
          <p:cNvSpPr txBox="1">
            <a:spLocks noChangeArrowheads="1"/>
          </p:cNvSpPr>
          <p:nvPr/>
        </p:nvSpPr>
        <p:spPr bwMode="auto">
          <a:xfrm>
            <a:off x="228600" y="4724400"/>
            <a:ext cx="1349375" cy="519113"/>
          </a:xfrm>
          <a:prstGeom prst="rect">
            <a:avLst/>
          </a:prstGeom>
          <a:solidFill>
            <a:schemeClr val="bg2">
              <a:alpha val="39999"/>
            </a:schemeClr>
          </a:solidFill>
          <a:ln w="9525">
            <a:noFill/>
            <a:miter lim="800000"/>
            <a:headEnd/>
            <a:tailEnd/>
          </a:ln>
          <a:effectLst/>
        </p:spPr>
        <p:txBody>
          <a:bodyPr wrap="none">
            <a:spAutoFit/>
          </a:bodyPr>
          <a:lstStyle/>
          <a:p>
            <a:pPr>
              <a:defRPr/>
            </a:pPr>
            <a:r>
              <a:rPr lang="en-US" sz="2800">
                <a:effectLst>
                  <a:outerShdw blurRad="38100" dist="38100" dir="2700000" algn="tl">
                    <a:srgbClr val="000000"/>
                  </a:outerShdw>
                </a:effectLst>
              </a:rPr>
              <a:t>Hubble</a:t>
            </a:r>
          </a:p>
        </p:txBody>
      </p:sp>
      <p:sp>
        <p:nvSpPr>
          <p:cNvPr id="432134" name="Text Box 6"/>
          <p:cNvSpPr txBox="1">
            <a:spLocks noChangeArrowheads="1"/>
          </p:cNvSpPr>
          <p:nvPr/>
        </p:nvSpPr>
        <p:spPr bwMode="auto">
          <a:xfrm>
            <a:off x="4648200" y="4724400"/>
            <a:ext cx="1319213" cy="519113"/>
          </a:xfrm>
          <a:prstGeom prst="rect">
            <a:avLst/>
          </a:prstGeom>
          <a:solidFill>
            <a:schemeClr val="bg2">
              <a:alpha val="39999"/>
            </a:schemeClr>
          </a:solidFill>
          <a:ln w="9525">
            <a:noFill/>
            <a:miter lim="800000"/>
            <a:headEnd/>
            <a:tailEnd/>
          </a:ln>
          <a:effectLst/>
        </p:spPr>
        <p:txBody>
          <a:bodyPr wrap="none">
            <a:spAutoFit/>
          </a:bodyPr>
          <a:lstStyle/>
          <a:p>
            <a:pPr>
              <a:defRPr/>
            </a:pPr>
            <a:r>
              <a:rPr lang="en-US" sz="2800">
                <a:effectLst>
                  <a:outerShdw blurRad="38100" dist="38100" dir="2700000" algn="tl">
                    <a:srgbClr val="000000"/>
                  </a:outerShdw>
                </a:effectLst>
              </a:rPr>
              <a:t>Cassini</a:t>
            </a:r>
          </a:p>
        </p:txBody>
      </p:sp>
    </p:spTree>
    <p:extLst>
      <p:ext uri="{BB962C8B-B14F-4D97-AF65-F5344CB8AC3E}">
        <p14:creationId xmlns:p14="http://schemas.microsoft.com/office/powerpoint/2010/main" val="25254617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a:solidFill>
                  <a:srgbClr val="F5E9E9"/>
                </a:solidFill>
                <a:effectLst>
                  <a:outerShdw blurRad="38100" dist="38100" dir="2700000" algn="tl">
                    <a:srgbClr val="000000"/>
                  </a:outerShdw>
                </a:effectLst>
              </a:rPr>
              <a:t>Titan</a:t>
            </a:r>
          </a:p>
        </p:txBody>
      </p:sp>
      <p:sp>
        <p:nvSpPr>
          <p:cNvPr id="10" name="Rectangle 5"/>
          <p:cNvSpPr>
            <a:spLocks noChangeArrowheads="1"/>
          </p:cNvSpPr>
          <p:nvPr/>
        </p:nvSpPr>
        <p:spPr bwMode="auto">
          <a:xfrm>
            <a:off x="342900" y="1143000"/>
            <a:ext cx="8458200" cy="762000"/>
          </a:xfrm>
          <a:prstGeom prst="rect">
            <a:avLst/>
          </a:prstGeom>
          <a:solidFill>
            <a:schemeClr val="bg2">
              <a:alpha val="41000"/>
            </a:schemeClr>
          </a:solidFill>
          <a:ln w="9525">
            <a:noFill/>
            <a:miter lim="800000"/>
            <a:headEnd/>
            <a:tailEnd/>
          </a:ln>
        </p:spPr>
        <p:txBody>
          <a:bodyPr anchor="ctr"/>
          <a:lstStyle/>
          <a:p>
            <a:pPr eaLnBrk="1" hangingPunct="1">
              <a:defRPr/>
            </a:pPr>
            <a:r>
              <a:rPr lang="en-US">
                <a:solidFill>
                  <a:srgbClr val="FFFFFF"/>
                </a:solidFill>
                <a:effectLst>
                  <a:outerShdw blurRad="38100" dist="38100" dir="2700000" algn="tl">
                    <a:srgbClr val="000000"/>
                  </a:outerShdw>
                </a:effectLst>
                <a:latin typeface="Arial" charset="0"/>
              </a:rPr>
              <a:t>Thick Nitrogen atmosphere, cloud shrouded</a:t>
            </a:r>
          </a:p>
        </p:txBody>
      </p:sp>
      <p:pic>
        <p:nvPicPr>
          <p:cNvPr id="12" name="Picture 7" descr="AAAKKQN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057400"/>
            <a:ext cx="3910013"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342900" y="2286000"/>
            <a:ext cx="4495800" cy="1077218"/>
          </a:xfrm>
          <a:prstGeom prst="rect">
            <a:avLst/>
          </a:prstGeom>
          <a:solidFill>
            <a:schemeClr val="bg2">
              <a:alpha val="39999"/>
            </a:schemeClr>
          </a:solidFill>
          <a:ln w="9525">
            <a:noFill/>
            <a:miter lim="800000"/>
            <a:headEnd/>
            <a:tailEnd/>
          </a:ln>
          <a:effectLst/>
        </p:spPr>
        <p:txBody>
          <a:bodyPr wrap="square">
            <a:spAutoFit/>
          </a:bodyPr>
          <a:lstStyle/>
          <a:p>
            <a:pPr>
              <a:defRPr/>
            </a:pPr>
            <a:r>
              <a:rPr lang="en-US" dirty="0">
                <a:effectLst>
                  <a:outerShdw blurRad="38100" dist="38100" dir="2700000" algn="tl">
                    <a:srgbClr val="000000"/>
                  </a:outerShdw>
                </a:effectLst>
              </a:rPr>
              <a:t>Surface pressure:  </a:t>
            </a:r>
            <a:endParaRPr lang="en-US" dirty="0" smtClean="0">
              <a:effectLst>
                <a:outerShdw blurRad="38100" dist="38100" dir="2700000" algn="tl">
                  <a:srgbClr val="000000"/>
                </a:outerShdw>
              </a:effectLst>
            </a:endParaRPr>
          </a:p>
          <a:p>
            <a:pPr>
              <a:defRPr/>
            </a:pPr>
            <a:r>
              <a:rPr lang="en-US" dirty="0" smtClean="0">
                <a:effectLst>
                  <a:outerShdw blurRad="38100" dist="38100" dir="2700000" algn="tl">
                    <a:srgbClr val="000000"/>
                  </a:outerShdw>
                </a:effectLst>
              </a:rPr>
              <a:t>1.5 </a:t>
            </a:r>
            <a:r>
              <a:rPr lang="en-US" dirty="0">
                <a:effectLst>
                  <a:outerShdw blurRad="38100" dist="38100" dir="2700000" algn="tl">
                    <a:srgbClr val="000000"/>
                  </a:outerShdw>
                </a:effectLst>
              </a:rPr>
              <a:t>x Earth’s!</a:t>
            </a:r>
          </a:p>
        </p:txBody>
      </p:sp>
      <p:sp>
        <p:nvSpPr>
          <p:cNvPr id="7" name="Text Box 8"/>
          <p:cNvSpPr txBox="1">
            <a:spLocks noChangeArrowheads="1"/>
          </p:cNvSpPr>
          <p:nvPr/>
        </p:nvSpPr>
        <p:spPr bwMode="auto">
          <a:xfrm>
            <a:off x="342900" y="3695700"/>
            <a:ext cx="4533900" cy="1077218"/>
          </a:xfrm>
          <a:prstGeom prst="rect">
            <a:avLst/>
          </a:prstGeom>
          <a:solidFill>
            <a:schemeClr val="bg2">
              <a:alpha val="39999"/>
            </a:schemeClr>
          </a:solidFill>
          <a:ln w="9525">
            <a:noFill/>
            <a:miter lim="800000"/>
            <a:headEnd/>
            <a:tailEnd/>
          </a:ln>
          <a:effectLst/>
        </p:spPr>
        <p:txBody>
          <a:bodyPr wrap="square">
            <a:spAutoFit/>
          </a:bodyPr>
          <a:lstStyle/>
          <a:p>
            <a:pPr>
              <a:defRPr/>
            </a:pPr>
            <a:r>
              <a:rPr lang="en-US" dirty="0">
                <a:effectLst>
                  <a:outerShdw blurRad="38100" dist="38100" dir="2700000" algn="tl">
                    <a:srgbClr val="000000"/>
                  </a:outerShdw>
                </a:effectLst>
              </a:rPr>
              <a:t>Surface temperature:  </a:t>
            </a:r>
            <a:endParaRPr lang="en-US" dirty="0" smtClean="0">
              <a:effectLst>
                <a:outerShdw blurRad="38100" dist="38100" dir="2700000" algn="tl">
                  <a:srgbClr val="000000"/>
                </a:outerShdw>
              </a:effectLst>
            </a:endParaRPr>
          </a:p>
          <a:p>
            <a:pPr>
              <a:defRPr/>
            </a:pPr>
            <a:r>
              <a:rPr lang="en-US" dirty="0" smtClean="0">
                <a:effectLst>
                  <a:outerShdw blurRad="38100" dist="38100" dir="2700000" algn="tl">
                    <a:srgbClr val="000000"/>
                  </a:outerShdw>
                </a:effectLst>
              </a:rPr>
              <a:t>-</a:t>
            </a:r>
            <a:r>
              <a:rPr lang="en-US" dirty="0">
                <a:effectLst>
                  <a:outerShdw blurRad="38100" dist="38100" dir="2700000" algn="tl">
                    <a:srgbClr val="000000"/>
                  </a:outerShdw>
                </a:effectLst>
              </a:rPr>
              <a:t>180° </a:t>
            </a:r>
            <a:r>
              <a:rPr lang="en-US" dirty="0" smtClean="0">
                <a:effectLst>
                  <a:outerShdw blurRad="38100" dist="38100" dir="2700000" algn="tl">
                    <a:srgbClr val="000000"/>
                  </a:outerShdw>
                </a:effectLst>
              </a:rPr>
              <a:t>C    (93 K)</a:t>
            </a:r>
            <a:endParaRPr lang="en-US" dirty="0">
              <a:effectLst>
                <a:outerShdw blurRad="38100" dist="38100" dir="2700000" algn="tl">
                  <a:srgbClr val="000000"/>
                </a:outerShdw>
              </a:effectLst>
            </a:endParaRPr>
          </a:p>
        </p:txBody>
      </p:sp>
      <p:sp>
        <p:nvSpPr>
          <p:cNvPr id="8" name="Text Box 9"/>
          <p:cNvSpPr txBox="1">
            <a:spLocks noChangeArrowheads="1"/>
          </p:cNvSpPr>
          <p:nvPr/>
        </p:nvSpPr>
        <p:spPr bwMode="auto">
          <a:xfrm>
            <a:off x="1037432" y="5105400"/>
            <a:ext cx="2971800" cy="1384300"/>
          </a:xfrm>
          <a:prstGeom prst="rect">
            <a:avLst/>
          </a:prstGeom>
          <a:solidFill>
            <a:schemeClr val="bg2">
              <a:alpha val="39999"/>
            </a:schemeClr>
          </a:solidFill>
          <a:ln w="9525">
            <a:noFill/>
            <a:miter lim="800000"/>
            <a:headEnd/>
            <a:tailEnd/>
          </a:ln>
          <a:effectLst/>
        </p:spPr>
        <p:txBody>
          <a:bodyPr>
            <a:spAutoFit/>
          </a:bodyPr>
          <a:lstStyle/>
          <a:p>
            <a:pPr>
              <a:defRPr/>
            </a:pPr>
            <a:r>
              <a:rPr lang="en-US" sz="2800" dirty="0">
                <a:effectLst>
                  <a:outerShdw blurRad="38100" dist="38100" dir="2700000" algn="tl">
                    <a:srgbClr val="000000"/>
                  </a:outerShdw>
                </a:effectLst>
              </a:rPr>
              <a:t>90% Nitrogen + Argon, methane &amp; ethane</a:t>
            </a:r>
          </a:p>
        </p:txBody>
      </p:sp>
    </p:spTree>
    <p:extLst>
      <p:ext uri="{BB962C8B-B14F-4D97-AF65-F5344CB8AC3E}">
        <p14:creationId xmlns:p14="http://schemas.microsoft.com/office/powerpoint/2010/main" val="13349893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4" descr="titan"/>
          <p:cNvPicPr>
            <a:picLocks noChangeAspect="1" noChangeArrowheads="1"/>
          </p:cNvPicPr>
          <p:nvPr/>
        </p:nvPicPr>
        <p:blipFill>
          <a:blip r:embed="rId3">
            <a:extLst>
              <a:ext uri="{28A0092B-C50C-407E-A947-70E740481C1C}">
                <a14:useLocalDpi xmlns:a14="http://schemas.microsoft.com/office/drawing/2010/main" val="0"/>
              </a:ext>
            </a:extLst>
          </a:blip>
          <a:srcRect l="13972" t="13492" r="13972" b="13492"/>
          <a:stretch>
            <a:fillRect/>
          </a:stretch>
        </p:blipFill>
        <p:spPr bwMode="auto">
          <a:xfrm>
            <a:off x="304800" y="2438400"/>
            <a:ext cx="39211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descr="tit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438400"/>
            <a:ext cx="39528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5" name="Rectangle 7"/>
          <p:cNvSpPr>
            <a:spLocks noChangeArrowheads="1"/>
          </p:cNvSpPr>
          <p:nvPr/>
        </p:nvSpPr>
        <p:spPr bwMode="auto">
          <a:xfrm>
            <a:off x="342900" y="990600"/>
            <a:ext cx="8458200" cy="1143000"/>
          </a:xfrm>
          <a:prstGeom prst="rect">
            <a:avLst/>
          </a:prstGeom>
          <a:solidFill>
            <a:schemeClr val="bg2">
              <a:alpha val="41000"/>
            </a:schemeClr>
          </a:solidFill>
          <a:ln w="9525">
            <a:noFill/>
            <a:miter lim="800000"/>
            <a:headEnd/>
            <a:tailEnd/>
          </a:ln>
        </p:spPr>
        <p:txBody>
          <a:bodyPr anchor="ctr"/>
          <a:lstStyle/>
          <a:p>
            <a:pPr eaLnBrk="1" hangingPunct="1">
              <a:defRPr/>
            </a:pPr>
            <a:r>
              <a:rPr lang="en-US" dirty="0">
                <a:solidFill>
                  <a:srgbClr val="FFFFFF"/>
                </a:solidFill>
                <a:effectLst>
                  <a:outerShdw blurRad="38100" dist="38100" dir="2700000" algn="tl">
                    <a:srgbClr val="000000"/>
                  </a:outerShdw>
                </a:effectLst>
                <a:latin typeface="Arial" charset="0"/>
              </a:rPr>
              <a:t>Thick Nitrogen atmosphere, cloud shrouded with smoggy haze</a:t>
            </a:r>
          </a:p>
        </p:txBody>
      </p:sp>
      <p:sp>
        <p:nvSpPr>
          <p:cNvPr id="7" name="Rectangle 6"/>
          <p:cNvSpPr>
            <a:spLocks noChangeArrowheads="1"/>
          </p:cNvSpPr>
          <p:nvPr/>
        </p:nvSpPr>
        <p:spPr bwMode="auto">
          <a:xfrm>
            <a:off x="152400" y="0"/>
            <a:ext cx="8832631" cy="830997"/>
          </a:xfrm>
          <a:prstGeom prst="rect">
            <a:avLst/>
          </a:prstGeom>
          <a:solidFill>
            <a:schemeClr val="bg2">
              <a:alpha val="41000"/>
            </a:schemeClr>
          </a:solidFill>
          <a:ln w="9525">
            <a:noFill/>
            <a:miter lim="800000"/>
            <a:headEnd/>
            <a:tailEnd/>
          </a:ln>
        </p:spPr>
        <p:txBody>
          <a:bodyPr wrap="square" anchor="ctr">
            <a:spAutoFit/>
          </a:bodyPr>
          <a:lstStyle/>
          <a:p>
            <a:pPr algn="ctr" eaLnBrk="1" hangingPunct="1">
              <a:defRPr/>
            </a:pPr>
            <a:r>
              <a:rPr lang="en-US" sz="4800" dirty="0" smtClean="0">
                <a:solidFill>
                  <a:srgbClr val="FFFFFF"/>
                </a:solidFill>
                <a:effectLst>
                  <a:outerShdw blurRad="38100" dist="38100" dir="2700000" algn="tl">
                    <a:srgbClr val="000000"/>
                  </a:outerShdw>
                </a:effectLst>
                <a:latin typeface="Arial" charset="0"/>
              </a:rPr>
              <a:t>Titan (Saturn)</a:t>
            </a:r>
            <a:endParaRPr lang="en-US" sz="480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30979215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3" name="Rectangle 3"/>
          <p:cNvSpPr>
            <a:spLocks noChangeArrowheads="1"/>
          </p:cNvSpPr>
          <p:nvPr/>
        </p:nvSpPr>
        <p:spPr bwMode="auto">
          <a:xfrm>
            <a:off x="381000" y="990600"/>
            <a:ext cx="8458200" cy="762000"/>
          </a:xfrm>
          <a:prstGeom prst="rect">
            <a:avLst/>
          </a:prstGeom>
          <a:solidFill>
            <a:schemeClr val="bg2">
              <a:alpha val="41000"/>
            </a:schemeClr>
          </a:solidFill>
          <a:ln w="9525">
            <a:noFill/>
            <a:miter lim="800000"/>
            <a:headEnd/>
            <a:tailEnd/>
          </a:ln>
        </p:spPr>
        <p:txBody>
          <a:bodyPr anchor="ctr"/>
          <a:lstStyle/>
          <a:p>
            <a:pPr eaLnBrk="1" hangingPunct="1">
              <a:defRPr/>
            </a:pPr>
            <a:r>
              <a:rPr lang="en-US">
                <a:solidFill>
                  <a:srgbClr val="FFFFFF"/>
                </a:solidFill>
                <a:effectLst>
                  <a:outerShdw blurRad="38100" dist="38100" dir="2700000" algn="tl">
                    <a:srgbClr val="000000"/>
                  </a:outerShdw>
                </a:effectLst>
                <a:latin typeface="Arial" charset="0"/>
              </a:rPr>
              <a:t>Surface features</a:t>
            </a:r>
          </a:p>
        </p:txBody>
      </p:sp>
      <p:pic>
        <p:nvPicPr>
          <p:cNvPr id="50180" name="Picture 6" descr="AAFOGVX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16100"/>
            <a:ext cx="82169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2400" y="0"/>
            <a:ext cx="8832631" cy="830997"/>
          </a:xfrm>
          <a:prstGeom prst="rect">
            <a:avLst/>
          </a:prstGeom>
          <a:solidFill>
            <a:schemeClr val="bg2">
              <a:alpha val="41000"/>
            </a:schemeClr>
          </a:solidFill>
          <a:ln w="9525">
            <a:noFill/>
            <a:miter lim="800000"/>
            <a:headEnd/>
            <a:tailEnd/>
          </a:ln>
        </p:spPr>
        <p:txBody>
          <a:bodyPr wrap="square" anchor="ctr">
            <a:spAutoFit/>
          </a:bodyPr>
          <a:lstStyle/>
          <a:p>
            <a:pPr algn="ctr" eaLnBrk="1" hangingPunct="1">
              <a:defRPr/>
            </a:pPr>
            <a:r>
              <a:rPr lang="en-US" sz="4800" dirty="0" smtClean="0">
                <a:solidFill>
                  <a:srgbClr val="FFFFFF"/>
                </a:solidFill>
                <a:effectLst>
                  <a:outerShdw blurRad="38100" dist="38100" dir="2700000" algn="tl">
                    <a:srgbClr val="000000"/>
                  </a:outerShdw>
                </a:effectLst>
                <a:latin typeface="Arial" charset="0"/>
              </a:rPr>
              <a:t>Titan (Saturn)</a:t>
            </a:r>
            <a:endParaRPr lang="en-US" sz="480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32955648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3" name="Picture 8" descr="huygens">
            <a:hlinkClick r:id="rId3" action="ppaction://hlinkfile"/>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559050" y="2413000"/>
            <a:ext cx="4025900" cy="3022600"/>
          </a:xfrm>
        </p:spPr>
      </p:pic>
      <p:sp>
        <p:nvSpPr>
          <p:cNvPr id="5" name="Rectangle 4"/>
          <p:cNvSpPr>
            <a:spLocks noChangeArrowheads="1"/>
          </p:cNvSpPr>
          <p:nvPr/>
        </p:nvSpPr>
        <p:spPr bwMode="auto">
          <a:xfrm>
            <a:off x="152400" y="0"/>
            <a:ext cx="8832631" cy="830997"/>
          </a:xfrm>
          <a:prstGeom prst="rect">
            <a:avLst/>
          </a:prstGeom>
          <a:solidFill>
            <a:schemeClr val="bg2">
              <a:alpha val="41000"/>
            </a:schemeClr>
          </a:solidFill>
          <a:ln w="9525">
            <a:noFill/>
            <a:miter lim="800000"/>
            <a:headEnd/>
            <a:tailEnd/>
          </a:ln>
        </p:spPr>
        <p:txBody>
          <a:bodyPr wrap="square" anchor="ctr">
            <a:spAutoFit/>
          </a:bodyPr>
          <a:lstStyle/>
          <a:p>
            <a:pPr algn="ctr" eaLnBrk="1" hangingPunct="1">
              <a:defRPr/>
            </a:pPr>
            <a:r>
              <a:rPr lang="en-US" sz="4800" dirty="0" smtClean="0">
                <a:solidFill>
                  <a:srgbClr val="FFFFFF"/>
                </a:solidFill>
                <a:effectLst>
                  <a:outerShdw blurRad="38100" dist="38100" dir="2700000" algn="tl">
                    <a:srgbClr val="000000"/>
                  </a:outerShdw>
                </a:effectLst>
                <a:latin typeface="Arial" charset="0"/>
              </a:rPr>
              <a:t>Titan (Saturn)</a:t>
            </a:r>
            <a:endParaRPr lang="en-US" sz="480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4105667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7" name="Picture 4" descr="f11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76400"/>
            <a:ext cx="617220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7" name="Rectangle 5"/>
          <p:cNvSpPr>
            <a:spLocks noChangeArrowheads="1"/>
          </p:cNvSpPr>
          <p:nvPr/>
        </p:nvSpPr>
        <p:spPr bwMode="auto">
          <a:xfrm>
            <a:off x="342900" y="928688"/>
            <a:ext cx="8458200" cy="579437"/>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a:solidFill>
                  <a:srgbClr val="FFFFFF"/>
                </a:solidFill>
                <a:effectLst>
                  <a:outerShdw blurRad="38100" dist="38100" dir="2700000" algn="tl">
                    <a:srgbClr val="000000"/>
                  </a:outerShdw>
                </a:effectLst>
                <a:latin typeface="Arial" charset="0"/>
              </a:rPr>
              <a:t>Triton is colder than Pluto due to reflectivity</a:t>
            </a:r>
          </a:p>
        </p:txBody>
      </p:sp>
      <p:sp>
        <p:nvSpPr>
          <p:cNvPr id="269318" name="Rectangle 6"/>
          <p:cNvSpPr>
            <a:spLocks noChangeArrowheads="1"/>
          </p:cNvSpPr>
          <p:nvPr/>
        </p:nvSpPr>
        <p:spPr bwMode="auto">
          <a:xfrm>
            <a:off x="1162050" y="5715000"/>
            <a:ext cx="6819900" cy="1066800"/>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a:solidFill>
                  <a:srgbClr val="FFFFFF"/>
                </a:solidFill>
                <a:effectLst>
                  <a:outerShdw blurRad="38100" dist="38100" dir="2700000" algn="tl">
                    <a:srgbClr val="000000"/>
                  </a:outerShdw>
                </a:effectLst>
                <a:latin typeface="Arial" charset="0"/>
              </a:rPr>
              <a:t>Retrograde orbit suggests</a:t>
            </a:r>
            <a:br>
              <a:rPr lang="en-US">
                <a:solidFill>
                  <a:srgbClr val="FFFFFF"/>
                </a:solidFill>
                <a:effectLst>
                  <a:outerShdw blurRad="38100" dist="38100" dir="2700000" algn="tl">
                    <a:srgbClr val="000000"/>
                  </a:outerShdw>
                </a:effectLst>
                <a:latin typeface="Arial" charset="0"/>
              </a:rPr>
            </a:br>
            <a:r>
              <a:rPr lang="en-US">
                <a:solidFill>
                  <a:srgbClr val="FFFFFF"/>
                </a:solidFill>
                <a:effectLst>
                  <a:outerShdw blurRad="38100" dist="38100" dir="2700000" algn="tl">
                    <a:srgbClr val="000000"/>
                  </a:outerShdw>
                </a:effectLst>
                <a:latin typeface="Arial" charset="0"/>
              </a:rPr>
              <a:t>likely capture by Neptune</a:t>
            </a:r>
          </a:p>
        </p:txBody>
      </p:sp>
      <p:sp>
        <p:nvSpPr>
          <p:cNvPr id="7" name="Rectangle 6"/>
          <p:cNvSpPr>
            <a:spLocks noChangeArrowheads="1"/>
          </p:cNvSpPr>
          <p:nvPr/>
        </p:nvSpPr>
        <p:spPr bwMode="auto">
          <a:xfrm>
            <a:off x="152400" y="0"/>
            <a:ext cx="8832631" cy="830997"/>
          </a:xfrm>
          <a:prstGeom prst="rect">
            <a:avLst/>
          </a:prstGeom>
          <a:solidFill>
            <a:schemeClr val="bg2">
              <a:alpha val="41000"/>
            </a:schemeClr>
          </a:solidFill>
          <a:ln w="9525">
            <a:noFill/>
            <a:miter lim="800000"/>
            <a:headEnd/>
            <a:tailEnd/>
          </a:ln>
        </p:spPr>
        <p:txBody>
          <a:bodyPr wrap="square" anchor="ctr">
            <a:spAutoFit/>
          </a:bodyPr>
          <a:lstStyle/>
          <a:p>
            <a:pPr algn="ctr" eaLnBrk="1" hangingPunct="1">
              <a:defRPr/>
            </a:pPr>
            <a:r>
              <a:rPr lang="en-US" sz="4800" dirty="0" smtClean="0">
                <a:solidFill>
                  <a:srgbClr val="FFFFFF"/>
                </a:solidFill>
                <a:effectLst>
                  <a:outerShdw blurRad="38100" dist="38100" dir="2700000" algn="tl">
                    <a:srgbClr val="000000"/>
                  </a:outerShdw>
                </a:effectLst>
                <a:latin typeface="Arial" charset="0"/>
              </a:rPr>
              <a:t>Triton (Saturn)</a:t>
            </a:r>
            <a:endParaRPr lang="en-US" sz="480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63436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Holding an Atmosphere</a:t>
            </a:r>
          </a:p>
        </p:txBody>
      </p:sp>
      <p:sp>
        <p:nvSpPr>
          <p:cNvPr id="403459" name="Text Box 3"/>
          <p:cNvSpPr txBox="1">
            <a:spLocks noChangeArrowheads="1"/>
          </p:cNvSpPr>
          <p:nvPr/>
        </p:nvSpPr>
        <p:spPr bwMode="auto">
          <a:xfrm>
            <a:off x="4724400" y="1905000"/>
            <a:ext cx="4267200" cy="3606800"/>
          </a:xfrm>
          <a:prstGeom prst="rect">
            <a:avLst/>
          </a:prstGeom>
          <a:solidFill>
            <a:schemeClr val="bg2">
              <a:alpha val="41000"/>
            </a:schemeClr>
          </a:solidFill>
          <a:ln w="9525">
            <a:noFill/>
            <a:miter lim="800000"/>
            <a:headEnd/>
            <a:tailEnd/>
          </a:ln>
          <a:effectLst/>
        </p:spPr>
        <p:txBody>
          <a:bodyPr>
            <a:spAutoFit/>
          </a:bodyPr>
          <a:lstStyle/>
          <a:p>
            <a:pPr eaLnBrk="0" hangingPunct="0">
              <a:spcAft>
                <a:spcPct val="35000"/>
              </a:spcAft>
              <a:defRPr/>
            </a:pPr>
            <a:r>
              <a:rPr lang="en-US" sz="3600">
                <a:solidFill>
                  <a:srgbClr val="F5E9E9"/>
                </a:solidFill>
                <a:effectLst>
                  <a:outerShdw blurRad="38100" dist="38100" dir="2700000" algn="tl">
                    <a:srgbClr val="000000"/>
                  </a:outerShdw>
                </a:effectLst>
                <a:cs typeface="+mn-cs"/>
              </a:rPr>
              <a:t>Depends on:</a:t>
            </a:r>
          </a:p>
          <a:p>
            <a:pPr marL="293688" lvl="1" eaLnBrk="0" hangingPunct="0">
              <a:spcAft>
                <a:spcPct val="35000"/>
              </a:spcAft>
              <a:buFontTx/>
              <a:buChar char="•"/>
              <a:defRPr/>
            </a:pPr>
            <a:r>
              <a:rPr lang="en-US" sz="3600">
                <a:solidFill>
                  <a:srgbClr val="F5E9E9"/>
                </a:solidFill>
                <a:effectLst>
                  <a:outerShdw blurRad="38100" dist="38100" dir="2700000" algn="tl">
                    <a:srgbClr val="000000"/>
                  </a:outerShdw>
                </a:effectLst>
                <a:cs typeface="+mn-cs"/>
              </a:rPr>
              <a:t> Temperature </a:t>
            </a:r>
          </a:p>
          <a:p>
            <a:pPr marL="293688" lvl="1" eaLnBrk="0" hangingPunct="0">
              <a:spcAft>
                <a:spcPct val="35000"/>
              </a:spcAft>
              <a:buFontTx/>
              <a:buChar char="•"/>
              <a:defRPr/>
            </a:pPr>
            <a:r>
              <a:rPr lang="en-US" sz="3600">
                <a:solidFill>
                  <a:srgbClr val="F5E9E9"/>
                </a:solidFill>
                <a:effectLst>
                  <a:outerShdw blurRad="38100" dist="38100" dir="2700000" algn="tl">
                    <a:srgbClr val="000000"/>
                  </a:outerShdw>
                </a:effectLst>
                <a:cs typeface="+mn-cs"/>
              </a:rPr>
              <a:t> Molecular mass </a:t>
            </a:r>
          </a:p>
          <a:p>
            <a:pPr marL="293688" lvl="1" eaLnBrk="0" hangingPunct="0">
              <a:spcAft>
                <a:spcPct val="35000"/>
              </a:spcAft>
              <a:buFontTx/>
              <a:buChar char="•"/>
              <a:defRPr/>
            </a:pPr>
            <a:r>
              <a:rPr lang="en-US" sz="3600">
                <a:solidFill>
                  <a:srgbClr val="F5E9E9"/>
                </a:solidFill>
                <a:effectLst>
                  <a:outerShdw blurRad="38100" dist="38100" dir="2700000" algn="tl">
                    <a:srgbClr val="000000"/>
                  </a:outerShdw>
                </a:effectLst>
                <a:cs typeface="+mn-cs"/>
              </a:rPr>
              <a:t> Planetary mass</a:t>
            </a:r>
          </a:p>
          <a:p>
            <a:pPr marL="293688" lvl="1" eaLnBrk="0" hangingPunct="0">
              <a:spcAft>
                <a:spcPct val="35000"/>
              </a:spcAft>
              <a:buFontTx/>
              <a:buChar char="•"/>
              <a:defRPr/>
            </a:pPr>
            <a:r>
              <a:rPr lang="en-US" sz="3600">
                <a:solidFill>
                  <a:srgbClr val="F5E9E9"/>
                </a:solidFill>
                <a:effectLst>
                  <a:outerShdw blurRad="38100" dist="38100" dir="2700000" algn="tl">
                    <a:srgbClr val="000000"/>
                  </a:outerShdw>
                </a:effectLst>
                <a:cs typeface="+mn-cs"/>
              </a:rPr>
              <a:t> Planetary radius</a:t>
            </a:r>
          </a:p>
        </p:txBody>
      </p:sp>
      <p:pic>
        <p:nvPicPr>
          <p:cNvPr id="7172" name="Picture 4" descr="Thermal_escape">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1600200"/>
            <a:ext cx="43338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4125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152400" y="0"/>
            <a:ext cx="8832631" cy="830997"/>
          </a:xfrm>
          <a:prstGeom prst="rect">
            <a:avLst/>
          </a:prstGeom>
          <a:solidFill>
            <a:schemeClr val="bg2">
              <a:alpha val="41000"/>
            </a:schemeClr>
          </a:solidFill>
          <a:ln w="9525">
            <a:noFill/>
            <a:miter lim="800000"/>
            <a:headEnd/>
            <a:tailEnd/>
          </a:ln>
        </p:spPr>
        <p:txBody>
          <a:bodyPr wrap="square" anchor="ctr">
            <a:spAutoFit/>
          </a:bodyPr>
          <a:lstStyle/>
          <a:p>
            <a:pPr algn="ctr" eaLnBrk="1" hangingPunct="1">
              <a:defRPr/>
            </a:pPr>
            <a:r>
              <a:rPr lang="en-US" sz="4800" dirty="0" smtClean="0">
                <a:solidFill>
                  <a:srgbClr val="FFFFFF"/>
                </a:solidFill>
                <a:effectLst>
                  <a:outerShdw blurRad="38100" dist="38100" dir="2700000" algn="tl">
                    <a:srgbClr val="000000"/>
                  </a:outerShdw>
                </a:effectLst>
                <a:latin typeface="Arial" charset="0"/>
              </a:rPr>
              <a:t>Mid-Sized Moons</a:t>
            </a:r>
            <a:endParaRPr lang="en-US" sz="4800" dirty="0">
              <a:solidFill>
                <a:srgbClr val="FFFFFF"/>
              </a:solidFill>
              <a:effectLst>
                <a:outerShdw blurRad="38100" dist="38100" dir="2700000" algn="tl">
                  <a:srgbClr val="000000"/>
                </a:outerShdw>
              </a:effectLst>
              <a:latin typeface="Arial" charset="0"/>
            </a:endParaRPr>
          </a:p>
        </p:txBody>
      </p:sp>
      <p:sp>
        <p:nvSpPr>
          <p:cNvPr id="430086" name="Rectangle 6"/>
          <p:cNvSpPr>
            <a:spLocks noChangeArrowheads="1"/>
          </p:cNvSpPr>
          <p:nvPr/>
        </p:nvSpPr>
        <p:spPr bwMode="auto">
          <a:xfrm>
            <a:off x="5181600" y="762000"/>
            <a:ext cx="3810000" cy="2554288"/>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dirty="0">
                <a:solidFill>
                  <a:srgbClr val="FFFFFF"/>
                </a:solidFill>
                <a:effectLst>
                  <a:outerShdw blurRad="38100" dist="38100" dir="2700000" algn="tl">
                    <a:srgbClr val="000000"/>
                  </a:outerShdw>
                </a:effectLst>
                <a:latin typeface="Arial" charset="0"/>
              </a:rPr>
              <a:t>~200-800 km</a:t>
            </a:r>
          </a:p>
          <a:p>
            <a:pPr eaLnBrk="1" hangingPunct="1">
              <a:defRPr/>
            </a:pPr>
            <a:r>
              <a:rPr lang="en-US" dirty="0">
                <a:solidFill>
                  <a:srgbClr val="FFFFFF"/>
                </a:solidFill>
                <a:effectLst>
                  <a:outerShdw blurRad="38100" dist="38100" dir="2700000" algn="tl">
                    <a:srgbClr val="000000"/>
                  </a:outerShdw>
                </a:effectLst>
                <a:latin typeface="Arial" charset="0"/>
              </a:rPr>
              <a:t>Rock &amp; Water ice</a:t>
            </a:r>
          </a:p>
          <a:p>
            <a:pPr eaLnBrk="1" hangingPunct="1">
              <a:defRPr/>
            </a:pPr>
            <a:r>
              <a:rPr lang="en-US" dirty="0">
                <a:solidFill>
                  <a:srgbClr val="FFFFFF"/>
                </a:solidFill>
                <a:effectLst>
                  <a:outerShdw blurRad="38100" dist="38100" dir="2700000" algn="tl">
                    <a:srgbClr val="000000"/>
                  </a:outerShdw>
                </a:effectLst>
                <a:latin typeface="Arial" charset="0"/>
              </a:rPr>
              <a:t>Tidally locked</a:t>
            </a:r>
          </a:p>
          <a:p>
            <a:pPr eaLnBrk="1" hangingPunct="1">
              <a:defRPr/>
            </a:pPr>
            <a:r>
              <a:rPr lang="en-US" i="1" dirty="0">
                <a:solidFill>
                  <a:srgbClr val="FFFFFF"/>
                </a:solidFill>
                <a:effectLst>
                  <a:outerShdw blurRad="38100" dist="38100" dir="2700000" algn="tl">
                    <a:srgbClr val="000000"/>
                  </a:outerShdw>
                </a:effectLst>
                <a:latin typeface="Arial" charset="0"/>
              </a:rPr>
              <a:t>Mostly</a:t>
            </a:r>
            <a:r>
              <a:rPr lang="en-US" dirty="0">
                <a:solidFill>
                  <a:srgbClr val="FFFFFF"/>
                </a:solidFill>
                <a:effectLst>
                  <a:outerShdw blurRad="38100" dist="38100" dir="2700000" algn="tl">
                    <a:srgbClr val="000000"/>
                  </a:outerShdw>
                </a:effectLst>
                <a:latin typeface="Arial" charset="0"/>
              </a:rPr>
              <a:t> not geologically active</a:t>
            </a:r>
          </a:p>
        </p:txBody>
      </p:sp>
      <p:pic>
        <p:nvPicPr>
          <p:cNvPr id="53251" name="Picture 7" descr="midsizemoons2.bmp"/>
          <p:cNvPicPr>
            <a:picLocks noChangeAspect="1"/>
          </p:cNvPicPr>
          <p:nvPr/>
        </p:nvPicPr>
        <p:blipFill>
          <a:blip r:embed="rId3">
            <a:extLst>
              <a:ext uri="{28A0092B-C50C-407E-A947-70E740481C1C}">
                <a14:useLocalDpi xmlns:a14="http://schemas.microsoft.com/office/drawing/2010/main" val="0"/>
              </a:ext>
            </a:extLst>
          </a:blip>
          <a:srcRect l="1479" t="2400" r="2628" b="6400"/>
          <a:stretch>
            <a:fillRect/>
          </a:stretch>
        </p:blipFill>
        <p:spPr bwMode="auto">
          <a:xfrm>
            <a:off x="4557713" y="3276600"/>
            <a:ext cx="4586287"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152400" y="4114800"/>
            <a:ext cx="4343400" cy="2554288"/>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dirty="0">
                <a:solidFill>
                  <a:srgbClr val="FFFFFF"/>
                </a:solidFill>
                <a:effectLst>
                  <a:outerShdw blurRad="38100" dist="38100" dir="2700000" algn="tl">
                    <a:srgbClr val="000000"/>
                  </a:outerShdw>
                </a:effectLst>
                <a:latin typeface="Arial" charset="0"/>
              </a:rPr>
              <a:t>Some interesting ones:</a:t>
            </a:r>
          </a:p>
          <a:p>
            <a:pPr eaLnBrk="1" hangingPunct="1">
              <a:defRPr/>
            </a:pPr>
            <a:r>
              <a:rPr lang="en-US" dirty="0" err="1">
                <a:solidFill>
                  <a:srgbClr val="FFFFFF"/>
                </a:solidFill>
                <a:effectLst>
                  <a:outerShdw blurRad="38100" dist="38100" dir="2700000" algn="tl">
                    <a:srgbClr val="000000"/>
                  </a:outerShdw>
                </a:effectLst>
                <a:latin typeface="Arial" charset="0"/>
              </a:rPr>
              <a:t>Dione</a:t>
            </a:r>
            <a:endParaRPr lang="en-US" dirty="0">
              <a:solidFill>
                <a:srgbClr val="FFFFFF"/>
              </a:solidFill>
              <a:effectLst>
                <a:outerShdw blurRad="38100" dist="38100" dir="2700000" algn="tl">
                  <a:srgbClr val="000000"/>
                </a:outerShdw>
              </a:effectLst>
              <a:latin typeface="Arial" charset="0"/>
            </a:endParaRPr>
          </a:p>
          <a:p>
            <a:pPr eaLnBrk="1" hangingPunct="1">
              <a:defRPr/>
            </a:pPr>
            <a:r>
              <a:rPr lang="en-US" dirty="0" err="1">
                <a:solidFill>
                  <a:srgbClr val="FFFFFF"/>
                </a:solidFill>
                <a:effectLst>
                  <a:outerShdw blurRad="38100" dist="38100" dir="2700000" algn="tl">
                    <a:srgbClr val="000000"/>
                  </a:outerShdw>
                </a:effectLst>
                <a:latin typeface="Arial" charset="0"/>
              </a:rPr>
              <a:t>Iapetus</a:t>
            </a:r>
            <a:endParaRPr lang="en-US" dirty="0">
              <a:solidFill>
                <a:srgbClr val="FFFFFF"/>
              </a:solidFill>
              <a:effectLst>
                <a:outerShdw blurRad="38100" dist="38100" dir="2700000" algn="tl">
                  <a:srgbClr val="000000"/>
                </a:outerShdw>
              </a:effectLst>
              <a:latin typeface="Arial" charset="0"/>
            </a:endParaRPr>
          </a:p>
          <a:p>
            <a:pPr eaLnBrk="1" hangingPunct="1">
              <a:defRPr/>
            </a:pPr>
            <a:r>
              <a:rPr lang="en-US" dirty="0" err="1">
                <a:solidFill>
                  <a:srgbClr val="FFFFFF"/>
                </a:solidFill>
                <a:effectLst>
                  <a:outerShdw blurRad="38100" dist="38100" dir="2700000" algn="tl">
                    <a:srgbClr val="000000"/>
                  </a:outerShdw>
                </a:effectLst>
                <a:latin typeface="Arial" charset="0"/>
              </a:rPr>
              <a:t>Enceladus</a:t>
            </a:r>
            <a:endParaRPr lang="en-US" dirty="0">
              <a:solidFill>
                <a:srgbClr val="FFFFFF"/>
              </a:solidFill>
              <a:effectLst>
                <a:outerShdw blurRad="38100" dist="38100" dir="2700000" algn="tl">
                  <a:srgbClr val="000000"/>
                </a:outerShdw>
              </a:effectLst>
              <a:latin typeface="Arial" charset="0"/>
            </a:endParaRPr>
          </a:p>
          <a:p>
            <a:pPr eaLnBrk="1" hangingPunct="1">
              <a:defRPr/>
            </a:pPr>
            <a:r>
              <a:rPr lang="en-US" dirty="0" err="1">
                <a:solidFill>
                  <a:srgbClr val="FFFFFF"/>
                </a:solidFill>
                <a:effectLst>
                  <a:outerShdw blurRad="38100" dist="38100" dir="2700000" algn="tl">
                    <a:srgbClr val="000000"/>
                  </a:outerShdw>
                </a:effectLst>
                <a:latin typeface="Arial" charset="0"/>
              </a:rPr>
              <a:t>Mimas</a:t>
            </a:r>
            <a:r>
              <a:rPr lang="en-US" dirty="0">
                <a:solidFill>
                  <a:srgbClr val="FFFFFF"/>
                </a:solidFill>
                <a:effectLst>
                  <a:outerShdw blurRad="38100" dist="38100" dir="2700000" algn="tl">
                    <a:srgbClr val="000000"/>
                  </a:outerShdw>
                </a:effectLst>
                <a:latin typeface="Arial" charset="0"/>
              </a:rPr>
              <a:t> &amp; Miranda</a:t>
            </a:r>
          </a:p>
        </p:txBody>
      </p:sp>
      <p:pic>
        <p:nvPicPr>
          <p:cNvPr id="53254" name="Picture 6" descr="midsizemoons1.bmp"/>
          <p:cNvPicPr>
            <a:picLocks noChangeAspect="1"/>
          </p:cNvPicPr>
          <p:nvPr/>
        </p:nvPicPr>
        <p:blipFill>
          <a:blip r:embed="rId4">
            <a:extLst>
              <a:ext uri="{28A0092B-C50C-407E-A947-70E740481C1C}">
                <a14:useLocalDpi xmlns:a14="http://schemas.microsoft.com/office/drawing/2010/main" val="0"/>
              </a:ext>
            </a:extLst>
          </a:blip>
          <a:srcRect l="1421" t="2083" r="2029" b="8333"/>
          <a:stretch>
            <a:fillRect/>
          </a:stretch>
        </p:blipFill>
        <p:spPr bwMode="auto">
          <a:xfrm>
            <a:off x="0" y="762000"/>
            <a:ext cx="51054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518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wipe(down)">
                                      <p:cBhvr>
                                        <p:cTn id="13" dur="500"/>
                                        <p:tgtEl>
                                          <p:spTgt spid="6">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wipe(down)">
                                      <p:cBhvr>
                                        <p:cTn id="16" dur="500"/>
                                        <p:tgtEl>
                                          <p:spTgt spid="6">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down)">
                                      <p:cBhvr>
                                        <p:cTn id="19" dur="500"/>
                                        <p:tgtEl>
                                          <p:spTgt spid="6">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down)">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1828800" y="5562600"/>
            <a:ext cx="4343400" cy="1077913"/>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dirty="0" err="1">
                <a:solidFill>
                  <a:srgbClr val="FFFFFF"/>
                </a:solidFill>
                <a:effectLst>
                  <a:outerShdw blurRad="38100" dist="38100" dir="2700000" algn="tl">
                    <a:srgbClr val="000000"/>
                  </a:outerShdw>
                </a:effectLst>
                <a:latin typeface="Arial" charset="0"/>
              </a:rPr>
              <a:t>Mimas</a:t>
            </a:r>
            <a:r>
              <a:rPr lang="en-US" dirty="0">
                <a:solidFill>
                  <a:srgbClr val="FFFFFF"/>
                </a:solidFill>
                <a:effectLst>
                  <a:outerShdw blurRad="38100" dist="38100" dir="2700000" algn="tl">
                    <a:srgbClr val="000000"/>
                  </a:outerShdw>
                </a:effectLst>
                <a:latin typeface="Arial" charset="0"/>
              </a:rPr>
              <a:t> &amp; Miranda:</a:t>
            </a:r>
          </a:p>
          <a:p>
            <a:pPr eaLnBrk="1" hangingPunct="1">
              <a:defRPr/>
            </a:pPr>
            <a:r>
              <a:rPr lang="en-US" dirty="0">
                <a:solidFill>
                  <a:srgbClr val="FFFFFF"/>
                </a:solidFill>
                <a:effectLst>
                  <a:outerShdw blurRad="38100" dist="38100" dir="2700000" algn="tl">
                    <a:srgbClr val="000000"/>
                  </a:outerShdw>
                </a:effectLst>
                <a:latin typeface="Arial" charset="0"/>
              </a:rPr>
              <a:t>Giant impacts</a:t>
            </a:r>
          </a:p>
        </p:txBody>
      </p:sp>
      <p:pic>
        <p:nvPicPr>
          <p:cNvPr id="54276" name="Picture 8" descr="dione_cassini.jpg"/>
          <p:cNvPicPr>
            <a:picLocks noChangeAspect="1"/>
          </p:cNvPicPr>
          <p:nvPr/>
        </p:nvPicPr>
        <p:blipFill>
          <a:blip r:embed="rId3">
            <a:extLst>
              <a:ext uri="{28A0092B-C50C-407E-A947-70E740481C1C}">
                <a14:useLocalDpi xmlns:a14="http://schemas.microsoft.com/office/drawing/2010/main" val="0"/>
              </a:ext>
            </a:extLst>
          </a:blip>
          <a:srcRect l="18750" t="8334" r="20000" b="11665"/>
          <a:stretch>
            <a:fillRect/>
          </a:stretch>
        </p:blipFill>
        <p:spPr bwMode="auto">
          <a:xfrm>
            <a:off x="228600" y="990600"/>
            <a:ext cx="32766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3581400" y="990600"/>
            <a:ext cx="4343400" cy="1077913"/>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dirty="0" err="1">
                <a:solidFill>
                  <a:srgbClr val="FFFFFF"/>
                </a:solidFill>
                <a:effectLst>
                  <a:outerShdw blurRad="38100" dist="38100" dir="2700000" algn="tl">
                    <a:srgbClr val="000000"/>
                  </a:outerShdw>
                </a:effectLst>
                <a:latin typeface="Arial" charset="0"/>
              </a:rPr>
              <a:t>Dione</a:t>
            </a:r>
            <a:r>
              <a:rPr lang="en-US" dirty="0">
                <a:solidFill>
                  <a:srgbClr val="FFFFFF"/>
                </a:solidFill>
                <a:effectLst>
                  <a:outerShdw blurRad="38100" dist="38100" dir="2700000" algn="tl">
                    <a:srgbClr val="000000"/>
                  </a:outerShdw>
                </a:effectLst>
                <a:latin typeface="Arial" charset="0"/>
              </a:rPr>
              <a:t>:</a:t>
            </a:r>
          </a:p>
          <a:p>
            <a:pPr eaLnBrk="1" hangingPunct="1">
              <a:defRPr/>
            </a:pPr>
            <a:r>
              <a:rPr lang="en-US" dirty="0">
                <a:solidFill>
                  <a:srgbClr val="FFFFFF"/>
                </a:solidFill>
                <a:effectLst>
                  <a:outerShdw blurRad="38100" dist="38100" dir="2700000" algn="tl">
                    <a:srgbClr val="000000"/>
                  </a:outerShdw>
                </a:effectLst>
                <a:latin typeface="Arial" charset="0"/>
              </a:rPr>
              <a:t>Faults due to cooling</a:t>
            </a:r>
          </a:p>
        </p:txBody>
      </p:sp>
      <p:pic>
        <p:nvPicPr>
          <p:cNvPr id="54278" name="Picture 10" descr="Mima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5908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11" descr="miranda.bmp"/>
          <p:cNvPicPr>
            <a:picLocks noChangeAspect="1"/>
          </p:cNvPicPr>
          <p:nvPr/>
        </p:nvPicPr>
        <p:blipFill>
          <a:blip r:embed="rId5">
            <a:extLst>
              <a:ext uri="{28A0092B-C50C-407E-A947-70E740481C1C}">
                <a14:useLocalDpi xmlns:a14="http://schemas.microsoft.com/office/drawing/2010/main" val="0"/>
              </a:ext>
            </a:extLst>
          </a:blip>
          <a:srcRect l="4922" t="3355" r="49538"/>
          <a:stretch>
            <a:fillRect/>
          </a:stretch>
        </p:blipFill>
        <p:spPr bwMode="auto">
          <a:xfrm>
            <a:off x="6324600" y="4191000"/>
            <a:ext cx="2819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52400" y="0"/>
            <a:ext cx="8832631" cy="830997"/>
          </a:xfrm>
          <a:prstGeom prst="rect">
            <a:avLst/>
          </a:prstGeom>
          <a:solidFill>
            <a:schemeClr val="bg2">
              <a:alpha val="41000"/>
            </a:schemeClr>
          </a:solidFill>
          <a:ln w="9525">
            <a:noFill/>
            <a:miter lim="800000"/>
            <a:headEnd/>
            <a:tailEnd/>
          </a:ln>
        </p:spPr>
        <p:txBody>
          <a:bodyPr wrap="square" anchor="ctr">
            <a:spAutoFit/>
          </a:bodyPr>
          <a:lstStyle/>
          <a:p>
            <a:pPr algn="ctr" eaLnBrk="1" hangingPunct="1">
              <a:defRPr/>
            </a:pPr>
            <a:r>
              <a:rPr lang="en-US" sz="4800" dirty="0" smtClean="0">
                <a:solidFill>
                  <a:srgbClr val="FFFFFF"/>
                </a:solidFill>
                <a:effectLst>
                  <a:outerShdw blurRad="38100" dist="38100" dir="2700000" algn="tl">
                    <a:srgbClr val="000000"/>
                  </a:outerShdw>
                </a:effectLst>
                <a:latin typeface="Arial" charset="0"/>
              </a:rPr>
              <a:t>Mid-Sized Moons</a:t>
            </a:r>
            <a:endParaRPr lang="en-US" sz="480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828588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wipe(down)">
                                      <p:cBhvr>
                                        <p:cTn id="13" dur="500"/>
                                        <p:tgtEl>
                                          <p:spTgt spid="6">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bg/>
                                          </p:spTgt>
                                        </p:tgtEl>
                                        <p:attrNameLst>
                                          <p:attrName>style.visibility</p:attrName>
                                        </p:attrNameLst>
                                      </p:cBhvr>
                                      <p:to>
                                        <p:strVal val="visible"/>
                                      </p:to>
                                    </p:set>
                                    <p:animEffect transition="in" filter="wipe(down)">
                                      <p:cBhvr>
                                        <p:cTn id="18" dur="500"/>
                                        <p:tgtEl>
                                          <p:spTgt spid="10">
                                            <p:bg/>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wipe(down)">
                                      <p:cBhvr>
                                        <p:cTn id="21" dur="500"/>
                                        <p:tgtEl>
                                          <p:spTgt spid="10">
                                            <p:txEl>
                                              <p:pRg st="0" end="0"/>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wipe(down)">
                                      <p:cBhvr>
                                        <p:cTn id="2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10" grpId="0" build="allAtOnce"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086" name="Rectangle 6"/>
          <p:cNvSpPr>
            <a:spLocks noChangeArrowheads="1"/>
          </p:cNvSpPr>
          <p:nvPr/>
        </p:nvSpPr>
        <p:spPr bwMode="auto">
          <a:xfrm>
            <a:off x="6019800" y="1143000"/>
            <a:ext cx="3124200" cy="3540125"/>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dirty="0">
                <a:solidFill>
                  <a:srgbClr val="FFFFFF"/>
                </a:solidFill>
                <a:effectLst>
                  <a:outerShdw blurRad="38100" dist="38100" dir="2700000" algn="tl">
                    <a:srgbClr val="000000"/>
                  </a:outerShdw>
                </a:effectLst>
                <a:latin typeface="Arial" charset="0"/>
              </a:rPr>
              <a:t>One side is bright</a:t>
            </a:r>
          </a:p>
          <a:p>
            <a:pPr eaLnBrk="1" hangingPunct="1">
              <a:defRPr/>
            </a:pPr>
            <a:r>
              <a:rPr lang="en-US" dirty="0">
                <a:solidFill>
                  <a:srgbClr val="FFFFFF"/>
                </a:solidFill>
                <a:effectLst>
                  <a:outerShdw blurRad="38100" dist="38100" dir="2700000" algn="tl">
                    <a:srgbClr val="000000"/>
                  </a:outerShdw>
                </a:effectLst>
                <a:latin typeface="Arial" charset="0"/>
              </a:rPr>
              <a:t>The other side is very dark</a:t>
            </a:r>
          </a:p>
          <a:p>
            <a:pPr eaLnBrk="1" hangingPunct="1">
              <a:defRPr/>
            </a:pPr>
            <a:endParaRPr lang="en-US" dirty="0">
              <a:solidFill>
                <a:srgbClr val="FFFFFF"/>
              </a:solidFill>
              <a:effectLst>
                <a:outerShdw blurRad="38100" dist="38100" dir="2700000" algn="tl">
                  <a:srgbClr val="000000"/>
                </a:outerShdw>
              </a:effectLst>
              <a:latin typeface="Arial" charset="0"/>
            </a:endParaRPr>
          </a:p>
          <a:p>
            <a:pPr eaLnBrk="1" hangingPunct="1">
              <a:defRPr/>
            </a:pPr>
            <a:r>
              <a:rPr lang="en-US" dirty="0">
                <a:solidFill>
                  <a:srgbClr val="FFFFFF"/>
                </a:solidFill>
                <a:effectLst>
                  <a:outerShdw blurRad="38100" dist="38100" dir="2700000" algn="tl">
                    <a:srgbClr val="000000"/>
                  </a:outerShdw>
                </a:effectLst>
                <a:latin typeface="Arial" charset="0"/>
              </a:rPr>
              <a:t>Also has a large equatorial ridge</a:t>
            </a:r>
          </a:p>
        </p:txBody>
      </p:sp>
      <p:pic>
        <p:nvPicPr>
          <p:cNvPr id="55300" name="Picture 6" descr="PIA08384_Iapetus.jpg"/>
          <p:cNvPicPr>
            <a:picLocks noChangeAspect="1"/>
          </p:cNvPicPr>
          <p:nvPr/>
        </p:nvPicPr>
        <p:blipFill>
          <a:blip r:embed="rId3">
            <a:extLst>
              <a:ext uri="{28A0092B-C50C-407E-A947-70E740481C1C}">
                <a14:useLocalDpi xmlns:a14="http://schemas.microsoft.com/office/drawing/2010/main" val="0"/>
              </a:ext>
            </a:extLst>
          </a:blip>
          <a:srcRect l="5000" t="3751" r="3751" b="3751"/>
          <a:stretch>
            <a:fillRect/>
          </a:stretch>
        </p:blipFill>
        <p:spPr bwMode="auto">
          <a:xfrm>
            <a:off x="0" y="762000"/>
            <a:ext cx="60134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2400" y="0"/>
            <a:ext cx="8832631" cy="830997"/>
          </a:xfrm>
          <a:prstGeom prst="rect">
            <a:avLst/>
          </a:prstGeom>
          <a:solidFill>
            <a:schemeClr val="bg2">
              <a:alpha val="41000"/>
            </a:schemeClr>
          </a:solidFill>
          <a:ln w="9525">
            <a:noFill/>
            <a:miter lim="800000"/>
            <a:headEnd/>
            <a:tailEnd/>
          </a:ln>
        </p:spPr>
        <p:txBody>
          <a:bodyPr wrap="square" anchor="ctr">
            <a:spAutoFit/>
          </a:bodyPr>
          <a:lstStyle/>
          <a:p>
            <a:pPr algn="ctr" eaLnBrk="1" hangingPunct="1">
              <a:defRPr/>
            </a:pPr>
            <a:r>
              <a:rPr lang="en-US" sz="4800" dirty="0" smtClean="0">
                <a:solidFill>
                  <a:srgbClr val="FFFFFF"/>
                </a:solidFill>
                <a:effectLst>
                  <a:outerShdw blurRad="38100" dist="38100" dir="2700000" algn="tl">
                    <a:srgbClr val="000000"/>
                  </a:outerShdw>
                </a:effectLst>
                <a:latin typeface="Arial" charset="0"/>
              </a:rPr>
              <a:t>Iapetus (Saturn)</a:t>
            </a:r>
            <a:endParaRPr lang="en-US" sz="480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1334582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6" name="Rectangle 6"/>
          <p:cNvSpPr>
            <a:spLocks noChangeArrowheads="1"/>
          </p:cNvSpPr>
          <p:nvPr/>
        </p:nvSpPr>
        <p:spPr bwMode="auto">
          <a:xfrm>
            <a:off x="5181600" y="914400"/>
            <a:ext cx="3810000" cy="1570038"/>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dirty="0">
                <a:solidFill>
                  <a:srgbClr val="FFFFFF"/>
                </a:solidFill>
                <a:effectLst>
                  <a:outerShdw blurRad="38100" dist="38100" dir="2700000" algn="tl">
                    <a:srgbClr val="000000"/>
                  </a:outerShdw>
                </a:effectLst>
                <a:latin typeface="Arial" charset="0"/>
              </a:rPr>
              <a:t>Very bright – if it were older, it’d be darker</a:t>
            </a:r>
          </a:p>
        </p:txBody>
      </p:sp>
      <p:pic>
        <p:nvPicPr>
          <p:cNvPr id="56324" name="Picture 10" descr="Enceladus_PIA06254_full-brow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4762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1" descr="PIA08386_enceladus_r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027363"/>
            <a:ext cx="5405438"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152400" y="5334000"/>
            <a:ext cx="3810000" cy="1077913"/>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dirty="0">
                <a:solidFill>
                  <a:srgbClr val="FFFFFF"/>
                </a:solidFill>
                <a:effectLst>
                  <a:outerShdw blurRad="38100" dist="38100" dir="2700000" algn="tl">
                    <a:srgbClr val="000000"/>
                  </a:outerShdw>
                </a:effectLst>
                <a:latin typeface="Arial" charset="0"/>
              </a:rPr>
              <a:t>And we found jets from a </a:t>
            </a:r>
            <a:r>
              <a:rPr lang="en-US" dirty="0" err="1">
                <a:solidFill>
                  <a:srgbClr val="FFFFFF"/>
                </a:solidFill>
                <a:effectLst>
                  <a:outerShdw blurRad="38100" dist="38100" dir="2700000" algn="tl">
                    <a:srgbClr val="000000"/>
                  </a:outerShdw>
                </a:effectLst>
                <a:latin typeface="Arial" charset="0"/>
              </a:rPr>
              <a:t>cryovolcano</a:t>
            </a:r>
            <a:r>
              <a:rPr lang="en-US" dirty="0">
                <a:solidFill>
                  <a:srgbClr val="FFFFFF"/>
                </a:solidFill>
                <a:effectLst>
                  <a:outerShdw blurRad="38100" dist="38100" dir="2700000" algn="tl">
                    <a:srgbClr val="000000"/>
                  </a:outerShdw>
                </a:effectLst>
                <a:latin typeface="Arial" charset="0"/>
              </a:rPr>
              <a:t>!</a:t>
            </a:r>
          </a:p>
        </p:txBody>
      </p:sp>
      <p:sp>
        <p:nvSpPr>
          <p:cNvPr id="8" name="Rectangle 7"/>
          <p:cNvSpPr>
            <a:spLocks noChangeArrowheads="1"/>
          </p:cNvSpPr>
          <p:nvPr/>
        </p:nvSpPr>
        <p:spPr bwMode="auto">
          <a:xfrm>
            <a:off x="152400" y="0"/>
            <a:ext cx="8832631" cy="830997"/>
          </a:xfrm>
          <a:prstGeom prst="rect">
            <a:avLst/>
          </a:prstGeom>
          <a:solidFill>
            <a:schemeClr val="bg2">
              <a:alpha val="41000"/>
            </a:schemeClr>
          </a:solidFill>
          <a:ln w="9525">
            <a:noFill/>
            <a:miter lim="800000"/>
            <a:headEnd/>
            <a:tailEnd/>
          </a:ln>
        </p:spPr>
        <p:txBody>
          <a:bodyPr wrap="square" anchor="ctr">
            <a:spAutoFit/>
          </a:bodyPr>
          <a:lstStyle/>
          <a:p>
            <a:pPr algn="ctr" eaLnBrk="1" hangingPunct="1">
              <a:defRPr/>
            </a:pPr>
            <a:r>
              <a:rPr lang="en-US" sz="4800" dirty="0" smtClean="0">
                <a:solidFill>
                  <a:srgbClr val="FFFFFF"/>
                </a:solidFill>
                <a:effectLst>
                  <a:outerShdw blurRad="38100" dist="38100" dir="2700000" algn="tl">
                    <a:srgbClr val="000000"/>
                  </a:outerShdw>
                </a:effectLst>
                <a:latin typeface="Arial" charset="0"/>
              </a:rPr>
              <a:t>Enceladus (Saturn)</a:t>
            </a:r>
            <a:endParaRPr lang="en-US" sz="480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3706675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ChangeArrowheads="1"/>
          </p:cNvSpPr>
          <p:nvPr/>
        </p:nvSpPr>
        <p:spPr bwMode="auto">
          <a:xfrm>
            <a:off x="7315200" y="3810000"/>
            <a:ext cx="1600200" cy="701675"/>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sz="4000" dirty="0">
                <a:solidFill>
                  <a:srgbClr val="FFFFFF"/>
                </a:solidFill>
                <a:effectLst>
                  <a:outerShdw blurRad="38100" dist="38100" dir="2700000" algn="tl">
                    <a:srgbClr val="000000"/>
                  </a:outerShdw>
                </a:effectLst>
                <a:latin typeface="Arial" charset="0"/>
              </a:rPr>
              <a:t>Ceres </a:t>
            </a:r>
          </a:p>
        </p:txBody>
      </p:sp>
      <p:pic>
        <p:nvPicPr>
          <p:cNvPr id="59395" name="Picture 3" descr="eris"/>
          <p:cNvPicPr>
            <a:picLocks noChangeAspect="1" noChangeArrowheads="1"/>
          </p:cNvPicPr>
          <p:nvPr/>
        </p:nvPicPr>
        <p:blipFill>
          <a:blip r:embed="rId3">
            <a:extLst>
              <a:ext uri="{28A0092B-C50C-407E-A947-70E740481C1C}">
                <a14:useLocalDpi xmlns:a14="http://schemas.microsoft.com/office/drawing/2010/main" val="0"/>
              </a:ext>
            </a:extLst>
          </a:blip>
          <a:srcRect t="13390" r="39285"/>
          <a:stretch>
            <a:fillRect/>
          </a:stretch>
        </p:blipFill>
        <p:spPr bwMode="auto">
          <a:xfrm>
            <a:off x="3200400" y="1600200"/>
            <a:ext cx="3190875"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descr="f1218"/>
          <p:cNvPicPr>
            <a:picLocks noChangeAspect="1" noChangeArrowheads="1"/>
          </p:cNvPicPr>
          <p:nvPr/>
        </p:nvPicPr>
        <p:blipFill>
          <a:blip r:embed="rId4">
            <a:extLst>
              <a:ext uri="{28A0092B-C50C-407E-A947-70E740481C1C}">
                <a14:useLocalDpi xmlns:a14="http://schemas.microsoft.com/office/drawing/2010/main" val="0"/>
              </a:ext>
            </a:extLst>
          </a:blip>
          <a:srcRect l="3389" t="3281" r="3389" b="6560"/>
          <a:stretch>
            <a:fillRect/>
          </a:stretch>
        </p:blipFill>
        <p:spPr bwMode="auto">
          <a:xfrm>
            <a:off x="381000" y="990600"/>
            <a:ext cx="281940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8" name="Rectangle 6"/>
          <p:cNvSpPr>
            <a:spLocks noChangeArrowheads="1"/>
          </p:cNvSpPr>
          <p:nvPr/>
        </p:nvSpPr>
        <p:spPr bwMode="auto">
          <a:xfrm>
            <a:off x="762000" y="5394325"/>
            <a:ext cx="7543800" cy="1311275"/>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sz="4000" dirty="0">
                <a:solidFill>
                  <a:srgbClr val="FFFFFF"/>
                </a:solidFill>
                <a:effectLst>
                  <a:outerShdw blurRad="38100" dist="38100" dir="2700000" algn="tl">
                    <a:srgbClr val="000000"/>
                  </a:outerShdw>
                </a:effectLst>
                <a:latin typeface="Arial" charset="0"/>
              </a:rPr>
              <a:t>Big enough to be round; but haven’t cleared their orbits </a:t>
            </a:r>
          </a:p>
        </p:txBody>
      </p:sp>
      <p:pic>
        <p:nvPicPr>
          <p:cNvPr id="59399" name="Picture 7" descr="ceres_hst"/>
          <p:cNvPicPr>
            <a:picLocks noChangeAspect="1" noChangeArrowheads="1"/>
          </p:cNvPicPr>
          <p:nvPr/>
        </p:nvPicPr>
        <p:blipFill>
          <a:blip r:embed="rId5">
            <a:extLst>
              <a:ext uri="{28A0092B-C50C-407E-A947-70E740481C1C}">
                <a14:useLocalDpi xmlns:a14="http://schemas.microsoft.com/office/drawing/2010/main" val="0"/>
              </a:ext>
            </a:extLst>
          </a:blip>
          <a:srcRect l="16000" t="5333" r="14000" b="3999"/>
          <a:stretch>
            <a:fillRect/>
          </a:stretch>
        </p:blipFill>
        <p:spPr bwMode="auto">
          <a:xfrm>
            <a:off x="6019800" y="990600"/>
            <a:ext cx="29718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40" name="Rectangle 8"/>
          <p:cNvSpPr>
            <a:spLocks noChangeArrowheads="1"/>
          </p:cNvSpPr>
          <p:nvPr/>
        </p:nvSpPr>
        <p:spPr bwMode="auto">
          <a:xfrm>
            <a:off x="228600" y="3810000"/>
            <a:ext cx="1447800" cy="701675"/>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sz="4000" dirty="0">
                <a:solidFill>
                  <a:srgbClr val="FFFFFF"/>
                </a:solidFill>
                <a:effectLst>
                  <a:outerShdw blurRad="38100" dist="38100" dir="2700000" algn="tl">
                    <a:srgbClr val="000000"/>
                  </a:outerShdw>
                </a:effectLst>
                <a:latin typeface="Arial" charset="0"/>
              </a:rPr>
              <a:t>Pluto </a:t>
            </a:r>
          </a:p>
        </p:txBody>
      </p:sp>
      <p:sp>
        <p:nvSpPr>
          <p:cNvPr id="428041" name="Rectangle 9"/>
          <p:cNvSpPr>
            <a:spLocks noChangeArrowheads="1"/>
          </p:cNvSpPr>
          <p:nvPr/>
        </p:nvSpPr>
        <p:spPr bwMode="auto">
          <a:xfrm>
            <a:off x="3810000" y="1752600"/>
            <a:ext cx="1524000" cy="701675"/>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sz="4000" dirty="0">
                <a:solidFill>
                  <a:srgbClr val="FFFFFF"/>
                </a:solidFill>
                <a:effectLst>
                  <a:outerShdw blurRad="38100" dist="38100" dir="2700000" algn="tl">
                    <a:srgbClr val="000000"/>
                  </a:outerShdw>
                </a:effectLst>
                <a:latin typeface="Arial" charset="0"/>
              </a:rPr>
              <a:t>Eris </a:t>
            </a:r>
          </a:p>
        </p:txBody>
      </p:sp>
      <p:sp>
        <p:nvSpPr>
          <p:cNvPr id="11" name="Rectangle 10"/>
          <p:cNvSpPr>
            <a:spLocks noChangeArrowheads="1"/>
          </p:cNvSpPr>
          <p:nvPr/>
        </p:nvSpPr>
        <p:spPr bwMode="auto">
          <a:xfrm>
            <a:off x="152400" y="0"/>
            <a:ext cx="8832631" cy="830997"/>
          </a:xfrm>
          <a:prstGeom prst="rect">
            <a:avLst/>
          </a:prstGeom>
          <a:solidFill>
            <a:schemeClr val="bg2">
              <a:alpha val="41000"/>
            </a:schemeClr>
          </a:solidFill>
          <a:ln w="9525">
            <a:noFill/>
            <a:miter lim="800000"/>
            <a:headEnd/>
            <a:tailEnd/>
          </a:ln>
        </p:spPr>
        <p:txBody>
          <a:bodyPr wrap="square" anchor="ctr">
            <a:spAutoFit/>
          </a:bodyPr>
          <a:lstStyle/>
          <a:p>
            <a:pPr algn="ctr" eaLnBrk="1" hangingPunct="1">
              <a:defRPr/>
            </a:pPr>
            <a:r>
              <a:rPr lang="en-US" sz="4800" dirty="0" smtClean="0">
                <a:solidFill>
                  <a:srgbClr val="FFFFFF"/>
                </a:solidFill>
                <a:effectLst>
                  <a:outerShdw blurRad="38100" dist="38100" dir="2700000" algn="tl">
                    <a:srgbClr val="000000"/>
                  </a:outerShdw>
                </a:effectLst>
                <a:latin typeface="Arial" charset="0"/>
              </a:rPr>
              <a:t>Dwarf Planets</a:t>
            </a:r>
            <a:endParaRPr lang="en-US" sz="480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7779132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ChangeArrowheads="1"/>
          </p:cNvSpPr>
          <p:nvPr/>
        </p:nvSpPr>
        <p:spPr bwMode="auto">
          <a:xfrm>
            <a:off x="3429000" y="1905000"/>
            <a:ext cx="2819400" cy="708025"/>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sz="4000" dirty="0" err="1">
                <a:solidFill>
                  <a:srgbClr val="FFFFFF"/>
                </a:solidFill>
                <a:effectLst>
                  <a:outerShdw blurRad="38100" dist="38100" dir="2700000" algn="tl">
                    <a:srgbClr val="000000"/>
                  </a:outerShdw>
                </a:effectLst>
                <a:latin typeface="Arial" charset="0"/>
              </a:rPr>
              <a:t>Makemake</a:t>
            </a:r>
            <a:endParaRPr lang="en-US" sz="4000" dirty="0">
              <a:solidFill>
                <a:srgbClr val="FFFFFF"/>
              </a:solidFill>
              <a:effectLst>
                <a:outerShdw blurRad="38100" dist="38100" dir="2700000" algn="tl">
                  <a:srgbClr val="000000"/>
                </a:outerShdw>
              </a:effectLst>
              <a:latin typeface="Arial" charset="0"/>
            </a:endParaRPr>
          </a:p>
        </p:txBody>
      </p:sp>
      <p:sp>
        <p:nvSpPr>
          <p:cNvPr id="428038" name="Rectangle 6"/>
          <p:cNvSpPr>
            <a:spLocks noChangeArrowheads="1"/>
          </p:cNvSpPr>
          <p:nvPr/>
        </p:nvSpPr>
        <p:spPr bwMode="auto">
          <a:xfrm>
            <a:off x="762000" y="5394325"/>
            <a:ext cx="7543800" cy="708025"/>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sz="4000" dirty="0">
                <a:solidFill>
                  <a:srgbClr val="FFFFFF"/>
                </a:solidFill>
                <a:effectLst>
                  <a:outerShdw blurRad="38100" dist="38100" dir="2700000" algn="tl">
                    <a:srgbClr val="000000"/>
                  </a:outerShdw>
                </a:effectLst>
                <a:latin typeface="Arial" charset="0"/>
              </a:rPr>
              <a:t>Smaller dwarf planets</a:t>
            </a:r>
          </a:p>
        </p:txBody>
      </p:sp>
      <p:sp>
        <p:nvSpPr>
          <p:cNvPr id="428040" name="Rectangle 8"/>
          <p:cNvSpPr>
            <a:spLocks noChangeArrowheads="1"/>
          </p:cNvSpPr>
          <p:nvPr/>
        </p:nvSpPr>
        <p:spPr bwMode="auto">
          <a:xfrm>
            <a:off x="6705600" y="2133600"/>
            <a:ext cx="2438400" cy="2678113"/>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sz="4000" dirty="0">
                <a:solidFill>
                  <a:srgbClr val="FFFFFF"/>
                </a:solidFill>
                <a:effectLst>
                  <a:outerShdw blurRad="38100" dist="38100" dir="2700000" algn="tl">
                    <a:srgbClr val="000000"/>
                  </a:outerShdw>
                </a:effectLst>
                <a:latin typeface="Arial" charset="0"/>
              </a:rPr>
              <a:t>Maybe:</a:t>
            </a:r>
          </a:p>
          <a:p>
            <a:pPr eaLnBrk="1" hangingPunct="1">
              <a:defRPr/>
            </a:pPr>
            <a:r>
              <a:rPr lang="en-US" dirty="0" err="1">
                <a:solidFill>
                  <a:srgbClr val="FFFFFF"/>
                </a:solidFill>
                <a:effectLst>
                  <a:outerShdw blurRad="38100" dist="38100" dir="2700000" algn="tl">
                    <a:srgbClr val="000000"/>
                  </a:outerShdw>
                </a:effectLst>
                <a:latin typeface="Arial" charset="0"/>
              </a:rPr>
              <a:t>Sedna</a:t>
            </a:r>
            <a:r>
              <a:rPr lang="en-US" dirty="0">
                <a:solidFill>
                  <a:srgbClr val="FFFFFF"/>
                </a:solidFill>
                <a:effectLst>
                  <a:outerShdw blurRad="38100" dist="38100" dir="2700000" algn="tl">
                    <a:srgbClr val="000000"/>
                  </a:outerShdw>
                </a:effectLst>
                <a:latin typeface="Arial" charset="0"/>
              </a:rPr>
              <a:t>*</a:t>
            </a:r>
          </a:p>
          <a:p>
            <a:pPr eaLnBrk="1" hangingPunct="1">
              <a:defRPr/>
            </a:pPr>
            <a:r>
              <a:rPr lang="en-US" dirty="0" err="1">
                <a:solidFill>
                  <a:srgbClr val="FFFFFF"/>
                </a:solidFill>
                <a:effectLst>
                  <a:outerShdw blurRad="38100" dist="38100" dir="2700000" algn="tl">
                    <a:srgbClr val="000000"/>
                  </a:outerShdw>
                </a:effectLst>
                <a:latin typeface="Arial" charset="0"/>
              </a:rPr>
              <a:t>Quaoar</a:t>
            </a:r>
            <a:endParaRPr lang="en-US" dirty="0">
              <a:solidFill>
                <a:srgbClr val="FFFFFF"/>
              </a:solidFill>
              <a:effectLst>
                <a:outerShdw blurRad="38100" dist="38100" dir="2700000" algn="tl">
                  <a:srgbClr val="000000"/>
                </a:outerShdw>
              </a:effectLst>
              <a:latin typeface="Arial" charset="0"/>
            </a:endParaRPr>
          </a:p>
          <a:p>
            <a:pPr eaLnBrk="1" hangingPunct="1">
              <a:defRPr/>
            </a:pPr>
            <a:r>
              <a:rPr lang="en-US" dirty="0" err="1">
                <a:solidFill>
                  <a:srgbClr val="FFFFFF"/>
                </a:solidFill>
                <a:effectLst>
                  <a:outerShdw blurRad="38100" dist="38100" dir="2700000" algn="tl">
                    <a:srgbClr val="000000"/>
                  </a:outerShdw>
                </a:effectLst>
                <a:latin typeface="Arial" charset="0"/>
              </a:rPr>
              <a:t>Ixian</a:t>
            </a:r>
            <a:endParaRPr lang="en-US" dirty="0">
              <a:solidFill>
                <a:srgbClr val="FFFFFF"/>
              </a:solidFill>
              <a:effectLst>
                <a:outerShdw blurRad="38100" dist="38100" dir="2700000" algn="tl">
                  <a:srgbClr val="000000"/>
                </a:outerShdw>
              </a:effectLst>
              <a:latin typeface="Arial" charset="0"/>
            </a:endParaRPr>
          </a:p>
          <a:p>
            <a:pPr eaLnBrk="1" hangingPunct="1">
              <a:defRPr/>
            </a:pPr>
            <a:r>
              <a:rPr lang="en-US" dirty="0" err="1">
                <a:solidFill>
                  <a:srgbClr val="FFFFFF"/>
                </a:solidFill>
                <a:effectLst>
                  <a:outerShdw blurRad="38100" dist="38100" dir="2700000" algn="tl">
                    <a:srgbClr val="000000"/>
                  </a:outerShdw>
                </a:effectLst>
                <a:latin typeface="Arial" charset="0"/>
              </a:rPr>
              <a:t>Varuna</a:t>
            </a:r>
            <a:endParaRPr lang="en-US" dirty="0">
              <a:solidFill>
                <a:srgbClr val="FFFFFF"/>
              </a:solidFill>
              <a:effectLst>
                <a:outerShdw blurRad="38100" dist="38100" dir="2700000" algn="tl">
                  <a:srgbClr val="000000"/>
                </a:outerShdw>
              </a:effectLst>
              <a:latin typeface="Arial" charset="0"/>
            </a:endParaRPr>
          </a:p>
        </p:txBody>
      </p:sp>
      <p:sp>
        <p:nvSpPr>
          <p:cNvPr id="428041" name="Rectangle 9"/>
          <p:cNvSpPr>
            <a:spLocks noChangeArrowheads="1"/>
          </p:cNvSpPr>
          <p:nvPr/>
        </p:nvSpPr>
        <p:spPr bwMode="auto">
          <a:xfrm>
            <a:off x="533400" y="3581400"/>
            <a:ext cx="2286000" cy="708025"/>
          </a:xfrm>
          <a:prstGeom prst="rect">
            <a:avLst/>
          </a:prstGeom>
          <a:solidFill>
            <a:schemeClr val="bg2">
              <a:alpha val="41000"/>
            </a:schemeClr>
          </a:solidFill>
          <a:ln w="9525">
            <a:noFill/>
            <a:miter lim="800000"/>
            <a:headEnd/>
            <a:tailEnd/>
          </a:ln>
        </p:spPr>
        <p:txBody>
          <a:bodyPr anchor="ctr">
            <a:spAutoFit/>
          </a:bodyPr>
          <a:lstStyle/>
          <a:p>
            <a:pPr eaLnBrk="1" hangingPunct="1">
              <a:defRPr/>
            </a:pPr>
            <a:r>
              <a:rPr lang="en-US" sz="4000" dirty="0" err="1">
                <a:solidFill>
                  <a:srgbClr val="FFFFFF"/>
                </a:solidFill>
                <a:effectLst>
                  <a:outerShdw blurRad="38100" dist="38100" dir="2700000" algn="tl">
                    <a:srgbClr val="000000"/>
                  </a:outerShdw>
                </a:effectLst>
                <a:latin typeface="Arial" charset="0"/>
              </a:rPr>
              <a:t>Haumea</a:t>
            </a:r>
            <a:endParaRPr lang="en-US" sz="4000" dirty="0">
              <a:solidFill>
                <a:srgbClr val="FFFFFF"/>
              </a:solidFill>
              <a:effectLst>
                <a:outerShdw blurRad="38100" dist="38100" dir="2700000" algn="tl">
                  <a:srgbClr val="000000"/>
                </a:outerShdw>
              </a:effectLst>
              <a:latin typeface="Arial" charset="0"/>
            </a:endParaRPr>
          </a:p>
        </p:txBody>
      </p:sp>
      <p:pic>
        <p:nvPicPr>
          <p:cNvPr id="60423" name="Picture 9" descr="haume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3033713"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10" descr="makemak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743200"/>
            <a:ext cx="290988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152400" y="0"/>
            <a:ext cx="8832631" cy="830997"/>
          </a:xfrm>
          <a:prstGeom prst="rect">
            <a:avLst/>
          </a:prstGeom>
          <a:solidFill>
            <a:schemeClr val="bg2">
              <a:alpha val="41000"/>
            </a:schemeClr>
          </a:solidFill>
          <a:ln w="9525">
            <a:noFill/>
            <a:miter lim="800000"/>
            <a:headEnd/>
            <a:tailEnd/>
          </a:ln>
        </p:spPr>
        <p:txBody>
          <a:bodyPr wrap="square" anchor="ctr">
            <a:spAutoFit/>
          </a:bodyPr>
          <a:lstStyle/>
          <a:p>
            <a:pPr algn="ctr" eaLnBrk="1" hangingPunct="1">
              <a:defRPr/>
            </a:pPr>
            <a:r>
              <a:rPr lang="en-US" sz="4800" dirty="0" smtClean="0">
                <a:solidFill>
                  <a:srgbClr val="FFFFFF"/>
                </a:solidFill>
                <a:effectLst>
                  <a:outerShdw blurRad="38100" dist="38100" dir="2700000" algn="tl">
                    <a:srgbClr val="000000"/>
                  </a:outerShdw>
                </a:effectLst>
                <a:latin typeface="Arial" charset="0"/>
              </a:rPr>
              <a:t>Dwarf Planets</a:t>
            </a:r>
            <a:endParaRPr lang="en-US" sz="480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12886794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52400" y="0"/>
            <a:ext cx="8832631" cy="830997"/>
          </a:xfrm>
          <a:prstGeom prst="rect">
            <a:avLst/>
          </a:prstGeom>
          <a:solidFill>
            <a:schemeClr val="bg2">
              <a:alpha val="41000"/>
            </a:schemeClr>
          </a:solidFill>
          <a:ln w="9525">
            <a:noFill/>
            <a:miter lim="800000"/>
            <a:headEnd/>
            <a:tailEnd/>
          </a:ln>
        </p:spPr>
        <p:txBody>
          <a:bodyPr wrap="square" anchor="ctr">
            <a:spAutoFit/>
          </a:bodyPr>
          <a:lstStyle/>
          <a:p>
            <a:pPr algn="ctr" eaLnBrk="1" hangingPunct="1">
              <a:defRPr/>
            </a:pPr>
            <a:r>
              <a:rPr lang="en-US" sz="4800" dirty="0" smtClean="0">
                <a:solidFill>
                  <a:srgbClr val="FFFFFF"/>
                </a:solidFill>
                <a:effectLst>
                  <a:outerShdw blurRad="38100" dist="38100" dir="2700000" algn="tl">
                    <a:srgbClr val="000000"/>
                  </a:outerShdw>
                </a:effectLst>
                <a:latin typeface="Arial" charset="0"/>
              </a:rPr>
              <a:t>Ceres</a:t>
            </a:r>
            <a:endParaRPr lang="en-US" sz="4800" dirty="0">
              <a:solidFill>
                <a:srgbClr val="FFFFFF"/>
              </a:solidFill>
              <a:effectLst>
                <a:outerShdw blurRad="38100" dist="38100" dir="2700000" algn="tl">
                  <a:srgbClr val="000000"/>
                </a:outerShdw>
              </a:effectLst>
              <a:latin typeface="Arial" charset="0"/>
            </a:endParaRPr>
          </a:p>
        </p:txBody>
      </p:sp>
      <p:pic>
        <p:nvPicPr>
          <p:cNvPr id="100356" name="Picture 4" descr="2 views of Cer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84217"/>
            <a:ext cx="9525000" cy="530691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762000" y="1277798"/>
            <a:ext cx="6019800" cy="5113336"/>
            <a:chOff x="762000" y="1277798"/>
            <a:chExt cx="6019800" cy="5113336"/>
          </a:xfrm>
        </p:grpSpPr>
        <p:pic>
          <p:nvPicPr>
            <p:cNvPr id="100358" name="Picture 6" descr="Dwarf planet Cere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62001" y="1277797"/>
              <a:ext cx="5113336" cy="5113337"/>
            </a:xfrm>
            <a:prstGeom prst="rect">
              <a:avLst/>
            </a:prstGeom>
            <a:noFill/>
            <a:ln w="38100">
              <a:solidFill>
                <a:schemeClr val="accent2"/>
              </a:solidFill>
            </a:ln>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bwMode="auto">
            <a:xfrm>
              <a:off x="5867400" y="1295400"/>
              <a:ext cx="914400" cy="2442275"/>
            </a:xfrm>
            <a:prstGeom prst="line">
              <a:avLst/>
            </a:prstGeom>
            <a:solidFill>
              <a:schemeClr val="bg2">
                <a:alpha val="39999"/>
              </a:schemeClr>
            </a:solidFill>
            <a:ln w="38100" cap="flat" cmpd="sng" algn="ctr">
              <a:solidFill>
                <a:schemeClr val="accent2"/>
              </a:solidFill>
              <a:prstDash val="solid"/>
              <a:round/>
              <a:headEnd type="none" w="med" len="med"/>
              <a:tailEnd type="none" w="med" len="med"/>
            </a:ln>
            <a:effectLst/>
          </p:spPr>
        </p:cxnSp>
        <p:cxnSp>
          <p:nvCxnSpPr>
            <p:cNvPr id="5" name="Straight Connector 4"/>
            <p:cNvCxnSpPr/>
            <p:nvPr/>
          </p:nvCxnSpPr>
          <p:spPr bwMode="auto">
            <a:xfrm flipH="1">
              <a:off x="5875338" y="4038600"/>
              <a:ext cx="906462" cy="2352534"/>
            </a:xfrm>
            <a:prstGeom prst="line">
              <a:avLst/>
            </a:prstGeom>
            <a:solidFill>
              <a:schemeClr val="bg2">
                <a:alpha val="39999"/>
              </a:schemeClr>
            </a:solidFill>
            <a:ln w="38100" cap="flat" cmpd="sng" algn="ctr">
              <a:solidFill>
                <a:schemeClr val="accent2"/>
              </a:solidFill>
              <a:prstDash val="solid"/>
              <a:round/>
              <a:headEnd type="none" w="med" len="med"/>
              <a:tailEnd type="none" w="med" len="med"/>
            </a:ln>
            <a:effectLst/>
          </p:spPr>
        </p:cxnSp>
      </p:grpSp>
    </p:spTree>
    <p:extLst>
      <p:ext uri="{BB962C8B-B14F-4D97-AF65-F5344CB8AC3E}">
        <p14:creationId xmlns:p14="http://schemas.microsoft.com/office/powerpoint/2010/main" val="253218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40" name="Rectangle 8"/>
          <p:cNvSpPr>
            <a:spLocks noChangeArrowheads="1"/>
          </p:cNvSpPr>
          <p:nvPr/>
        </p:nvSpPr>
        <p:spPr bwMode="auto">
          <a:xfrm>
            <a:off x="152400" y="1107996"/>
            <a:ext cx="2782784" cy="3416320"/>
          </a:xfrm>
          <a:prstGeom prst="rect">
            <a:avLst/>
          </a:prstGeom>
          <a:solidFill>
            <a:schemeClr val="bg2">
              <a:alpha val="41000"/>
            </a:schemeClr>
          </a:solidFill>
          <a:ln w="9525">
            <a:noFill/>
            <a:miter lim="800000"/>
            <a:headEnd/>
            <a:tailEnd/>
          </a:ln>
        </p:spPr>
        <p:txBody>
          <a:bodyPr wrap="square" anchor="ctr">
            <a:spAutoFit/>
          </a:bodyPr>
          <a:lstStyle/>
          <a:p>
            <a:pPr eaLnBrk="1" hangingPunct="1">
              <a:defRPr/>
            </a:pPr>
            <a:r>
              <a:rPr lang="en-US" sz="3600" dirty="0" smtClean="0">
                <a:solidFill>
                  <a:srgbClr val="FFFFFF"/>
                </a:solidFill>
                <a:effectLst>
                  <a:outerShdw blurRad="38100" dist="38100" dir="2700000" algn="tl">
                    <a:srgbClr val="000000"/>
                  </a:outerShdw>
                </a:effectLst>
                <a:latin typeface="Arial" charset="0"/>
              </a:rPr>
              <a:t>N, CO</a:t>
            </a:r>
            <a:r>
              <a:rPr lang="en-US" sz="3600" baseline="-25000" dirty="0" smtClean="0">
                <a:solidFill>
                  <a:srgbClr val="FFFFFF"/>
                </a:solidFill>
                <a:effectLst>
                  <a:outerShdw blurRad="38100" dist="38100" dir="2700000" algn="tl">
                    <a:srgbClr val="000000"/>
                  </a:outerShdw>
                </a:effectLst>
                <a:latin typeface="Arial" charset="0"/>
              </a:rPr>
              <a:t>2</a:t>
            </a:r>
            <a:r>
              <a:rPr lang="en-US" sz="3600" dirty="0" smtClean="0">
                <a:solidFill>
                  <a:srgbClr val="FFFFFF"/>
                </a:solidFill>
                <a:effectLst>
                  <a:outerShdw blurRad="38100" dist="38100" dir="2700000" algn="tl">
                    <a:srgbClr val="000000"/>
                  </a:outerShdw>
                </a:effectLst>
                <a:latin typeface="Arial" charset="0"/>
              </a:rPr>
              <a:t>, CH</a:t>
            </a:r>
            <a:r>
              <a:rPr lang="en-US" sz="3600" baseline="-25000" dirty="0" smtClean="0">
                <a:solidFill>
                  <a:srgbClr val="FFFFFF"/>
                </a:solidFill>
                <a:effectLst>
                  <a:outerShdw blurRad="38100" dist="38100" dir="2700000" algn="tl">
                    <a:srgbClr val="000000"/>
                  </a:outerShdw>
                </a:effectLst>
                <a:latin typeface="Arial" charset="0"/>
              </a:rPr>
              <a:t>4</a:t>
            </a:r>
            <a:r>
              <a:rPr lang="en-US" sz="3600" dirty="0" smtClean="0">
                <a:solidFill>
                  <a:srgbClr val="FFFFFF"/>
                </a:solidFill>
                <a:effectLst>
                  <a:outerShdw blurRad="38100" dist="38100" dir="2700000" algn="tl">
                    <a:srgbClr val="000000"/>
                  </a:outerShdw>
                </a:effectLst>
                <a:latin typeface="Arial" charset="0"/>
              </a:rPr>
              <a:t> Glaciers!</a:t>
            </a:r>
          </a:p>
          <a:p>
            <a:pPr eaLnBrk="1" hangingPunct="1">
              <a:defRPr/>
            </a:pPr>
            <a:r>
              <a:rPr lang="en-US" sz="3600" dirty="0" smtClean="0">
                <a:solidFill>
                  <a:srgbClr val="FFFFFF"/>
                </a:solidFill>
                <a:effectLst>
                  <a:outerShdw blurRad="38100" dist="38100" dir="2700000" algn="tl">
                    <a:srgbClr val="000000"/>
                  </a:outerShdw>
                </a:effectLst>
                <a:latin typeface="Arial" charset="0"/>
              </a:rPr>
              <a:t>Complex hydro-carbons!</a:t>
            </a:r>
          </a:p>
          <a:p>
            <a:pPr eaLnBrk="1" hangingPunct="1">
              <a:defRPr/>
            </a:pPr>
            <a:r>
              <a:rPr lang="en-US" sz="3600" dirty="0" smtClean="0">
                <a:solidFill>
                  <a:srgbClr val="FFFFFF"/>
                </a:solidFill>
                <a:effectLst>
                  <a:outerShdw blurRad="38100" dist="38100" dir="2700000" algn="tl">
                    <a:srgbClr val="000000"/>
                  </a:outerShdw>
                </a:effectLst>
                <a:latin typeface="Arial" charset="0"/>
              </a:rPr>
              <a:t>Features!</a:t>
            </a:r>
            <a:endParaRPr lang="en-US" sz="3600" dirty="0">
              <a:solidFill>
                <a:srgbClr val="FFFFFF"/>
              </a:solidFill>
              <a:effectLst>
                <a:outerShdw blurRad="38100" dist="38100" dir="2700000" algn="tl">
                  <a:srgbClr val="000000"/>
                </a:outerShdw>
              </a:effectLst>
              <a:latin typeface="Arial" charset="0"/>
            </a:endParaRPr>
          </a:p>
        </p:txBody>
      </p:sp>
      <p:sp>
        <p:nvSpPr>
          <p:cNvPr id="11" name="Rectangle 10"/>
          <p:cNvSpPr>
            <a:spLocks noChangeArrowheads="1"/>
          </p:cNvSpPr>
          <p:nvPr/>
        </p:nvSpPr>
        <p:spPr bwMode="auto">
          <a:xfrm>
            <a:off x="152400" y="0"/>
            <a:ext cx="8832631" cy="830997"/>
          </a:xfrm>
          <a:prstGeom prst="rect">
            <a:avLst/>
          </a:prstGeom>
          <a:solidFill>
            <a:schemeClr val="bg2">
              <a:alpha val="41000"/>
            </a:schemeClr>
          </a:solidFill>
          <a:ln w="9525">
            <a:noFill/>
            <a:miter lim="800000"/>
            <a:headEnd/>
            <a:tailEnd/>
          </a:ln>
        </p:spPr>
        <p:txBody>
          <a:bodyPr wrap="square" anchor="ctr">
            <a:spAutoFit/>
          </a:bodyPr>
          <a:lstStyle/>
          <a:p>
            <a:pPr algn="ctr" eaLnBrk="1" hangingPunct="1">
              <a:defRPr/>
            </a:pPr>
            <a:r>
              <a:rPr lang="en-US" sz="4800" dirty="0" smtClean="0">
                <a:solidFill>
                  <a:srgbClr val="FFFFFF"/>
                </a:solidFill>
                <a:effectLst>
                  <a:outerShdw blurRad="38100" dist="38100" dir="2700000" algn="tl">
                    <a:srgbClr val="000000"/>
                  </a:outerShdw>
                </a:effectLst>
                <a:latin typeface="Arial" charset="0"/>
              </a:rPr>
              <a:t>Pluto!</a:t>
            </a:r>
            <a:endParaRPr lang="en-US" sz="4800" dirty="0">
              <a:solidFill>
                <a:srgbClr val="FFFFFF"/>
              </a:solidFill>
              <a:effectLst>
                <a:outerShdw blurRad="38100" dist="38100" dir="2700000" algn="tl">
                  <a:srgbClr val="000000"/>
                </a:outerShdw>
              </a:effectLst>
              <a:latin typeface="Arial" charset="0"/>
            </a:endParaRPr>
          </a:p>
        </p:txBody>
      </p:sp>
      <p:pic>
        <p:nvPicPr>
          <p:cNvPr id="97282" name="Picture 2" descr="http://pluto.jhuapl.edu/Multimedia/Science-Photos/pics/nh-pluto-in-true-color.jpg"/>
          <p:cNvPicPr>
            <a:picLocks noChangeAspect="1" noChangeArrowheads="1"/>
          </p:cNvPicPr>
          <p:nvPr/>
        </p:nvPicPr>
        <p:blipFill rotWithShape="1">
          <a:blip r:embed="rId3">
            <a:extLst>
              <a:ext uri="{28A0092B-C50C-407E-A947-70E740481C1C}">
                <a14:useLocalDpi xmlns:a14="http://schemas.microsoft.com/office/drawing/2010/main" val="0"/>
              </a:ext>
            </a:extLst>
          </a:blip>
          <a:srcRect l="26080" t="7984" r="26050" b="9436"/>
          <a:stretch/>
        </p:blipFill>
        <p:spPr bwMode="auto">
          <a:xfrm>
            <a:off x="2935184" y="830997"/>
            <a:ext cx="6215347" cy="6027003"/>
          </a:xfrm>
          <a:prstGeom prst="rect">
            <a:avLst/>
          </a:prstGeom>
          <a:noFill/>
          <a:extLst>
            <a:ext uri="{909E8E84-426E-40DD-AFC4-6F175D3DCCD1}">
              <a14:hiddenFill xmlns:a14="http://schemas.microsoft.com/office/drawing/2010/main">
                <a:solidFill>
                  <a:srgbClr val="FFFFFF"/>
                </a:solidFill>
              </a14:hiddenFill>
            </a:ext>
          </a:extLst>
        </p:spPr>
      </p:pic>
      <p:pic>
        <p:nvPicPr>
          <p:cNvPr id="97284" name="Picture 4" descr="http://pluto.jhuapl.edu/Multimedia/Science-Photos/pics/pluto_heart_of_the_heart_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44498"/>
            <a:ext cx="5964738" cy="3352800"/>
          </a:xfrm>
          <a:prstGeom prst="rect">
            <a:avLst/>
          </a:prstGeom>
          <a:noFill/>
          <a:extLst>
            <a:ext uri="{909E8E84-426E-40DD-AFC4-6F175D3DCCD1}">
              <a14:hiddenFill xmlns:a14="http://schemas.microsoft.com/office/drawing/2010/main">
                <a:solidFill>
                  <a:srgbClr val="FFFFFF"/>
                </a:solidFill>
              </a14:hiddenFill>
            </a:ext>
          </a:extLst>
        </p:spPr>
      </p:pic>
      <p:pic>
        <p:nvPicPr>
          <p:cNvPr id="97286" name="Picture 6" descr="Icy Mountai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1" y="852373"/>
            <a:ext cx="4114800" cy="4106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83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2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pluto.jhuapl.edu/images/featuredImages/nh-pluto-haze-full.png"/>
          <p:cNvPicPr>
            <a:picLocks noChangeAspect="1" noChangeArrowheads="1"/>
          </p:cNvPicPr>
          <p:nvPr/>
        </p:nvPicPr>
        <p:blipFill rotWithShape="1">
          <a:blip r:embed="rId3">
            <a:extLst>
              <a:ext uri="{28A0092B-C50C-407E-A947-70E740481C1C}">
                <a14:useLocalDpi xmlns:a14="http://schemas.microsoft.com/office/drawing/2010/main" val="0"/>
              </a:ext>
            </a:extLst>
          </a:blip>
          <a:srcRect l="15406" t="3661" r="13640" b="11113"/>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28040" name="Rectangle 8"/>
          <p:cNvSpPr>
            <a:spLocks noChangeArrowheads="1"/>
          </p:cNvSpPr>
          <p:nvPr/>
        </p:nvSpPr>
        <p:spPr bwMode="auto">
          <a:xfrm>
            <a:off x="6348153" y="5562600"/>
            <a:ext cx="2782784" cy="1200329"/>
          </a:xfrm>
          <a:prstGeom prst="rect">
            <a:avLst/>
          </a:prstGeom>
          <a:solidFill>
            <a:schemeClr val="bg2">
              <a:alpha val="41000"/>
            </a:schemeClr>
          </a:solidFill>
          <a:ln w="9525">
            <a:noFill/>
            <a:miter lim="800000"/>
            <a:headEnd/>
            <a:tailEnd/>
          </a:ln>
        </p:spPr>
        <p:txBody>
          <a:bodyPr wrap="square" anchor="ctr">
            <a:spAutoFit/>
          </a:bodyPr>
          <a:lstStyle/>
          <a:p>
            <a:pPr eaLnBrk="1" hangingPunct="1">
              <a:defRPr/>
            </a:pPr>
            <a:r>
              <a:rPr lang="en-US" sz="3600" dirty="0" smtClean="0">
                <a:solidFill>
                  <a:srgbClr val="FFFFFF"/>
                </a:solidFill>
                <a:effectLst>
                  <a:outerShdw blurRad="38100" dist="38100" dir="2700000" algn="tl">
                    <a:srgbClr val="000000"/>
                  </a:outerShdw>
                </a:effectLst>
                <a:latin typeface="Arial" charset="0"/>
              </a:rPr>
              <a:t>Multi-layer</a:t>
            </a:r>
          </a:p>
          <a:p>
            <a:pPr eaLnBrk="1" hangingPunct="1">
              <a:defRPr/>
            </a:pPr>
            <a:r>
              <a:rPr lang="en-US" sz="3600" dirty="0" smtClean="0">
                <a:solidFill>
                  <a:srgbClr val="FFFFFF"/>
                </a:solidFill>
                <a:effectLst>
                  <a:outerShdw blurRad="38100" dist="38100" dir="2700000" algn="tl">
                    <a:srgbClr val="000000"/>
                  </a:outerShdw>
                </a:effectLst>
                <a:latin typeface="Arial" charset="0"/>
              </a:rPr>
              <a:t>Atmosphere!</a:t>
            </a:r>
            <a:endParaRPr lang="en-US" sz="3600" dirty="0">
              <a:solidFill>
                <a:srgbClr val="FFFFFF"/>
              </a:solidFill>
              <a:effectLst>
                <a:outerShdw blurRad="38100" dist="38100" dir="2700000" algn="tl">
                  <a:srgbClr val="000000"/>
                </a:outerShdw>
              </a:effectLst>
              <a:latin typeface="Arial" charset="0"/>
            </a:endParaRPr>
          </a:p>
        </p:txBody>
      </p:sp>
      <p:sp>
        <p:nvSpPr>
          <p:cNvPr id="11" name="Rectangle 10"/>
          <p:cNvSpPr>
            <a:spLocks noChangeArrowheads="1"/>
          </p:cNvSpPr>
          <p:nvPr/>
        </p:nvSpPr>
        <p:spPr bwMode="auto">
          <a:xfrm>
            <a:off x="0" y="0"/>
            <a:ext cx="9144000" cy="830997"/>
          </a:xfrm>
          <a:prstGeom prst="rect">
            <a:avLst/>
          </a:prstGeom>
          <a:solidFill>
            <a:schemeClr val="bg2">
              <a:alpha val="41000"/>
            </a:schemeClr>
          </a:solidFill>
          <a:ln w="9525">
            <a:noFill/>
            <a:miter lim="800000"/>
            <a:headEnd/>
            <a:tailEnd/>
          </a:ln>
        </p:spPr>
        <p:txBody>
          <a:bodyPr wrap="square" anchor="ctr">
            <a:spAutoFit/>
          </a:bodyPr>
          <a:lstStyle/>
          <a:p>
            <a:pPr algn="ctr" eaLnBrk="1" hangingPunct="1">
              <a:defRPr/>
            </a:pPr>
            <a:r>
              <a:rPr lang="en-US" sz="4800" dirty="0" smtClean="0">
                <a:solidFill>
                  <a:srgbClr val="FFFFFF"/>
                </a:solidFill>
                <a:effectLst>
                  <a:outerShdw blurRad="38100" dist="38100" dir="2700000" algn="tl">
                    <a:srgbClr val="000000"/>
                  </a:outerShdw>
                </a:effectLst>
                <a:latin typeface="Arial" charset="0"/>
              </a:rPr>
              <a:t>Pluto!</a:t>
            </a:r>
            <a:endParaRPr lang="en-US" sz="480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0825991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40" name="Rectangle 8"/>
          <p:cNvSpPr>
            <a:spLocks noChangeArrowheads="1"/>
          </p:cNvSpPr>
          <p:nvPr/>
        </p:nvSpPr>
        <p:spPr bwMode="auto">
          <a:xfrm>
            <a:off x="412069" y="872779"/>
            <a:ext cx="2971800" cy="646331"/>
          </a:xfrm>
          <a:prstGeom prst="rect">
            <a:avLst/>
          </a:prstGeom>
          <a:solidFill>
            <a:schemeClr val="bg2">
              <a:alpha val="41000"/>
            </a:schemeClr>
          </a:solidFill>
          <a:ln w="9525">
            <a:noFill/>
            <a:miter lim="800000"/>
            <a:headEnd/>
            <a:tailEnd/>
          </a:ln>
        </p:spPr>
        <p:txBody>
          <a:bodyPr wrap="square" anchor="ctr">
            <a:spAutoFit/>
          </a:bodyPr>
          <a:lstStyle/>
          <a:p>
            <a:pPr eaLnBrk="1" hangingPunct="1">
              <a:defRPr/>
            </a:pPr>
            <a:r>
              <a:rPr lang="en-US" sz="3600" dirty="0" smtClean="0">
                <a:solidFill>
                  <a:srgbClr val="FFFFFF"/>
                </a:solidFill>
                <a:effectLst>
                  <a:outerShdw blurRad="38100" dist="38100" dir="2700000" algn="tl">
                    <a:srgbClr val="000000"/>
                  </a:outerShdw>
                </a:effectLst>
                <a:latin typeface="Arial" charset="0"/>
              </a:rPr>
              <a:t>Many Moons!</a:t>
            </a:r>
          </a:p>
        </p:txBody>
      </p:sp>
      <p:sp>
        <p:nvSpPr>
          <p:cNvPr id="11" name="Rectangle 10"/>
          <p:cNvSpPr>
            <a:spLocks noChangeArrowheads="1"/>
          </p:cNvSpPr>
          <p:nvPr/>
        </p:nvSpPr>
        <p:spPr bwMode="auto">
          <a:xfrm>
            <a:off x="152400" y="0"/>
            <a:ext cx="8832631" cy="830997"/>
          </a:xfrm>
          <a:prstGeom prst="rect">
            <a:avLst/>
          </a:prstGeom>
          <a:solidFill>
            <a:schemeClr val="bg2">
              <a:alpha val="41000"/>
            </a:schemeClr>
          </a:solidFill>
          <a:ln w="9525">
            <a:noFill/>
            <a:miter lim="800000"/>
            <a:headEnd/>
            <a:tailEnd/>
          </a:ln>
        </p:spPr>
        <p:txBody>
          <a:bodyPr wrap="square" anchor="ctr">
            <a:spAutoFit/>
          </a:bodyPr>
          <a:lstStyle/>
          <a:p>
            <a:pPr algn="ctr" eaLnBrk="1" hangingPunct="1">
              <a:defRPr/>
            </a:pPr>
            <a:r>
              <a:rPr lang="en-US" sz="4800" dirty="0" smtClean="0">
                <a:solidFill>
                  <a:srgbClr val="FFFFFF"/>
                </a:solidFill>
                <a:effectLst>
                  <a:outerShdw blurRad="38100" dist="38100" dir="2700000" algn="tl">
                    <a:srgbClr val="000000"/>
                  </a:outerShdw>
                </a:effectLst>
                <a:latin typeface="Arial" charset="0"/>
              </a:rPr>
              <a:t>Pluto!</a:t>
            </a:r>
            <a:endParaRPr lang="en-US" sz="4800" dirty="0">
              <a:solidFill>
                <a:srgbClr val="FFFFFF"/>
              </a:solidFill>
              <a:effectLst>
                <a:outerShdw blurRad="38100" dist="38100" dir="2700000" algn="tl">
                  <a:srgbClr val="000000"/>
                </a:outerShdw>
              </a:effectLst>
              <a:latin typeface="Arial" charset="0"/>
            </a:endParaRPr>
          </a:p>
        </p:txBody>
      </p:sp>
      <p:pic>
        <p:nvPicPr>
          <p:cNvPr id="98306" name="Picture 2" descr="http://pluto.jhuapl.edu/Multimedia/Science-Photos/pics/nh-nix-hydra-7-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713" y="1609291"/>
            <a:ext cx="3364512" cy="2595826"/>
          </a:xfrm>
          <a:prstGeom prst="rect">
            <a:avLst/>
          </a:prstGeom>
          <a:noFill/>
          <a:extLst>
            <a:ext uri="{909E8E84-426E-40DD-AFC4-6F175D3DCCD1}">
              <a14:hiddenFill xmlns:a14="http://schemas.microsoft.com/office/drawing/2010/main">
                <a:solidFill>
                  <a:srgbClr val="FFFFFF"/>
                </a:solidFill>
              </a14:hiddenFill>
            </a:ext>
          </a:extLst>
        </p:spPr>
      </p:pic>
      <p:pic>
        <p:nvPicPr>
          <p:cNvPr id="98308" name="Picture 4" descr="https://www.nasa.gov/sites/default/files/thumbnails/image/201507140007hq.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295298"/>
            <a:ext cx="4340007" cy="2431664"/>
          </a:xfrm>
          <a:prstGeom prst="rect">
            <a:avLst/>
          </a:prstGeom>
          <a:noFill/>
          <a:extLst>
            <a:ext uri="{909E8E84-426E-40DD-AFC4-6F175D3DCCD1}">
              <a14:hiddenFill xmlns:a14="http://schemas.microsoft.com/office/drawing/2010/main">
                <a:solidFill>
                  <a:srgbClr val="FFFFFF"/>
                </a:solidFill>
              </a14:hiddenFill>
            </a:ext>
          </a:extLst>
        </p:spPr>
      </p:pic>
      <p:pic>
        <p:nvPicPr>
          <p:cNvPr id="98310" name="Picture 6" descr="New Horizons' first high-resolution view of Char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3538" y="685800"/>
            <a:ext cx="5860697" cy="394899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ChangeArrowheads="1"/>
          </p:cNvSpPr>
          <p:nvPr/>
        </p:nvSpPr>
        <p:spPr bwMode="auto">
          <a:xfrm>
            <a:off x="5318763" y="4026529"/>
            <a:ext cx="1752600" cy="646331"/>
          </a:xfrm>
          <a:prstGeom prst="rect">
            <a:avLst/>
          </a:prstGeom>
          <a:solidFill>
            <a:schemeClr val="bg2">
              <a:alpha val="41000"/>
            </a:schemeClr>
          </a:solidFill>
          <a:ln w="9525">
            <a:noFill/>
            <a:miter lim="800000"/>
            <a:headEnd/>
            <a:tailEnd/>
          </a:ln>
        </p:spPr>
        <p:txBody>
          <a:bodyPr wrap="square" anchor="ctr">
            <a:spAutoFit/>
          </a:bodyPr>
          <a:lstStyle/>
          <a:p>
            <a:pPr eaLnBrk="1" hangingPunct="1">
              <a:defRPr/>
            </a:pPr>
            <a:r>
              <a:rPr lang="en-US" sz="3600" dirty="0" smtClean="0">
                <a:solidFill>
                  <a:srgbClr val="FFFFFF"/>
                </a:solidFill>
                <a:effectLst>
                  <a:outerShdw blurRad="38100" dist="38100" dir="2700000" algn="tl">
                    <a:srgbClr val="000000"/>
                  </a:outerShdw>
                </a:effectLst>
                <a:latin typeface="Arial" charset="0"/>
              </a:rPr>
              <a:t>Charon</a:t>
            </a:r>
          </a:p>
        </p:txBody>
      </p:sp>
      <p:sp>
        <p:nvSpPr>
          <p:cNvPr id="10" name="Rectangle 9"/>
          <p:cNvSpPr>
            <a:spLocks noChangeArrowheads="1"/>
          </p:cNvSpPr>
          <p:nvPr/>
        </p:nvSpPr>
        <p:spPr bwMode="auto">
          <a:xfrm>
            <a:off x="5307877" y="5638800"/>
            <a:ext cx="3127485" cy="954107"/>
          </a:xfrm>
          <a:prstGeom prst="rect">
            <a:avLst/>
          </a:prstGeom>
          <a:solidFill>
            <a:schemeClr val="bg2">
              <a:alpha val="41000"/>
            </a:schemeClr>
          </a:solidFill>
          <a:ln w="9525">
            <a:noFill/>
            <a:miter lim="800000"/>
            <a:headEnd/>
            <a:tailEnd/>
          </a:ln>
        </p:spPr>
        <p:txBody>
          <a:bodyPr wrap="square" anchor="ctr">
            <a:spAutoFit/>
          </a:bodyPr>
          <a:lstStyle/>
          <a:p>
            <a:pPr eaLnBrk="1" hangingPunct="1">
              <a:defRPr/>
            </a:pPr>
            <a:r>
              <a:rPr lang="en-US" sz="2800" dirty="0" smtClean="0">
                <a:solidFill>
                  <a:srgbClr val="FFFFFF"/>
                </a:solidFill>
                <a:effectLst>
                  <a:outerShdw blurRad="38100" dist="38100" dir="2700000" algn="tl">
                    <a:srgbClr val="000000"/>
                  </a:outerShdw>
                </a:effectLst>
                <a:latin typeface="Arial" charset="0"/>
              </a:rPr>
              <a:t>And of course </a:t>
            </a:r>
          </a:p>
          <a:p>
            <a:pPr eaLnBrk="1" hangingPunct="1">
              <a:defRPr/>
            </a:pPr>
            <a:r>
              <a:rPr lang="en-US" sz="2800" dirty="0" smtClean="0">
                <a:solidFill>
                  <a:srgbClr val="FFFFFF"/>
                </a:solidFill>
                <a:effectLst>
                  <a:outerShdw blurRad="38100" dist="38100" dir="2700000" algn="tl">
                    <a:srgbClr val="000000"/>
                  </a:outerShdw>
                </a:effectLst>
                <a:latin typeface="Arial" charset="0"/>
              </a:rPr>
              <a:t>Styx and Kerberos </a:t>
            </a:r>
          </a:p>
        </p:txBody>
      </p:sp>
    </p:spTree>
    <p:extLst>
      <p:ext uri="{BB962C8B-B14F-4D97-AF65-F5344CB8AC3E}">
        <p14:creationId xmlns:p14="http://schemas.microsoft.com/office/powerpoint/2010/main" val="745464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Atmospheric pressure</a:t>
            </a:r>
          </a:p>
        </p:txBody>
      </p:sp>
      <p:graphicFrame>
        <p:nvGraphicFramePr>
          <p:cNvPr id="8195" name="Object 3"/>
          <p:cNvGraphicFramePr>
            <a:graphicFrameLocks noChangeAspect="1"/>
          </p:cNvGraphicFramePr>
          <p:nvPr/>
        </p:nvGraphicFramePr>
        <p:xfrm>
          <a:off x="114300" y="1219200"/>
          <a:ext cx="2943225" cy="5410200"/>
        </p:xfrm>
        <a:graphic>
          <a:graphicData uri="http://schemas.openxmlformats.org/presentationml/2006/ole">
            <mc:AlternateContent xmlns:mc="http://schemas.openxmlformats.org/markup-compatibility/2006">
              <mc:Choice xmlns:v="urn:schemas-microsoft-com:vml" Requires="v">
                <p:oleObj spid="_x0000_s92204" name="Image" r:id="rId4" imgW="3390476" imgH="6234921" progId="">
                  <p:embed/>
                </p:oleObj>
              </mc:Choice>
              <mc:Fallback>
                <p:oleObj name="Image" r:id="rId4" imgW="3390476" imgH="623492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1219200"/>
                        <a:ext cx="294322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5508" name="Text Box 4"/>
          <p:cNvSpPr txBox="1">
            <a:spLocks noChangeArrowheads="1"/>
          </p:cNvSpPr>
          <p:nvPr/>
        </p:nvSpPr>
        <p:spPr bwMode="auto">
          <a:xfrm>
            <a:off x="3238500" y="1676400"/>
            <a:ext cx="5791200" cy="579438"/>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b="1">
                <a:solidFill>
                  <a:srgbClr val="F5E9E9"/>
                </a:solidFill>
                <a:effectLst>
                  <a:outerShdw blurRad="38100" dist="38100" dir="2700000" algn="tl">
                    <a:srgbClr val="000000"/>
                  </a:outerShdw>
                </a:effectLst>
                <a:cs typeface="+mn-cs"/>
              </a:rPr>
              <a:t>Pressure:</a:t>
            </a:r>
            <a:r>
              <a:rPr lang="en-US">
                <a:solidFill>
                  <a:srgbClr val="F5E9E9"/>
                </a:solidFill>
                <a:effectLst>
                  <a:outerShdw blurRad="38100" dist="38100" dir="2700000" algn="tl">
                    <a:srgbClr val="000000"/>
                  </a:outerShdw>
                </a:effectLst>
                <a:cs typeface="+mn-cs"/>
              </a:rPr>
              <a:t> Force per unit area</a:t>
            </a:r>
          </a:p>
        </p:txBody>
      </p:sp>
      <p:sp>
        <p:nvSpPr>
          <p:cNvPr id="405509" name="Text Box 5"/>
          <p:cNvSpPr txBox="1">
            <a:spLocks noChangeArrowheads="1"/>
          </p:cNvSpPr>
          <p:nvPr/>
        </p:nvSpPr>
        <p:spPr bwMode="auto">
          <a:xfrm>
            <a:off x="3238500" y="2865438"/>
            <a:ext cx="5791200" cy="1554162"/>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a:solidFill>
                  <a:srgbClr val="F5E9E9"/>
                </a:solidFill>
                <a:effectLst>
                  <a:outerShdw blurRad="38100" dist="38100" dir="2700000" algn="tl">
                    <a:srgbClr val="000000"/>
                  </a:outerShdw>
                </a:effectLst>
                <a:cs typeface="+mn-cs"/>
              </a:rPr>
              <a:t>Atmospheric pressure holds the atmosphere up against the force of gravity</a:t>
            </a:r>
          </a:p>
        </p:txBody>
      </p:sp>
      <p:sp>
        <p:nvSpPr>
          <p:cNvPr id="405510" name="Text Box 6"/>
          <p:cNvSpPr txBox="1">
            <a:spLocks noChangeArrowheads="1"/>
          </p:cNvSpPr>
          <p:nvPr/>
        </p:nvSpPr>
        <p:spPr bwMode="auto">
          <a:xfrm>
            <a:off x="3276600" y="5029200"/>
            <a:ext cx="5791200" cy="10668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a:solidFill>
                  <a:srgbClr val="F5E9E9"/>
                </a:solidFill>
                <a:effectLst>
                  <a:outerShdw blurRad="38100" dist="38100" dir="2700000" algn="tl">
                    <a:srgbClr val="000000"/>
                  </a:outerShdw>
                </a:effectLst>
                <a:cs typeface="+mn-cs"/>
              </a:rPr>
              <a:t>Collisions between atoms and molecules create pressure</a:t>
            </a:r>
          </a:p>
        </p:txBody>
      </p:sp>
    </p:spTree>
    <p:extLst>
      <p:ext uri="{BB962C8B-B14F-4D97-AF65-F5344CB8AC3E}">
        <p14:creationId xmlns:p14="http://schemas.microsoft.com/office/powerpoint/2010/main" val="26040308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6" descr="http://scienceblogs.com/startswithabang/files/2009/05/impact3.jpg"/>
          <p:cNvPicPr>
            <a:picLocks noChangeAspect="1" noChangeArrowheads="1"/>
          </p:cNvPicPr>
          <p:nvPr/>
        </p:nvPicPr>
        <p:blipFill rotWithShape="1">
          <a:blip r:embed="rId3">
            <a:extLst>
              <a:ext uri="{28A0092B-C50C-407E-A947-70E740481C1C}">
                <a14:useLocalDpi xmlns:a14="http://schemas.microsoft.com/office/drawing/2010/main" val="0"/>
              </a:ext>
            </a:extLst>
          </a:blip>
          <a:srcRect t="5292"/>
          <a:stretch/>
        </p:blipFill>
        <p:spPr bwMode="auto">
          <a:xfrm>
            <a:off x="1344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7683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a:defRPr/>
            </a:pPr>
            <a:r>
              <a:rPr lang="en-US" sz="5400" dirty="0" smtClean="0">
                <a:solidFill>
                  <a:srgbClr val="F5E9E9"/>
                </a:solidFill>
                <a:effectLst>
                  <a:outerShdw blurRad="38100" dist="38100" dir="2700000" algn="tl">
                    <a:srgbClr val="000000"/>
                  </a:outerShdw>
                </a:effectLst>
              </a:rPr>
              <a:t>- Lab Time -</a:t>
            </a:r>
            <a:endParaRPr lang="en-US" sz="5400" dirty="0">
              <a:solidFill>
                <a:srgbClr val="F5E9E9"/>
              </a:solidFill>
              <a:effectLst>
                <a:outerShdw blurRad="38100" dist="38100" dir="2700000" algn="tl">
                  <a:srgbClr val="000000"/>
                </a:outerShdw>
              </a:effectLst>
            </a:endParaRPr>
          </a:p>
        </p:txBody>
      </p:sp>
    </p:spTree>
    <p:extLst>
      <p:ext uri="{BB962C8B-B14F-4D97-AF65-F5344CB8AC3E}">
        <p14:creationId xmlns:p14="http://schemas.microsoft.com/office/powerpoint/2010/main" val="37118986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52400" y="0"/>
            <a:ext cx="8832631" cy="830997"/>
          </a:xfrm>
          <a:prstGeom prst="rect">
            <a:avLst/>
          </a:prstGeom>
          <a:solidFill>
            <a:schemeClr val="bg2">
              <a:alpha val="41000"/>
            </a:schemeClr>
          </a:solidFill>
          <a:ln w="9525">
            <a:noFill/>
            <a:miter lim="800000"/>
            <a:headEnd/>
            <a:tailEnd/>
          </a:ln>
        </p:spPr>
        <p:txBody>
          <a:bodyPr wrap="square" anchor="ctr">
            <a:spAutoFit/>
          </a:bodyPr>
          <a:lstStyle/>
          <a:p>
            <a:pPr algn="ctr" eaLnBrk="1" hangingPunct="1">
              <a:defRPr/>
            </a:pPr>
            <a:r>
              <a:rPr lang="en-US" sz="4800" dirty="0" smtClean="0">
                <a:solidFill>
                  <a:srgbClr val="FFFFFF"/>
                </a:solidFill>
                <a:effectLst>
                  <a:outerShdw blurRad="38100" dist="38100" dir="2700000" algn="tl">
                    <a:srgbClr val="000000"/>
                  </a:outerShdw>
                </a:effectLst>
                <a:latin typeface="Arial" charset="0"/>
              </a:rPr>
              <a:t>Next up:  Gas Giants!</a:t>
            </a:r>
            <a:endParaRPr lang="en-US" sz="4800" dirty="0">
              <a:solidFill>
                <a:srgbClr val="FFFFFF"/>
              </a:solidFill>
              <a:effectLst>
                <a:outerShdw blurRad="38100" dist="38100" dir="2700000" algn="tl">
                  <a:srgbClr val="000000"/>
                </a:outerShdw>
              </a:effectLst>
              <a:latin typeface="Arial" charset="0"/>
            </a:endParaRPr>
          </a:p>
        </p:txBody>
      </p:sp>
      <p:pic>
        <p:nvPicPr>
          <p:cNvPr id="109570" name="Picture 2" descr="http://c85c7a.medialib.glogster.com/media/75/7574f79c501f90d51e68ead8f56e61dd0e4f24a09561e456892ab6ecc19192d8/jovian-planets-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297" y="1051033"/>
            <a:ext cx="7391400" cy="5589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85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a:solidFill>
                  <a:srgbClr val="F5E9E9"/>
                </a:solidFill>
                <a:effectLst>
                  <a:outerShdw blurRad="38100" dist="38100" dir="2700000" algn="tl">
                    <a:srgbClr val="000000"/>
                  </a:outerShdw>
                </a:effectLst>
                <a:cs typeface="+mn-cs"/>
              </a:rPr>
              <a:t>Planetary Temperature</a:t>
            </a:r>
          </a:p>
        </p:txBody>
      </p:sp>
      <p:graphicFrame>
        <p:nvGraphicFramePr>
          <p:cNvPr id="9219" name="Object 3"/>
          <p:cNvGraphicFramePr>
            <a:graphicFrameLocks noChangeAspect="1"/>
          </p:cNvGraphicFramePr>
          <p:nvPr/>
        </p:nvGraphicFramePr>
        <p:xfrm>
          <a:off x="1066800" y="1219200"/>
          <a:ext cx="4405313" cy="3827463"/>
        </p:xfrm>
        <a:graphic>
          <a:graphicData uri="http://schemas.openxmlformats.org/presentationml/2006/ole">
            <mc:AlternateContent xmlns:mc="http://schemas.openxmlformats.org/markup-compatibility/2006">
              <mc:Choice xmlns:v="urn:schemas-microsoft-com:vml" Requires="v">
                <p:oleObj spid="_x0000_s93228" name="Image" r:id="rId4" imgW="7746032" imgH="6730159" progId="">
                  <p:embed/>
                </p:oleObj>
              </mc:Choice>
              <mc:Fallback>
                <p:oleObj name="Image" r:id="rId4" imgW="7746032" imgH="673015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219200"/>
                        <a:ext cx="4405313" cy="382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7556" name="Text Box 4"/>
          <p:cNvSpPr txBox="1">
            <a:spLocks noChangeArrowheads="1"/>
          </p:cNvSpPr>
          <p:nvPr/>
        </p:nvSpPr>
        <p:spPr bwMode="auto">
          <a:xfrm>
            <a:off x="571500" y="5181600"/>
            <a:ext cx="8001000" cy="64135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cs typeface="+mn-cs"/>
              </a:rPr>
              <a:t>Planets must be in </a:t>
            </a:r>
            <a:r>
              <a:rPr lang="en-US" sz="3600" b="1">
                <a:solidFill>
                  <a:srgbClr val="F5E9E9"/>
                </a:solidFill>
                <a:effectLst>
                  <a:outerShdw blurRad="38100" dist="38100" dir="2700000" algn="tl">
                    <a:srgbClr val="000000"/>
                  </a:outerShdw>
                </a:effectLst>
                <a:cs typeface="+mn-cs"/>
              </a:rPr>
              <a:t>thermal balance</a:t>
            </a:r>
          </a:p>
        </p:txBody>
      </p:sp>
      <p:sp>
        <p:nvSpPr>
          <p:cNvPr id="407557" name="Text Box 5"/>
          <p:cNvSpPr txBox="1">
            <a:spLocks noChangeArrowheads="1"/>
          </p:cNvSpPr>
          <p:nvPr/>
        </p:nvSpPr>
        <p:spPr bwMode="auto">
          <a:xfrm>
            <a:off x="1771650" y="6019800"/>
            <a:ext cx="2324100" cy="64135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cs typeface="+mn-cs"/>
              </a:rPr>
              <a:t>Energy In</a:t>
            </a:r>
            <a:endParaRPr lang="en-US" sz="3600" b="1">
              <a:solidFill>
                <a:srgbClr val="F5E9E9"/>
              </a:solidFill>
              <a:effectLst>
                <a:outerShdw blurRad="38100" dist="38100" dir="2700000" algn="tl">
                  <a:srgbClr val="000000"/>
                </a:outerShdw>
              </a:effectLst>
              <a:cs typeface="+mn-cs"/>
            </a:endParaRPr>
          </a:p>
        </p:txBody>
      </p:sp>
      <p:sp>
        <p:nvSpPr>
          <p:cNvPr id="407558" name="Text Box 6"/>
          <p:cNvSpPr txBox="1">
            <a:spLocks noChangeArrowheads="1"/>
          </p:cNvSpPr>
          <p:nvPr/>
        </p:nvSpPr>
        <p:spPr bwMode="auto">
          <a:xfrm>
            <a:off x="4095750" y="6019800"/>
            <a:ext cx="457200" cy="64135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cs typeface="+mn-cs"/>
              </a:rPr>
              <a:t>=</a:t>
            </a:r>
            <a:endParaRPr lang="en-US" sz="3600" b="1">
              <a:solidFill>
                <a:srgbClr val="F5E9E9"/>
              </a:solidFill>
              <a:effectLst>
                <a:outerShdw blurRad="38100" dist="38100" dir="2700000" algn="tl">
                  <a:srgbClr val="000000"/>
                </a:outerShdw>
              </a:effectLst>
              <a:cs typeface="+mn-cs"/>
            </a:endParaRPr>
          </a:p>
        </p:txBody>
      </p:sp>
      <p:sp>
        <p:nvSpPr>
          <p:cNvPr id="407559" name="Text Box 7"/>
          <p:cNvSpPr txBox="1">
            <a:spLocks noChangeArrowheads="1"/>
          </p:cNvSpPr>
          <p:nvPr/>
        </p:nvSpPr>
        <p:spPr bwMode="auto">
          <a:xfrm>
            <a:off x="4552950" y="6019800"/>
            <a:ext cx="2819400" cy="64135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cs typeface="+mn-cs"/>
              </a:rPr>
              <a:t>Energy Out</a:t>
            </a:r>
            <a:endParaRPr lang="en-US" sz="3600" b="1">
              <a:solidFill>
                <a:srgbClr val="F5E9E9"/>
              </a:solidFill>
              <a:effectLst>
                <a:outerShdw blurRad="38100" dist="38100" dir="2700000" algn="tl">
                  <a:srgbClr val="000000"/>
                </a:outerShdw>
              </a:effectLst>
              <a:cs typeface="+mn-cs"/>
            </a:endParaRPr>
          </a:p>
        </p:txBody>
      </p:sp>
      <p:pic>
        <p:nvPicPr>
          <p:cNvPr id="9224" name="Picture 8" descr="e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2438400"/>
            <a:ext cx="30480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561" name="Text Box 9"/>
          <p:cNvSpPr txBox="1">
            <a:spLocks noChangeArrowheads="1"/>
          </p:cNvSpPr>
          <p:nvPr/>
        </p:nvSpPr>
        <p:spPr bwMode="auto">
          <a:xfrm>
            <a:off x="5791200" y="1219200"/>
            <a:ext cx="2819400" cy="1190625"/>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3600">
                <a:solidFill>
                  <a:srgbClr val="F5E9E9"/>
                </a:solidFill>
                <a:effectLst>
                  <a:outerShdw blurRad="38100" dist="38100" dir="2700000" algn="tl">
                    <a:srgbClr val="000000"/>
                  </a:outerShdw>
                </a:effectLst>
                <a:cs typeface="+mn-cs"/>
              </a:rPr>
              <a:t>Without an atmosphere:</a:t>
            </a:r>
            <a:endParaRPr lang="en-US" sz="3600" b="1">
              <a:solidFill>
                <a:srgbClr val="F5E9E9"/>
              </a:solidFill>
              <a:effectLst>
                <a:outerShdw blurRad="38100" dist="38100" dir="2700000" algn="tl">
                  <a:srgbClr val="000000"/>
                </a:outerShdw>
              </a:effectLst>
              <a:cs typeface="+mn-cs"/>
            </a:endParaRPr>
          </a:p>
        </p:txBody>
      </p:sp>
      <p:sp>
        <p:nvSpPr>
          <p:cNvPr id="407562" name="Text Box 10"/>
          <p:cNvSpPr txBox="1">
            <a:spLocks noChangeArrowheads="1"/>
          </p:cNvSpPr>
          <p:nvPr/>
        </p:nvSpPr>
        <p:spPr bwMode="auto">
          <a:xfrm>
            <a:off x="6164263" y="2735263"/>
            <a:ext cx="463550" cy="701675"/>
          </a:xfrm>
          <a:prstGeom prst="rect">
            <a:avLst/>
          </a:prstGeom>
          <a:noFill/>
          <a:ln w="9525">
            <a:noFill/>
            <a:miter lim="800000"/>
            <a:headEnd/>
            <a:tailEnd/>
          </a:ln>
          <a:effectLst/>
        </p:spPr>
        <p:txBody>
          <a:bodyPr wrap="none">
            <a:spAutoFit/>
          </a:bodyPr>
          <a:lstStyle/>
          <a:p>
            <a:pPr algn="ctr" eaLnBrk="0" hangingPunct="0">
              <a:defRPr/>
            </a:pPr>
            <a:r>
              <a:rPr lang="en-US" sz="4000" b="1">
                <a:solidFill>
                  <a:schemeClr val="tx1"/>
                </a:solidFill>
                <a:effectLst>
                  <a:outerShdw blurRad="38100" dist="38100" dir="2700000" algn="tl">
                    <a:srgbClr val="FFFFFF"/>
                  </a:outerShdw>
                </a:effectLst>
                <a:cs typeface="+mn-cs"/>
                <a:sym typeface="Symbol" pitchFamily="18" charset="2"/>
              </a:rPr>
              <a:t></a:t>
            </a:r>
          </a:p>
        </p:txBody>
      </p:sp>
      <p:sp>
        <p:nvSpPr>
          <p:cNvPr id="407563" name="Text Box 11"/>
          <p:cNvSpPr txBox="1">
            <a:spLocks noChangeArrowheads="1"/>
          </p:cNvSpPr>
          <p:nvPr/>
        </p:nvSpPr>
        <p:spPr bwMode="auto">
          <a:xfrm>
            <a:off x="7162800" y="2438400"/>
            <a:ext cx="946150" cy="701675"/>
          </a:xfrm>
          <a:prstGeom prst="rect">
            <a:avLst/>
          </a:prstGeom>
          <a:solidFill>
            <a:schemeClr val="bg1"/>
          </a:solidFill>
          <a:ln w="9525">
            <a:noFill/>
            <a:miter lim="800000"/>
            <a:headEnd/>
            <a:tailEnd/>
          </a:ln>
          <a:effectLst/>
        </p:spPr>
        <p:txBody>
          <a:bodyPr>
            <a:spAutoFit/>
          </a:bodyPr>
          <a:lstStyle/>
          <a:p>
            <a:pPr algn="ctr" eaLnBrk="0" hangingPunct="0">
              <a:defRPr/>
            </a:pPr>
            <a:r>
              <a:rPr lang="en-US" sz="4000" b="1">
                <a:solidFill>
                  <a:schemeClr val="tx1"/>
                </a:solidFill>
                <a:effectLst>
                  <a:outerShdw blurRad="38100" dist="38100" dir="2700000" algn="tl">
                    <a:srgbClr val="C0C0C0"/>
                  </a:outerShdw>
                </a:effectLst>
                <a:latin typeface="Times New Roman" pitchFamily="18" charset="0"/>
                <a:cs typeface="+mn-cs"/>
              </a:rPr>
              <a:t>250</a:t>
            </a:r>
          </a:p>
        </p:txBody>
      </p:sp>
    </p:spTree>
    <p:extLst>
      <p:ext uri="{BB962C8B-B14F-4D97-AF65-F5344CB8AC3E}">
        <p14:creationId xmlns:p14="http://schemas.microsoft.com/office/powerpoint/2010/main" val="137398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7"/>
                                        </p:tgtEl>
                                        <p:attrNameLst>
                                          <p:attrName>style.visibility</p:attrName>
                                        </p:attrNameLst>
                                      </p:cBhvr>
                                      <p:to>
                                        <p:strVal val="visible"/>
                                      </p:to>
                                    </p:set>
                                    <p:anim calcmode="lin" valueType="num">
                                      <p:cBhvr additive="base">
                                        <p:cTn id="7" dur="500" fill="hold"/>
                                        <p:tgtEl>
                                          <p:spTgt spid="407557"/>
                                        </p:tgtEl>
                                        <p:attrNameLst>
                                          <p:attrName>ppt_x</p:attrName>
                                        </p:attrNameLst>
                                      </p:cBhvr>
                                      <p:tavLst>
                                        <p:tav tm="0">
                                          <p:val>
                                            <p:strVal val="0-#ppt_w/2"/>
                                          </p:val>
                                        </p:tav>
                                        <p:tav tm="100000">
                                          <p:val>
                                            <p:strVal val="#ppt_x"/>
                                          </p:val>
                                        </p:tav>
                                      </p:tavLst>
                                    </p:anim>
                                    <p:anim calcmode="lin" valueType="num">
                                      <p:cBhvr additive="base">
                                        <p:cTn id="8" dur="500" fill="hold"/>
                                        <p:tgtEl>
                                          <p:spTgt spid="40755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07559"/>
                                        </p:tgtEl>
                                        <p:attrNameLst>
                                          <p:attrName>style.visibility</p:attrName>
                                        </p:attrNameLst>
                                      </p:cBhvr>
                                      <p:to>
                                        <p:strVal val="visible"/>
                                      </p:to>
                                    </p:set>
                                    <p:anim calcmode="lin" valueType="num">
                                      <p:cBhvr additive="base">
                                        <p:cTn id="11" dur="500" fill="hold"/>
                                        <p:tgtEl>
                                          <p:spTgt spid="407559"/>
                                        </p:tgtEl>
                                        <p:attrNameLst>
                                          <p:attrName>ppt_x</p:attrName>
                                        </p:attrNameLst>
                                      </p:cBhvr>
                                      <p:tavLst>
                                        <p:tav tm="0">
                                          <p:val>
                                            <p:strVal val="1+#ppt_w/2"/>
                                          </p:val>
                                        </p:tav>
                                        <p:tav tm="100000">
                                          <p:val>
                                            <p:strVal val="#ppt_x"/>
                                          </p:val>
                                        </p:tav>
                                      </p:tavLst>
                                    </p:anim>
                                    <p:anim calcmode="lin" valueType="num">
                                      <p:cBhvr additive="base">
                                        <p:cTn id="12" dur="500" fill="hold"/>
                                        <p:tgtEl>
                                          <p:spTgt spid="407559"/>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07558"/>
                                        </p:tgtEl>
                                        <p:attrNameLst>
                                          <p:attrName>style.visibility</p:attrName>
                                        </p:attrNameLst>
                                      </p:cBhvr>
                                      <p:to>
                                        <p:strVal val="visible"/>
                                      </p:to>
                                    </p:set>
                                    <p:anim calcmode="lin" valueType="num">
                                      <p:cBhvr additive="base">
                                        <p:cTn id="15" dur="500" fill="hold"/>
                                        <p:tgtEl>
                                          <p:spTgt spid="407558"/>
                                        </p:tgtEl>
                                        <p:attrNameLst>
                                          <p:attrName>ppt_x</p:attrName>
                                        </p:attrNameLst>
                                      </p:cBhvr>
                                      <p:tavLst>
                                        <p:tav tm="0">
                                          <p:val>
                                            <p:strVal val="#ppt_x"/>
                                          </p:val>
                                        </p:tav>
                                        <p:tav tm="100000">
                                          <p:val>
                                            <p:strVal val="#ppt_x"/>
                                          </p:val>
                                        </p:tav>
                                      </p:tavLst>
                                    </p:anim>
                                    <p:anim calcmode="lin" valueType="num">
                                      <p:cBhvr additive="base">
                                        <p:cTn id="16" dur="500" fill="hold"/>
                                        <p:tgtEl>
                                          <p:spTgt spid="407558"/>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07561"/>
                                        </p:tgtEl>
                                        <p:attrNameLst>
                                          <p:attrName>style.visibility</p:attrName>
                                        </p:attrNameLst>
                                      </p:cBhvr>
                                      <p:to>
                                        <p:strVal val="visible"/>
                                      </p:to>
                                    </p:set>
                                    <p:anim calcmode="lin" valueType="num">
                                      <p:cBhvr additive="base">
                                        <p:cTn id="19" dur="500" fill="hold"/>
                                        <p:tgtEl>
                                          <p:spTgt spid="407561"/>
                                        </p:tgtEl>
                                        <p:attrNameLst>
                                          <p:attrName>ppt_x</p:attrName>
                                        </p:attrNameLst>
                                      </p:cBhvr>
                                      <p:tavLst>
                                        <p:tav tm="0">
                                          <p:val>
                                            <p:strVal val="1+#ppt_w/2"/>
                                          </p:val>
                                        </p:tav>
                                        <p:tav tm="100000">
                                          <p:val>
                                            <p:strVal val="#ppt_x"/>
                                          </p:val>
                                        </p:tav>
                                      </p:tavLst>
                                    </p:anim>
                                    <p:anim calcmode="lin" valueType="num">
                                      <p:cBhvr additive="base">
                                        <p:cTn id="2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7" grpId="0" animBg="1"/>
      <p:bldP spid="407558" grpId="0" animBg="1"/>
      <p:bldP spid="407559" grpId="0" animBg="1"/>
      <p:bldP spid="4075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smtClean="0">
                <a:solidFill>
                  <a:srgbClr val="F5E9E9"/>
                </a:solidFill>
                <a:effectLst>
                  <a:outerShdw blurRad="38100" dist="38100" dir="2700000" algn="tl">
                    <a:srgbClr val="000000"/>
                  </a:outerShdw>
                </a:effectLst>
                <a:cs typeface="+mn-cs"/>
              </a:rPr>
              <a:t>Earth Temperature</a:t>
            </a:r>
            <a:endParaRPr lang="en-US" sz="5400" dirty="0">
              <a:solidFill>
                <a:srgbClr val="F5E9E9"/>
              </a:solidFill>
              <a:effectLst>
                <a:outerShdw blurRad="38100" dist="38100" dir="2700000" algn="tl">
                  <a:srgbClr val="000000"/>
                </a:outerShdw>
              </a:effectLst>
              <a:cs typeface="+mn-cs"/>
            </a:endParaRPr>
          </a:p>
        </p:txBody>
      </p:sp>
      <p:pic>
        <p:nvPicPr>
          <p:cNvPr id="9224" name="Picture 8" descr="e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438400"/>
            <a:ext cx="30480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561" name="Text Box 9"/>
          <p:cNvSpPr txBox="1">
            <a:spLocks noChangeArrowheads="1"/>
          </p:cNvSpPr>
          <p:nvPr/>
        </p:nvSpPr>
        <p:spPr bwMode="auto">
          <a:xfrm>
            <a:off x="5791200" y="1219200"/>
            <a:ext cx="3048000" cy="1190625"/>
          </a:xfrm>
          <a:prstGeom prst="rect">
            <a:avLst/>
          </a:prstGeom>
          <a:solidFill>
            <a:schemeClr val="bg2">
              <a:alpha val="41000"/>
            </a:schemeClr>
          </a:solidFill>
          <a:ln w="9525">
            <a:noFill/>
            <a:miter lim="800000"/>
            <a:headEnd/>
            <a:tailEnd/>
          </a:ln>
          <a:effectLst/>
        </p:spPr>
        <p:txBody>
          <a:bodyPr wrap="square">
            <a:spAutoFit/>
          </a:bodyPr>
          <a:lstStyle/>
          <a:p>
            <a:pPr algn="ctr" eaLnBrk="0" hangingPunct="0">
              <a:defRPr/>
            </a:pPr>
            <a:r>
              <a:rPr lang="en-US" sz="3600" dirty="0">
                <a:solidFill>
                  <a:srgbClr val="F5E9E9"/>
                </a:solidFill>
                <a:effectLst>
                  <a:outerShdw blurRad="38100" dist="38100" dir="2700000" algn="tl">
                    <a:srgbClr val="000000"/>
                  </a:outerShdw>
                </a:effectLst>
                <a:cs typeface="+mn-cs"/>
              </a:rPr>
              <a:t>Without an atmosphere:</a:t>
            </a:r>
            <a:endParaRPr lang="en-US" sz="3600" b="1" dirty="0">
              <a:solidFill>
                <a:srgbClr val="F5E9E9"/>
              </a:solidFill>
              <a:effectLst>
                <a:outerShdw blurRad="38100" dist="38100" dir="2700000" algn="tl">
                  <a:srgbClr val="000000"/>
                </a:outerShdw>
              </a:effectLst>
              <a:cs typeface="+mn-cs"/>
            </a:endParaRPr>
          </a:p>
        </p:txBody>
      </p:sp>
      <p:sp>
        <p:nvSpPr>
          <p:cNvPr id="407562" name="Text Box 10"/>
          <p:cNvSpPr txBox="1">
            <a:spLocks noChangeArrowheads="1"/>
          </p:cNvSpPr>
          <p:nvPr/>
        </p:nvSpPr>
        <p:spPr bwMode="auto">
          <a:xfrm>
            <a:off x="6164263" y="2735263"/>
            <a:ext cx="463550" cy="701675"/>
          </a:xfrm>
          <a:prstGeom prst="rect">
            <a:avLst/>
          </a:prstGeom>
          <a:noFill/>
          <a:ln w="9525">
            <a:noFill/>
            <a:miter lim="800000"/>
            <a:headEnd/>
            <a:tailEnd/>
          </a:ln>
          <a:effectLst/>
        </p:spPr>
        <p:txBody>
          <a:bodyPr wrap="none">
            <a:spAutoFit/>
          </a:bodyPr>
          <a:lstStyle/>
          <a:p>
            <a:pPr algn="ctr" eaLnBrk="0" hangingPunct="0">
              <a:defRPr/>
            </a:pPr>
            <a:r>
              <a:rPr lang="en-US" sz="4000" b="1">
                <a:solidFill>
                  <a:schemeClr val="tx1"/>
                </a:solidFill>
                <a:effectLst>
                  <a:outerShdw blurRad="38100" dist="38100" dir="2700000" algn="tl">
                    <a:srgbClr val="FFFFFF"/>
                  </a:outerShdw>
                </a:effectLst>
                <a:cs typeface="+mn-cs"/>
                <a:sym typeface="Symbol" pitchFamily="18" charset="2"/>
              </a:rPr>
              <a:t></a:t>
            </a:r>
          </a:p>
        </p:txBody>
      </p:sp>
      <p:sp>
        <p:nvSpPr>
          <p:cNvPr id="407563" name="Text Box 11"/>
          <p:cNvSpPr txBox="1">
            <a:spLocks noChangeArrowheads="1"/>
          </p:cNvSpPr>
          <p:nvPr/>
        </p:nvSpPr>
        <p:spPr bwMode="auto">
          <a:xfrm>
            <a:off x="7162800" y="2438400"/>
            <a:ext cx="946150" cy="701675"/>
          </a:xfrm>
          <a:prstGeom prst="rect">
            <a:avLst/>
          </a:prstGeom>
          <a:solidFill>
            <a:schemeClr val="bg1"/>
          </a:solidFill>
          <a:ln w="9525">
            <a:noFill/>
            <a:miter lim="800000"/>
            <a:headEnd/>
            <a:tailEnd/>
          </a:ln>
          <a:effectLst/>
        </p:spPr>
        <p:txBody>
          <a:bodyPr>
            <a:spAutoFit/>
          </a:bodyPr>
          <a:lstStyle/>
          <a:p>
            <a:pPr algn="ctr" eaLnBrk="0" hangingPunct="0">
              <a:defRPr/>
            </a:pPr>
            <a:r>
              <a:rPr lang="en-US" sz="4000" b="1">
                <a:solidFill>
                  <a:schemeClr val="tx1"/>
                </a:solidFill>
                <a:effectLst>
                  <a:outerShdw blurRad="38100" dist="38100" dir="2700000" algn="tl">
                    <a:srgbClr val="C0C0C0"/>
                  </a:outerShdw>
                </a:effectLst>
                <a:latin typeface="Times New Roman" pitchFamily="18" charset="0"/>
                <a:cs typeface="+mn-cs"/>
              </a:rPr>
              <a:t>250</a:t>
            </a:r>
          </a:p>
        </p:txBody>
      </p:sp>
      <p:sp>
        <p:nvSpPr>
          <p:cNvPr id="12" name="Text Box 9"/>
          <p:cNvSpPr txBox="1">
            <a:spLocks noChangeArrowheads="1"/>
          </p:cNvSpPr>
          <p:nvPr/>
        </p:nvSpPr>
        <p:spPr bwMode="auto">
          <a:xfrm>
            <a:off x="0" y="5830669"/>
            <a:ext cx="9144000" cy="646331"/>
          </a:xfrm>
          <a:prstGeom prst="rect">
            <a:avLst/>
          </a:prstGeom>
          <a:solidFill>
            <a:schemeClr val="bg2">
              <a:alpha val="41000"/>
            </a:schemeClr>
          </a:solidFill>
          <a:ln w="9525">
            <a:noFill/>
            <a:miter lim="800000"/>
            <a:headEnd/>
            <a:tailEnd/>
          </a:ln>
          <a:effectLst/>
        </p:spPr>
        <p:txBody>
          <a:bodyPr wrap="square">
            <a:spAutoFit/>
          </a:bodyPr>
          <a:lstStyle/>
          <a:p>
            <a:pPr algn="ctr" eaLnBrk="0" hangingPunct="0">
              <a:defRPr/>
            </a:pPr>
            <a:r>
              <a:rPr lang="en-US" sz="3600" dirty="0" smtClean="0">
                <a:solidFill>
                  <a:srgbClr val="F5E9E9"/>
                </a:solidFill>
                <a:effectLst>
                  <a:outerShdw blurRad="38100" dist="38100" dir="2700000" algn="tl">
                    <a:srgbClr val="000000"/>
                  </a:outerShdw>
                </a:effectLst>
                <a:cs typeface="+mn-cs"/>
              </a:rPr>
              <a:t>With our </a:t>
            </a:r>
            <a:r>
              <a:rPr lang="en-US" sz="3600" dirty="0">
                <a:solidFill>
                  <a:srgbClr val="F5E9E9"/>
                </a:solidFill>
                <a:effectLst>
                  <a:outerShdw blurRad="38100" dist="38100" dir="2700000" algn="tl">
                    <a:srgbClr val="000000"/>
                  </a:outerShdw>
                </a:effectLst>
                <a:cs typeface="+mn-cs"/>
              </a:rPr>
              <a:t>atmosphere</a:t>
            </a:r>
            <a:r>
              <a:rPr lang="en-US" sz="3600" dirty="0" smtClean="0">
                <a:solidFill>
                  <a:srgbClr val="F5E9E9"/>
                </a:solidFill>
                <a:effectLst>
                  <a:outerShdw blurRad="38100" dist="38100" dir="2700000" algn="tl">
                    <a:srgbClr val="000000"/>
                  </a:outerShdw>
                </a:effectLst>
                <a:cs typeface="+mn-cs"/>
              </a:rPr>
              <a:t>:  287K (14°C or 57</a:t>
            </a:r>
            <a:r>
              <a:rPr lang="en-US" sz="3600" dirty="0">
                <a:solidFill>
                  <a:srgbClr val="F5E9E9"/>
                </a:solidFill>
                <a:effectLst>
                  <a:outerShdw blurRad="38100" dist="38100" dir="2700000" algn="tl">
                    <a:srgbClr val="000000"/>
                  </a:outerShdw>
                </a:effectLst>
              </a:rPr>
              <a:t>°</a:t>
            </a:r>
            <a:r>
              <a:rPr lang="en-US" sz="3600" dirty="0" smtClean="0">
                <a:solidFill>
                  <a:srgbClr val="F5E9E9"/>
                </a:solidFill>
                <a:effectLst>
                  <a:outerShdw blurRad="38100" dist="38100" dir="2700000" algn="tl">
                    <a:srgbClr val="000000"/>
                  </a:outerShdw>
                </a:effectLst>
                <a:cs typeface="+mn-cs"/>
              </a:rPr>
              <a:t>F)</a:t>
            </a:r>
            <a:endParaRPr lang="en-US" sz="3600" b="1" dirty="0">
              <a:solidFill>
                <a:srgbClr val="F5E9E9"/>
              </a:solidFill>
              <a:effectLst>
                <a:outerShdw blurRad="38100" dist="38100" dir="2700000" algn="tl">
                  <a:srgbClr val="000000"/>
                </a:outerShdw>
              </a:effectLst>
              <a:cs typeface="+mn-cs"/>
            </a:endParaRPr>
          </a:p>
        </p:txBody>
      </p:sp>
      <p:sp>
        <p:nvSpPr>
          <p:cNvPr id="13" name="Text Box 9"/>
          <p:cNvSpPr txBox="1">
            <a:spLocks noChangeArrowheads="1"/>
          </p:cNvSpPr>
          <p:nvPr/>
        </p:nvSpPr>
        <p:spPr bwMode="auto">
          <a:xfrm>
            <a:off x="5791200" y="4010025"/>
            <a:ext cx="3048000" cy="1200329"/>
          </a:xfrm>
          <a:prstGeom prst="rect">
            <a:avLst/>
          </a:prstGeom>
          <a:solidFill>
            <a:schemeClr val="bg2">
              <a:alpha val="41000"/>
            </a:schemeClr>
          </a:solidFill>
          <a:ln w="9525">
            <a:noFill/>
            <a:miter lim="800000"/>
            <a:headEnd/>
            <a:tailEnd/>
          </a:ln>
          <a:effectLst/>
        </p:spPr>
        <p:txBody>
          <a:bodyPr wrap="square">
            <a:spAutoFit/>
          </a:bodyPr>
          <a:lstStyle/>
          <a:p>
            <a:pPr algn="ctr" eaLnBrk="0" hangingPunct="0">
              <a:defRPr/>
            </a:pPr>
            <a:r>
              <a:rPr lang="en-US" sz="3600" dirty="0" smtClean="0">
                <a:solidFill>
                  <a:srgbClr val="F5E9E9"/>
                </a:solidFill>
                <a:effectLst>
                  <a:outerShdw blurRad="38100" dist="38100" dir="2700000" algn="tl">
                    <a:srgbClr val="000000"/>
                  </a:outerShdw>
                </a:effectLst>
                <a:cs typeface="+mn-cs"/>
              </a:rPr>
              <a:t>250K (-23</a:t>
            </a:r>
            <a:r>
              <a:rPr lang="en-US" sz="3600" dirty="0" smtClean="0">
                <a:solidFill>
                  <a:srgbClr val="F5E9E9"/>
                </a:solidFill>
                <a:effectLst>
                  <a:outerShdw blurRad="38100" dist="38100" dir="2700000" algn="tl">
                    <a:srgbClr val="000000"/>
                  </a:outerShdw>
                </a:effectLst>
              </a:rPr>
              <a:t>°C</a:t>
            </a:r>
            <a:r>
              <a:rPr lang="en-US" sz="3600" dirty="0" smtClean="0">
                <a:solidFill>
                  <a:srgbClr val="F5E9E9"/>
                </a:solidFill>
                <a:effectLst>
                  <a:outerShdw blurRad="38100" dist="38100" dir="2700000" algn="tl">
                    <a:srgbClr val="000000"/>
                  </a:outerShdw>
                </a:effectLst>
                <a:cs typeface="+mn-cs"/>
              </a:rPr>
              <a:t> or -10</a:t>
            </a:r>
            <a:r>
              <a:rPr lang="en-US" sz="3600" dirty="0" smtClean="0">
                <a:solidFill>
                  <a:srgbClr val="F5E9E9"/>
                </a:solidFill>
                <a:effectLst>
                  <a:outerShdw blurRad="38100" dist="38100" dir="2700000" algn="tl">
                    <a:srgbClr val="000000"/>
                  </a:outerShdw>
                </a:effectLst>
              </a:rPr>
              <a:t>°</a:t>
            </a:r>
            <a:r>
              <a:rPr lang="en-US" sz="3600" dirty="0" smtClean="0">
                <a:solidFill>
                  <a:srgbClr val="F5E9E9"/>
                </a:solidFill>
                <a:effectLst>
                  <a:outerShdw blurRad="38100" dist="38100" dir="2700000" algn="tl">
                    <a:srgbClr val="000000"/>
                  </a:outerShdw>
                </a:effectLst>
                <a:cs typeface="+mn-cs"/>
              </a:rPr>
              <a:t>F)</a:t>
            </a:r>
            <a:endParaRPr lang="en-US" sz="3600" b="1" dirty="0">
              <a:solidFill>
                <a:srgbClr val="F5E9E9"/>
              </a:solidFill>
              <a:effectLst>
                <a:outerShdw blurRad="38100" dist="38100" dir="2700000" algn="tl">
                  <a:srgbClr val="000000"/>
                </a:outerShdw>
              </a:effectLst>
              <a:cs typeface="+mn-cs"/>
            </a:endParaRPr>
          </a:p>
        </p:txBody>
      </p:sp>
      <p:pic>
        <p:nvPicPr>
          <p:cNvPr id="106498" name="Picture 2" descr="https://www.grc.nasa.gov/www/k-12/airplane/Images/atmosphe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1219200"/>
            <a:ext cx="5731927" cy="4295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572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07561"/>
                                        </p:tgtEl>
                                        <p:attrNameLst>
                                          <p:attrName>style.visibility</p:attrName>
                                        </p:attrNameLst>
                                      </p:cBhvr>
                                      <p:to>
                                        <p:strVal val="visible"/>
                                      </p:to>
                                    </p:set>
                                    <p:anim calcmode="lin" valueType="num">
                                      <p:cBhvr additive="base">
                                        <p:cTn id="7" dur="500" fill="hold"/>
                                        <p:tgtEl>
                                          <p:spTgt spid="407561"/>
                                        </p:tgtEl>
                                        <p:attrNameLst>
                                          <p:attrName>ppt_x</p:attrName>
                                        </p:attrNameLst>
                                      </p:cBhvr>
                                      <p:tavLst>
                                        <p:tav tm="0">
                                          <p:val>
                                            <p:strVal val="1+#ppt_w/2"/>
                                          </p:val>
                                        </p:tav>
                                        <p:tav tm="100000">
                                          <p:val>
                                            <p:strVal val="#ppt_x"/>
                                          </p:val>
                                        </p:tav>
                                      </p:tavLst>
                                    </p:anim>
                                    <p:anim calcmode="lin" valueType="num">
                                      <p:cBhvr additive="base">
                                        <p:cTn id="8" dur="500" fill="hold"/>
                                        <p:tgtEl>
                                          <p:spTgt spid="40756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6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smtClean="0">
                <a:solidFill>
                  <a:srgbClr val="F5E9E9"/>
                </a:solidFill>
                <a:effectLst>
                  <a:outerShdw blurRad="38100" dist="38100" dir="2700000" algn="tl">
                    <a:srgbClr val="000000"/>
                  </a:outerShdw>
                </a:effectLst>
                <a:cs typeface="+mn-cs"/>
              </a:rPr>
              <a:t>Earth Atmosphere</a:t>
            </a:r>
            <a:endParaRPr lang="en-US" sz="5400" dirty="0">
              <a:solidFill>
                <a:srgbClr val="F5E9E9"/>
              </a:solidFill>
              <a:effectLst>
                <a:outerShdw blurRad="38100" dist="38100" dir="2700000" algn="tl">
                  <a:srgbClr val="000000"/>
                </a:outerShdw>
              </a:effectLst>
              <a:cs typeface="+mn-cs"/>
            </a:endParaRPr>
          </a:p>
        </p:txBody>
      </p:sp>
      <p:sp>
        <p:nvSpPr>
          <p:cNvPr id="407561" name="Text Box 9"/>
          <p:cNvSpPr txBox="1">
            <a:spLocks noChangeArrowheads="1"/>
          </p:cNvSpPr>
          <p:nvPr/>
        </p:nvSpPr>
        <p:spPr bwMode="auto">
          <a:xfrm>
            <a:off x="5791200" y="1219200"/>
            <a:ext cx="3048000" cy="646331"/>
          </a:xfrm>
          <a:prstGeom prst="rect">
            <a:avLst/>
          </a:prstGeom>
          <a:solidFill>
            <a:schemeClr val="bg2">
              <a:alpha val="41000"/>
            </a:schemeClr>
          </a:solidFill>
          <a:ln w="9525">
            <a:noFill/>
            <a:miter lim="800000"/>
            <a:headEnd/>
            <a:tailEnd/>
          </a:ln>
          <a:effectLst/>
        </p:spPr>
        <p:txBody>
          <a:bodyPr wrap="square">
            <a:spAutoFit/>
          </a:bodyPr>
          <a:lstStyle/>
          <a:p>
            <a:pPr algn="ctr" eaLnBrk="0" hangingPunct="0">
              <a:defRPr/>
            </a:pPr>
            <a:r>
              <a:rPr lang="en-US" sz="3600" dirty="0" smtClean="0">
                <a:solidFill>
                  <a:srgbClr val="F5E9E9"/>
                </a:solidFill>
                <a:effectLst>
                  <a:outerShdw blurRad="38100" dist="38100" dir="2700000" algn="tl">
                    <a:srgbClr val="000000"/>
                  </a:outerShdw>
                </a:effectLst>
                <a:cs typeface="+mn-cs"/>
              </a:rPr>
              <a:t>78% N</a:t>
            </a:r>
            <a:r>
              <a:rPr lang="en-US" sz="3600" baseline="-25000" dirty="0" smtClean="0">
                <a:solidFill>
                  <a:srgbClr val="F5E9E9"/>
                </a:solidFill>
                <a:effectLst>
                  <a:outerShdw blurRad="38100" dist="38100" dir="2700000" algn="tl">
                    <a:srgbClr val="000000"/>
                  </a:outerShdw>
                </a:effectLst>
                <a:cs typeface="+mn-cs"/>
              </a:rPr>
              <a:t>2</a:t>
            </a:r>
            <a:endParaRPr lang="en-US" sz="3600" b="1" baseline="-25000" dirty="0">
              <a:solidFill>
                <a:srgbClr val="F5E9E9"/>
              </a:solidFill>
              <a:effectLst>
                <a:outerShdw blurRad="38100" dist="38100" dir="2700000" algn="tl">
                  <a:srgbClr val="000000"/>
                </a:outerShdw>
              </a:effectLst>
              <a:cs typeface="+mn-cs"/>
            </a:endParaRPr>
          </a:p>
        </p:txBody>
      </p:sp>
      <p:sp>
        <p:nvSpPr>
          <p:cNvPr id="13" name="Text Box 9"/>
          <p:cNvSpPr txBox="1">
            <a:spLocks noChangeArrowheads="1"/>
          </p:cNvSpPr>
          <p:nvPr/>
        </p:nvSpPr>
        <p:spPr bwMode="auto">
          <a:xfrm>
            <a:off x="5765100" y="2209800"/>
            <a:ext cx="3048000" cy="646331"/>
          </a:xfrm>
          <a:prstGeom prst="rect">
            <a:avLst/>
          </a:prstGeom>
          <a:solidFill>
            <a:schemeClr val="bg2">
              <a:alpha val="41000"/>
            </a:schemeClr>
          </a:solidFill>
          <a:ln w="9525">
            <a:noFill/>
            <a:miter lim="800000"/>
            <a:headEnd/>
            <a:tailEnd/>
          </a:ln>
          <a:effectLst/>
        </p:spPr>
        <p:txBody>
          <a:bodyPr wrap="square">
            <a:spAutoFit/>
          </a:bodyPr>
          <a:lstStyle/>
          <a:p>
            <a:pPr algn="ctr" eaLnBrk="0" hangingPunct="0">
              <a:defRPr/>
            </a:pPr>
            <a:r>
              <a:rPr lang="en-US" sz="3600" dirty="0" smtClean="0">
                <a:solidFill>
                  <a:srgbClr val="F5E9E9"/>
                </a:solidFill>
                <a:effectLst>
                  <a:outerShdw blurRad="38100" dist="38100" dir="2700000" algn="tl">
                    <a:srgbClr val="000000"/>
                  </a:outerShdw>
                </a:effectLst>
                <a:cs typeface="+mn-cs"/>
              </a:rPr>
              <a:t>20% O</a:t>
            </a:r>
            <a:r>
              <a:rPr lang="en-US" sz="3600" baseline="-25000" dirty="0" smtClean="0">
                <a:solidFill>
                  <a:srgbClr val="F5E9E9"/>
                </a:solidFill>
                <a:effectLst>
                  <a:outerShdw blurRad="38100" dist="38100" dir="2700000" algn="tl">
                    <a:srgbClr val="000000"/>
                  </a:outerShdw>
                </a:effectLst>
                <a:cs typeface="+mn-cs"/>
              </a:rPr>
              <a:t>2</a:t>
            </a:r>
            <a:endParaRPr lang="en-US" sz="3600" b="1" baseline="-25000" dirty="0">
              <a:solidFill>
                <a:srgbClr val="F5E9E9"/>
              </a:solidFill>
              <a:effectLst>
                <a:outerShdw blurRad="38100" dist="38100" dir="2700000" algn="tl">
                  <a:srgbClr val="000000"/>
                </a:outerShdw>
              </a:effectLst>
              <a:cs typeface="+mn-cs"/>
            </a:endParaRPr>
          </a:p>
        </p:txBody>
      </p:sp>
      <p:pic>
        <p:nvPicPr>
          <p:cNvPr id="106498" name="Picture 2" descr="https://www.grc.nasa.gov/www/k-12/airplane/Images/atmosphe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219200"/>
            <a:ext cx="5731927" cy="42959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9"/>
          <p:cNvSpPr txBox="1">
            <a:spLocks noChangeArrowheads="1"/>
          </p:cNvSpPr>
          <p:nvPr/>
        </p:nvSpPr>
        <p:spPr bwMode="auto">
          <a:xfrm>
            <a:off x="5809593" y="3200400"/>
            <a:ext cx="3048000" cy="646331"/>
          </a:xfrm>
          <a:prstGeom prst="rect">
            <a:avLst/>
          </a:prstGeom>
          <a:solidFill>
            <a:schemeClr val="bg2">
              <a:alpha val="41000"/>
            </a:schemeClr>
          </a:solidFill>
          <a:ln w="9525">
            <a:noFill/>
            <a:miter lim="800000"/>
            <a:headEnd/>
            <a:tailEnd/>
          </a:ln>
          <a:effectLst/>
        </p:spPr>
        <p:txBody>
          <a:bodyPr wrap="square">
            <a:spAutoFit/>
          </a:bodyPr>
          <a:lstStyle/>
          <a:p>
            <a:pPr algn="ctr" eaLnBrk="0" hangingPunct="0">
              <a:defRPr/>
            </a:pPr>
            <a:r>
              <a:rPr lang="en-US" sz="3600" dirty="0">
                <a:solidFill>
                  <a:srgbClr val="F5E9E9"/>
                </a:solidFill>
                <a:effectLst>
                  <a:outerShdw blurRad="38100" dist="38100" dir="2700000" algn="tl">
                    <a:srgbClr val="000000"/>
                  </a:outerShdw>
                </a:effectLst>
                <a:cs typeface="+mn-cs"/>
              </a:rPr>
              <a:t>1</a:t>
            </a:r>
            <a:r>
              <a:rPr lang="en-US" sz="3600" dirty="0" smtClean="0">
                <a:solidFill>
                  <a:srgbClr val="F5E9E9"/>
                </a:solidFill>
                <a:effectLst>
                  <a:outerShdw blurRad="38100" dist="38100" dir="2700000" algn="tl">
                    <a:srgbClr val="000000"/>
                  </a:outerShdw>
                </a:effectLst>
                <a:cs typeface="+mn-cs"/>
              </a:rPr>
              <a:t>% H</a:t>
            </a:r>
            <a:r>
              <a:rPr lang="en-US" sz="3600" baseline="-25000" dirty="0" smtClean="0">
                <a:solidFill>
                  <a:srgbClr val="F5E9E9"/>
                </a:solidFill>
                <a:effectLst>
                  <a:outerShdw blurRad="38100" dist="38100" dir="2700000" algn="tl">
                    <a:srgbClr val="000000"/>
                  </a:outerShdw>
                </a:effectLst>
              </a:rPr>
              <a:t>2</a:t>
            </a:r>
            <a:r>
              <a:rPr lang="en-US" sz="3600" dirty="0" smtClean="0">
                <a:solidFill>
                  <a:srgbClr val="F5E9E9"/>
                </a:solidFill>
                <a:effectLst>
                  <a:outerShdw blurRad="38100" dist="38100" dir="2700000" algn="tl">
                    <a:srgbClr val="000000"/>
                  </a:outerShdw>
                </a:effectLst>
                <a:cs typeface="+mn-cs"/>
              </a:rPr>
              <a:t>O</a:t>
            </a:r>
            <a:endParaRPr lang="en-US" sz="3600" b="1" dirty="0">
              <a:solidFill>
                <a:srgbClr val="F5E9E9"/>
              </a:solidFill>
              <a:effectLst>
                <a:outerShdw blurRad="38100" dist="38100" dir="2700000" algn="tl">
                  <a:srgbClr val="000000"/>
                </a:outerShdw>
              </a:effectLst>
              <a:cs typeface="+mn-cs"/>
            </a:endParaRPr>
          </a:p>
        </p:txBody>
      </p:sp>
      <p:sp>
        <p:nvSpPr>
          <p:cNvPr id="11" name="Text Box 9"/>
          <p:cNvSpPr txBox="1">
            <a:spLocks noChangeArrowheads="1"/>
          </p:cNvSpPr>
          <p:nvPr/>
        </p:nvSpPr>
        <p:spPr bwMode="auto">
          <a:xfrm>
            <a:off x="5809593" y="4114800"/>
            <a:ext cx="3048000" cy="1200329"/>
          </a:xfrm>
          <a:prstGeom prst="rect">
            <a:avLst/>
          </a:prstGeom>
          <a:solidFill>
            <a:schemeClr val="bg2">
              <a:alpha val="41000"/>
            </a:schemeClr>
          </a:solidFill>
          <a:ln w="9525">
            <a:noFill/>
            <a:miter lim="800000"/>
            <a:headEnd/>
            <a:tailEnd/>
          </a:ln>
          <a:effectLst/>
        </p:spPr>
        <p:txBody>
          <a:bodyPr wrap="square">
            <a:spAutoFit/>
          </a:bodyPr>
          <a:lstStyle/>
          <a:p>
            <a:pPr algn="ctr" eaLnBrk="0" hangingPunct="0">
              <a:defRPr/>
            </a:pPr>
            <a:r>
              <a:rPr lang="en-US" sz="3600" dirty="0" smtClean="0">
                <a:solidFill>
                  <a:srgbClr val="F5E9E9"/>
                </a:solidFill>
                <a:effectLst>
                  <a:outerShdw blurRad="38100" dist="38100" dir="2700000" algn="tl">
                    <a:srgbClr val="000000"/>
                  </a:outerShdw>
                </a:effectLst>
                <a:cs typeface="+mn-cs"/>
              </a:rPr>
              <a:t>(and some other stuff)</a:t>
            </a:r>
            <a:endParaRPr lang="en-US" sz="3600" b="1" dirty="0">
              <a:solidFill>
                <a:srgbClr val="F5E9E9"/>
              </a:solidFill>
              <a:effectLst>
                <a:outerShdw blurRad="38100" dist="38100" dir="2700000" algn="tl">
                  <a:srgbClr val="000000"/>
                </a:outerShdw>
              </a:effectLst>
              <a:cs typeface="+mn-cs"/>
            </a:endParaRPr>
          </a:p>
        </p:txBody>
      </p:sp>
    </p:spTree>
    <p:extLst>
      <p:ext uri="{BB962C8B-B14F-4D97-AF65-F5344CB8AC3E}">
        <p14:creationId xmlns:p14="http://schemas.microsoft.com/office/powerpoint/2010/main" val="3007239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p>
            <a:pPr algn="ctr" eaLnBrk="0" hangingPunct="0">
              <a:defRPr/>
            </a:pPr>
            <a:r>
              <a:rPr lang="en-US" sz="5400" dirty="0" smtClean="0">
                <a:solidFill>
                  <a:srgbClr val="F5E9E9"/>
                </a:solidFill>
                <a:effectLst>
                  <a:outerShdw blurRad="38100" dist="38100" dir="2700000" algn="tl">
                    <a:srgbClr val="000000"/>
                  </a:outerShdw>
                </a:effectLst>
                <a:cs typeface="+mn-cs"/>
              </a:rPr>
              <a:t>Atmospheric Temperature</a:t>
            </a:r>
            <a:endParaRPr lang="en-US" sz="5400" dirty="0">
              <a:solidFill>
                <a:srgbClr val="F5E9E9"/>
              </a:solidFill>
              <a:effectLst>
                <a:outerShdw blurRad="38100" dist="38100" dir="2700000" algn="tl">
                  <a:srgbClr val="000000"/>
                </a:outerShdw>
              </a:effectLst>
              <a:cs typeface="+mn-cs"/>
            </a:endParaRPr>
          </a:p>
        </p:txBody>
      </p:sp>
      <p:pic>
        <p:nvPicPr>
          <p:cNvPr id="10244" name="Picture 12" descr="AAAKKLM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525" y="914401"/>
            <a:ext cx="62876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47237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5E9E9"/>
      </a:hlink>
      <a:folHlink>
        <a:srgbClr val="F5E9E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alpha val="39999"/>
          </a:schemeClr>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bg1"/>
            </a:solidFill>
            <a:effectLst>
              <a:outerShdw blurRad="38100" dist="38100" dir="2700000" algn="tl">
                <a:srgbClr val="000000">
                  <a:alpha val="43137"/>
                </a:srgbClr>
              </a:outerShdw>
            </a:effectLst>
            <a:latin typeface="Georgia" pitchFamily="18" charset="0"/>
          </a:defRPr>
        </a:defPPr>
      </a:lstStyle>
    </a:spDef>
    <a:lnDef>
      <a:spPr bwMode="auto">
        <a:xfrm>
          <a:off x="0" y="0"/>
          <a:ext cx="1" cy="1"/>
        </a:xfrm>
        <a:custGeom>
          <a:avLst/>
          <a:gdLst/>
          <a:ahLst/>
          <a:cxnLst/>
          <a:rect l="0" t="0" r="0" b="0"/>
          <a:pathLst/>
        </a:custGeom>
        <a:solidFill>
          <a:schemeClr val="bg2">
            <a:alpha val="39999"/>
          </a:schemeClr>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bg1"/>
            </a:solidFill>
            <a:effectLst>
              <a:outerShdw blurRad="38100" dist="38100" dir="2700000" algn="tl">
                <a:srgbClr val="000000">
                  <a:alpha val="43137"/>
                </a:srgbClr>
              </a:outerShdw>
            </a:effectLst>
            <a:latin typeface="Georgia"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F8E2E2"/>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5E9E9"/>
        </a:hlink>
        <a:folHlink>
          <a:srgbClr val="F5E9E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9143</TotalTime>
  <Words>3228</Words>
  <Application>Microsoft Office PowerPoint</Application>
  <PresentationFormat>On-screen Show (4:3)</PresentationFormat>
  <Paragraphs>438</Paragraphs>
  <Slides>51</Slides>
  <Notes>51</Notes>
  <HiddenSlides>6</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8" baseType="lpstr">
      <vt:lpstr>Times New Roman</vt:lpstr>
      <vt:lpstr>Georgia</vt:lpstr>
      <vt:lpstr>Arial</vt:lpstr>
      <vt:lpstr>Wingdings</vt:lpstr>
      <vt:lpstr>Symbol</vt:lpstr>
      <vt:lpstr>Default Design</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Delain, Kisha M.</dc:creator>
  <cp:lastModifiedBy>Delain, Kisha M.</cp:lastModifiedBy>
  <cp:revision>226</cp:revision>
  <cp:lastPrinted>2012-07-24T22:47:40Z</cp:lastPrinted>
  <dcterms:created xsi:type="dcterms:W3CDTF">1601-01-01T00:00:00Z</dcterms:created>
  <dcterms:modified xsi:type="dcterms:W3CDTF">2016-07-28T02:03:55Z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