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6"/>
  </p:notesMasterIdLst>
  <p:sldIdLst>
    <p:sldId id="343" r:id="rId2"/>
    <p:sldId id="344" r:id="rId3"/>
    <p:sldId id="488" r:id="rId4"/>
    <p:sldId id="390" r:id="rId5"/>
    <p:sldId id="386" r:id="rId6"/>
    <p:sldId id="346" r:id="rId7"/>
    <p:sldId id="448" r:id="rId8"/>
    <p:sldId id="403" r:id="rId9"/>
    <p:sldId id="485" r:id="rId10"/>
    <p:sldId id="489" r:id="rId11"/>
    <p:sldId id="490" r:id="rId12"/>
    <p:sldId id="491" r:id="rId13"/>
    <p:sldId id="492" r:id="rId14"/>
    <p:sldId id="494" r:id="rId15"/>
    <p:sldId id="345" r:id="rId16"/>
    <p:sldId id="359" r:id="rId17"/>
    <p:sldId id="358" r:id="rId18"/>
    <p:sldId id="348" r:id="rId19"/>
    <p:sldId id="349" r:id="rId20"/>
    <p:sldId id="384" r:id="rId21"/>
    <p:sldId id="472" r:id="rId22"/>
    <p:sldId id="473" r:id="rId23"/>
    <p:sldId id="479" r:id="rId24"/>
    <p:sldId id="474" r:id="rId25"/>
    <p:sldId id="475" r:id="rId26"/>
    <p:sldId id="476" r:id="rId27"/>
    <p:sldId id="478" r:id="rId28"/>
    <p:sldId id="351" r:id="rId29"/>
    <p:sldId id="352" r:id="rId30"/>
    <p:sldId id="353" r:id="rId31"/>
    <p:sldId id="477" r:id="rId32"/>
    <p:sldId id="420" r:id="rId33"/>
    <p:sldId id="495" r:id="rId34"/>
    <p:sldId id="404" r:id="rId35"/>
    <p:sldId id="405" r:id="rId36"/>
    <p:sldId id="482" r:id="rId37"/>
    <p:sldId id="483" r:id="rId38"/>
    <p:sldId id="481" r:id="rId39"/>
    <p:sldId id="406" r:id="rId40"/>
    <p:sldId id="480" r:id="rId41"/>
    <p:sldId id="410" r:id="rId42"/>
    <p:sldId id="413" r:id="rId43"/>
    <p:sldId id="414" r:id="rId44"/>
    <p:sldId id="496" r:id="rId45"/>
  </p:sldIdLst>
  <p:sldSz cx="9144000" cy="6858000" type="screen4x3"/>
  <p:notesSz cx="7010400" cy="9296400"/>
  <p:embeddedFontLst>
    <p:embeddedFont>
      <p:font typeface="Georgia" panose="02040502050405020303" pitchFamily="18" charset="0"/>
      <p:regular r:id="rId47"/>
      <p:bold r:id="rId48"/>
      <p:italic r:id="rId49"/>
      <p:boldItalic r:id="rId50"/>
    </p:embeddedFont>
  </p:embeddedFontLst>
  <p:defaultTextStyle>
    <a:defPPr>
      <a:defRPr lang="en-US"/>
    </a:defPPr>
    <a:lvl1pPr algn="l" rtl="0" fontAlgn="base">
      <a:spcBef>
        <a:spcPct val="0"/>
      </a:spcBef>
      <a:spcAft>
        <a:spcPct val="0"/>
      </a:spcAft>
      <a:defRPr sz="3200" kern="1200">
        <a:solidFill>
          <a:schemeClr val="bg1"/>
        </a:solidFill>
        <a:latin typeface="Georgia" pitchFamily="18" charset="0"/>
        <a:ea typeface="+mn-ea"/>
        <a:cs typeface="Arial" charset="0"/>
      </a:defRPr>
    </a:lvl1pPr>
    <a:lvl2pPr marL="457200" algn="l" rtl="0" fontAlgn="base">
      <a:spcBef>
        <a:spcPct val="0"/>
      </a:spcBef>
      <a:spcAft>
        <a:spcPct val="0"/>
      </a:spcAft>
      <a:defRPr sz="3200" kern="1200">
        <a:solidFill>
          <a:schemeClr val="bg1"/>
        </a:solidFill>
        <a:latin typeface="Georgia" pitchFamily="18" charset="0"/>
        <a:ea typeface="+mn-ea"/>
        <a:cs typeface="Arial" charset="0"/>
      </a:defRPr>
    </a:lvl2pPr>
    <a:lvl3pPr marL="914400" algn="l" rtl="0" fontAlgn="base">
      <a:spcBef>
        <a:spcPct val="0"/>
      </a:spcBef>
      <a:spcAft>
        <a:spcPct val="0"/>
      </a:spcAft>
      <a:defRPr sz="3200" kern="1200">
        <a:solidFill>
          <a:schemeClr val="bg1"/>
        </a:solidFill>
        <a:latin typeface="Georgia" pitchFamily="18" charset="0"/>
        <a:ea typeface="+mn-ea"/>
        <a:cs typeface="Arial" charset="0"/>
      </a:defRPr>
    </a:lvl3pPr>
    <a:lvl4pPr marL="1371600" algn="l" rtl="0" fontAlgn="base">
      <a:spcBef>
        <a:spcPct val="0"/>
      </a:spcBef>
      <a:spcAft>
        <a:spcPct val="0"/>
      </a:spcAft>
      <a:defRPr sz="3200" kern="1200">
        <a:solidFill>
          <a:schemeClr val="bg1"/>
        </a:solidFill>
        <a:latin typeface="Georgia" pitchFamily="18" charset="0"/>
        <a:ea typeface="+mn-ea"/>
        <a:cs typeface="Arial" charset="0"/>
      </a:defRPr>
    </a:lvl4pPr>
    <a:lvl5pPr marL="1828800" algn="l" rtl="0" fontAlgn="base">
      <a:spcBef>
        <a:spcPct val="0"/>
      </a:spcBef>
      <a:spcAft>
        <a:spcPct val="0"/>
      </a:spcAft>
      <a:defRPr sz="3200" kern="1200">
        <a:solidFill>
          <a:schemeClr val="bg1"/>
        </a:solidFill>
        <a:latin typeface="Georgia" pitchFamily="18" charset="0"/>
        <a:ea typeface="+mn-ea"/>
        <a:cs typeface="Arial" charset="0"/>
      </a:defRPr>
    </a:lvl5pPr>
    <a:lvl6pPr marL="2286000" algn="l" defTabSz="914400" rtl="0" eaLnBrk="1" latinLnBrk="0" hangingPunct="1">
      <a:defRPr sz="3200" kern="1200">
        <a:solidFill>
          <a:schemeClr val="bg1"/>
        </a:solidFill>
        <a:latin typeface="Georgia" pitchFamily="18" charset="0"/>
        <a:ea typeface="+mn-ea"/>
        <a:cs typeface="Arial" charset="0"/>
      </a:defRPr>
    </a:lvl6pPr>
    <a:lvl7pPr marL="2743200" algn="l" defTabSz="914400" rtl="0" eaLnBrk="1" latinLnBrk="0" hangingPunct="1">
      <a:defRPr sz="3200" kern="1200">
        <a:solidFill>
          <a:schemeClr val="bg1"/>
        </a:solidFill>
        <a:latin typeface="Georgia" pitchFamily="18" charset="0"/>
        <a:ea typeface="+mn-ea"/>
        <a:cs typeface="Arial" charset="0"/>
      </a:defRPr>
    </a:lvl7pPr>
    <a:lvl8pPr marL="3200400" algn="l" defTabSz="914400" rtl="0" eaLnBrk="1" latinLnBrk="0" hangingPunct="1">
      <a:defRPr sz="3200" kern="1200">
        <a:solidFill>
          <a:schemeClr val="bg1"/>
        </a:solidFill>
        <a:latin typeface="Georgia" pitchFamily="18" charset="0"/>
        <a:ea typeface="+mn-ea"/>
        <a:cs typeface="Arial" charset="0"/>
      </a:defRPr>
    </a:lvl8pPr>
    <a:lvl9pPr marL="3657600" algn="l" defTabSz="914400" rtl="0" eaLnBrk="1" latinLnBrk="0" hangingPunct="1">
      <a:defRPr sz="3200" kern="1200">
        <a:solidFill>
          <a:schemeClr val="bg1"/>
        </a:solidFill>
        <a:latin typeface="Georgi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3EF"/>
    <a:srgbClr val="F5E9E9"/>
    <a:srgbClr val="EFDBDB"/>
    <a:srgbClr val="E6C6C6"/>
    <a:srgbClr val="EDD7D7"/>
    <a:srgbClr val="F0C0C0"/>
    <a:srgbClr val="F4D0D0"/>
    <a:srgbClr val="E7D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42" autoAdjust="0"/>
    <p:restoredTop sz="86698" autoAdjust="0"/>
  </p:normalViewPr>
  <p:slideViewPr>
    <p:cSldViewPr>
      <p:cViewPr varScale="1">
        <p:scale>
          <a:sx n="52" d="100"/>
          <a:sy n="52" d="100"/>
        </p:scale>
        <p:origin x="75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eaLnBrk="1" hangingPunct="1">
              <a:defRPr sz="1300">
                <a:solidFill>
                  <a:schemeClr val="tx1"/>
                </a:solidFill>
                <a:effectLst/>
                <a:latin typeface="Arial" charset="0"/>
                <a:cs typeface="+mn-cs"/>
              </a:defRPr>
            </a:lvl1pPr>
          </a:lstStyle>
          <a:p>
            <a:pPr>
              <a:defRPr/>
            </a:pPr>
            <a:endParaRPr lang="en-US"/>
          </a:p>
        </p:txBody>
      </p:sp>
      <p:sp>
        <p:nvSpPr>
          <p:cNvPr id="39939"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solidFill>
                  <a:schemeClr val="tx1"/>
                </a:solidFill>
                <a:effectLst/>
                <a:latin typeface="Arial" charset="0"/>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eaLnBrk="1" hangingPunct="1">
              <a:defRPr sz="1300">
                <a:solidFill>
                  <a:schemeClr val="tx1"/>
                </a:solidFill>
                <a:effectLst/>
                <a:latin typeface="Arial" charset="0"/>
                <a:cs typeface="+mn-cs"/>
              </a:defRPr>
            </a:lvl1pPr>
          </a:lstStyle>
          <a:p>
            <a:pPr>
              <a:defRPr/>
            </a:pPr>
            <a:endParaRPr lang="en-US"/>
          </a:p>
        </p:txBody>
      </p:sp>
      <p:sp>
        <p:nvSpPr>
          <p:cNvPr id="3994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a:solidFill>
                  <a:schemeClr val="tx1"/>
                </a:solidFill>
                <a:effectLst/>
                <a:latin typeface="Arial" charset="0"/>
                <a:cs typeface="+mn-cs"/>
              </a:defRPr>
            </a:lvl1pPr>
          </a:lstStyle>
          <a:p>
            <a:pPr>
              <a:defRPr/>
            </a:pPr>
            <a:fld id="{F4EB94D4-7FBC-4464-A18C-22C46747698E}" type="slidenum">
              <a:rPr lang="en-US"/>
              <a:pPr>
                <a:defRPr/>
              </a:pPr>
              <a:t>‹#›</a:t>
            </a:fld>
            <a:endParaRPr lang="en-US"/>
          </a:p>
        </p:txBody>
      </p:sp>
    </p:spTree>
    <p:extLst>
      <p:ext uri="{BB962C8B-B14F-4D97-AF65-F5344CB8AC3E}">
        <p14:creationId xmlns:p14="http://schemas.microsoft.com/office/powerpoint/2010/main" val="17229270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A0859879-0ACB-4F56-9915-5B7ED5C49559}" type="slidenum">
              <a:rPr lang="en-US" sz="1300">
                <a:solidFill>
                  <a:schemeClr val="tx1"/>
                </a:solidFill>
                <a:latin typeface="Arial" charset="0"/>
              </a:rPr>
              <a:pPr algn="r" eaLnBrk="1" hangingPunct="1">
                <a:defRPr/>
              </a:pPr>
              <a:t>1</a:t>
            </a:fld>
            <a:endParaRPr lang="en-US" sz="1300">
              <a:solidFill>
                <a:schemeClr val="tx1"/>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We’ll start with the terrestrial planets</a:t>
            </a:r>
          </a:p>
        </p:txBody>
      </p:sp>
    </p:spTree>
    <p:extLst>
      <p:ext uri="{BB962C8B-B14F-4D97-AF65-F5344CB8AC3E}">
        <p14:creationId xmlns:p14="http://schemas.microsoft.com/office/powerpoint/2010/main" val="410963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B08CC0F4-ECE8-4F92-AC01-16513C1F5933}" type="slidenum">
              <a:rPr lang="en-US" sz="1300">
                <a:solidFill>
                  <a:schemeClr val="tx1"/>
                </a:solidFill>
                <a:latin typeface="Arial" charset="0"/>
              </a:rPr>
              <a:pPr algn="r" eaLnBrk="1" hangingPunct="1">
                <a:defRPr/>
              </a:pPr>
              <a:t>10</a:t>
            </a:fld>
            <a:endParaRPr lang="en-US" sz="1300">
              <a:solidFill>
                <a:schemeClr val="tx1"/>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You can see the shape of the magnetosphere in this picture.  It’s asymmetric because of the solar wind hitting it.  Inside our magnetosphere we are shielded from lots of high energy protons from the solar wind.  This also helps satellites, except those that go far enough out that they are outside the magnetopause.</a:t>
            </a:r>
          </a:p>
        </p:txBody>
      </p:sp>
    </p:spTree>
    <p:extLst>
      <p:ext uri="{BB962C8B-B14F-4D97-AF65-F5344CB8AC3E}">
        <p14:creationId xmlns:p14="http://schemas.microsoft.com/office/powerpoint/2010/main" val="296833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89E0690-F46D-4EE2-8E56-7E41AEF36CF4}" type="slidenum">
              <a:rPr lang="en-US" sz="1300">
                <a:solidFill>
                  <a:schemeClr val="tx1"/>
                </a:solidFill>
                <a:latin typeface="Arial" charset="0"/>
              </a:rPr>
              <a:pPr algn="r" eaLnBrk="1" hangingPunct="1">
                <a:defRPr/>
              </a:pPr>
              <a:t>11</a:t>
            </a:fld>
            <a:endParaRPr lang="en-US" sz="1300">
              <a:solidFill>
                <a:schemeClr val="tx1"/>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Free electrons in the molten core are dragged around by the rotating earth giving rise to magnetic fields.</a:t>
            </a:r>
          </a:p>
          <a:p>
            <a:pPr eaLnBrk="1" hangingPunct="1"/>
            <a:r>
              <a:rPr lang="en-US" smtClean="0"/>
              <a:t>Of the terrestrial planets, </a:t>
            </a:r>
            <a:r>
              <a:rPr lang="en-US" i="1" smtClean="0"/>
              <a:t>only the Earth </a:t>
            </a:r>
            <a:r>
              <a:rPr lang="en-US" smtClean="0"/>
              <a:t>has a strong magnetic field.</a:t>
            </a:r>
          </a:p>
          <a:p>
            <a:pPr eaLnBrk="1" hangingPunct="1"/>
            <a:r>
              <a:rPr lang="en-US" smtClean="0"/>
              <a:t>It protects us from harmful cosmic rays and diverts the solar wind around us.  Also partially responsible for aurora</a:t>
            </a:r>
          </a:p>
          <a:p>
            <a:pPr eaLnBrk="1" hangingPunct="1"/>
            <a:r>
              <a:rPr lang="en-US" smtClean="0"/>
              <a:t>In mars and mercury the core is likely solid or mostly solid.  Venus rotates too slowly to have a magnetic field, even though its core is most likely molten.</a:t>
            </a:r>
          </a:p>
        </p:txBody>
      </p:sp>
    </p:spTree>
    <p:extLst>
      <p:ext uri="{BB962C8B-B14F-4D97-AF65-F5344CB8AC3E}">
        <p14:creationId xmlns:p14="http://schemas.microsoft.com/office/powerpoint/2010/main" val="335299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00176173-D41D-496E-9A1A-62FEC3344CB9}" type="slidenum">
              <a:rPr lang="en-US" sz="1300">
                <a:solidFill>
                  <a:schemeClr val="tx1"/>
                </a:solidFill>
                <a:latin typeface="Arial" charset="0"/>
              </a:rPr>
              <a:pPr algn="r" eaLnBrk="1" hangingPunct="1">
                <a:defRPr/>
              </a:pPr>
              <a:t>12</a:t>
            </a:fld>
            <a:endParaRPr lang="en-US" sz="1300">
              <a:solidFill>
                <a:schemeClr val="tx1"/>
              </a:solidFill>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8866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94F070B-2CDE-49E0-89A7-4FC73AE8B268}" type="slidenum">
              <a:rPr lang="en-US" sz="1300">
                <a:solidFill>
                  <a:schemeClr val="tx1"/>
                </a:solidFill>
                <a:latin typeface="Arial" charset="0"/>
              </a:rPr>
              <a:pPr/>
              <a:t>13</a:t>
            </a:fld>
            <a:endParaRPr lang="en-US" sz="1300">
              <a:solidFill>
                <a:schemeClr val="tx1"/>
              </a:solidFill>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Mercury: what’s up with that?  We don’t know; we only just found out about it!</a:t>
            </a:r>
          </a:p>
        </p:txBody>
      </p:sp>
    </p:spTree>
    <p:extLst>
      <p:ext uri="{BB962C8B-B14F-4D97-AF65-F5344CB8AC3E}">
        <p14:creationId xmlns:p14="http://schemas.microsoft.com/office/powerpoint/2010/main" val="46242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14</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945302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C778E2C9-CC2D-4649-A1CF-E46A5C9354A2}" type="slidenum">
              <a:rPr lang="en-US" sz="1300">
                <a:solidFill>
                  <a:schemeClr val="tx1"/>
                </a:solidFill>
                <a:latin typeface="Arial" charset="0"/>
              </a:rPr>
              <a:pPr algn="r" eaLnBrk="1" hangingPunct="1">
                <a:defRPr/>
              </a:pPr>
              <a:t>15</a:t>
            </a:fld>
            <a:endParaRPr lang="en-US" sz="1300">
              <a:solidFill>
                <a:schemeClr val="tx1"/>
              </a:solidFill>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kinds of geologic activity</a:t>
            </a:r>
            <a:r>
              <a:rPr lang="en-US" baseline="0" dirty="0" smtClean="0"/>
              <a:t> can we think of?</a:t>
            </a:r>
            <a:endParaRPr lang="en-US" dirty="0" smtClean="0"/>
          </a:p>
        </p:txBody>
      </p:sp>
    </p:spTree>
    <p:extLst>
      <p:ext uri="{BB962C8B-B14F-4D97-AF65-F5344CB8AC3E}">
        <p14:creationId xmlns:p14="http://schemas.microsoft.com/office/powerpoint/2010/main" val="776026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20C029FB-6378-4E6F-AA95-4314A92AB275}" type="slidenum">
              <a:rPr lang="en-US" sz="1300">
                <a:solidFill>
                  <a:schemeClr val="tx1"/>
                </a:solidFill>
                <a:latin typeface="Arial" charset="0"/>
              </a:rPr>
              <a:pPr algn="r" eaLnBrk="1" hangingPunct="1">
                <a:defRPr/>
              </a:pPr>
              <a:t>16</a:t>
            </a:fld>
            <a:endParaRPr lang="en-US" sz="1300">
              <a:solidFill>
                <a:schemeClr val="tx1"/>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61634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05AC56AF-2C5F-4C18-9291-A86F629280EB}" type="slidenum">
              <a:rPr lang="en-US" sz="1300">
                <a:solidFill>
                  <a:schemeClr val="tx1"/>
                </a:solidFill>
                <a:latin typeface="Arial" charset="0"/>
              </a:rPr>
              <a:pPr algn="r" eaLnBrk="1" hangingPunct="1">
                <a:defRPr/>
              </a:pPr>
              <a:t>17</a:t>
            </a:fld>
            <a:endParaRPr lang="en-US" sz="1300">
              <a:solidFill>
                <a:schemeClr val="tx1"/>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 all of these happen on all planets!</a:t>
            </a:r>
          </a:p>
        </p:txBody>
      </p:sp>
    </p:spTree>
    <p:extLst>
      <p:ext uri="{BB962C8B-B14F-4D97-AF65-F5344CB8AC3E}">
        <p14:creationId xmlns:p14="http://schemas.microsoft.com/office/powerpoint/2010/main" val="1131121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966D81A-83F6-469A-A884-BBCB32615086}" type="slidenum">
              <a:rPr lang="en-US" sz="1300">
                <a:solidFill>
                  <a:schemeClr val="tx1"/>
                </a:solidFill>
                <a:latin typeface="Arial" charset="0"/>
              </a:rPr>
              <a:pPr algn="r" eaLnBrk="1" hangingPunct="1">
                <a:defRPr/>
              </a:pPr>
              <a:t>18</a:t>
            </a:fld>
            <a:endParaRPr lang="en-US" sz="1300">
              <a:solidFill>
                <a:schemeClr val="tx1"/>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23429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1FD3FB09-7591-4C82-80DA-FDD51F9227E3}" type="slidenum">
              <a:rPr lang="en-US" sz="1300">
                <a:solidFill>
                  <a:schemeClr val="tx1"/>
                </a:solidFill>
                <a:latin typeface="Arial" charset="0"/>
              </a:rPr>
              <a:pPr algn="r" eaLnBrk="1" hangingPunct="1">
                <a:defRPr/>
              </a:pPr>
              <a:t>19</a:t>
            </a:fld>
            <a:endParaRPr lang="en-US" sz="1300">
              <a:solidFill>
                <a:schemeClr val="tx1"/>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Earth and Venus have ongoing tectonic activity.</a:t>
            </a:r>
          </a:p>
          <a:p>
            <a:pPr eaLnBrk="1" hangingPunct="1"/>
            <a:r>
              <a:rPr lang="en-US" smtClean="0"/>
              <a:t>Mars had such activity in the past</a:t>
            </a:r>
          </a:p>
        </p:txBody>
      </p:sp>
    </p:spTree>
    <p:extLst>
      <p:ext uri="{BB962C8B-B14F-4D97-AF65-F5344CB8AC3E}">
        <p14:creationId xmlns:p14="http://schemas.microsoft.com/office/powerpoint/2010/main" val="252488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2</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2071917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5A1DF8E8-A3F5-4B22-8493-C4B9AB9EE73A}" type="slidenum">
              <a:rPr lang="en-US" sz="1300">
                <a:solidFill>
                  <a:schemeClr val="tx1"/>
                </a:solidFill>
                <a:latin typeface="Arial" charset="0"/>
              </a:rPr>
              <a:pPr algn="r" eaLnBrk="1" hangingPunct="1">
                <a:defRPr/>
              </a:pPr>
              <a:t>20</a:t>
            </a:fld>
            <a:endParaRPr lang="en-US" sz="1300">
              <a:solidFill>
                <a:schemeClr val="tx1"/>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err="1" smtClean="0"/>
              <a:t>Subduction</a:t>
            </a:r>
            <a:r>
              <a:rPr lang="en-US" dirty="0" smtClean="0"/>
              <a:t> is Where one plate dives under another.</a:t>
            </a:r>
          </a:p>
          <a:p>
            <a:pPr eaLnBrk="1" hangingPunct="1"/>
            <a:r>
              <a:rPr lang="en-US" dirty="0" smtClean="0"/>
              <a:t>Where plates are moving apart rifts form.  Lava often wells up to fill in the rift.</a:t>
            </a:r>
          </a:p>
          <a:p>
            <a:pPr eaLnBrk="1" hangingPunct="1"/>
            <a:r>
              <a:rPr lang="en-US" dirty="0" smtClean="0"/>
              <a:t>Mountains form where the plates meet.</a:t>
            </a:r>
          </a:p>
          <a:p>
            <a:pPr eaLnBrk="1" hangingPunct="1"/>
            <a:r>
              <a:rPr lang="en-US" dirty="0" smtClean="0"/>
              <a:t>Earthquakes happen when plates stick and snap loose suddenly</a:t>
            </a:r>
            <a:endParaRPr lang="en-US" b="1" dirty="0" smtClean="0"/>
          </a:p>
        </p:txBody>
      </p:sp>
    </p:spTree>
    <p:extLst>
      <p:ext uri="{BB962C8B-B14F-4D97-AF65-F5344CB8AC3E}">
        <p14:creationId xmlns:p14="http://schemas.microsoft.com/office/powerpoint/2010/main" val="1269643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5A1DF8E8-A3F5-4B22-8493-C4B9AB9EE73A}" type="slidenum">
              <a:rPr lang="en-US" sz="1300">
                <a:solidFill>
                  <a:schemeClr val="tx1"/>
                </a:solidFill>
                <a:latin typeface="Arial" charset="0"/>
              </a:rPr>
              <a:pPr algn="r" eaLnBrk="1" hangingPunct="1">
                <a:defRPr/>
              </a:pPr>
              <a:t>21</a:t>
            </a:fld>
            <a:endParaRPr lang="en-US" sz="1300">
              <a:solidFill>
                <a:schemeClr val="tx1"/>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NOPE!  Earth is the only planet with plate tectonics but not the only planet with tectonics!</a:t>
            </a:r>
          </a:p>
          <a:p>
            <a:pPr eaLnBrk="1" hangingPunct="1"/>
            <a:r>
              <a:rPr lang="en-US" b="1" dirty="0" smtClean="0"/>
              <a:t>**Why is Earth the only planet with plate tectonics?** (question to be answered later, but pose it here)</a:t>
            </a:r>
          </a:p>
        </p:txBody>
      </p:sp>
    </p:spTree>
    <p:extLst>
      <p:ext uri="{BB962C8B-B14F-4D97-AF65-F5344CB8AC3E}">
        <p14:creationId xmlns:p14="http://schemas.microsoft.com/office/powerpoint/2010/main" val="3824558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1AEA9072-BBD7-473B-8920-8102387ECDA2}" type="slidenum">
              <a:rPr lang="en-US" sz="1300">
                <a:solidFill>
                  <a:schemeClr val="tx1"/>
                </a:solidFill>
                <a:latin typeface="Arial" charset="0"/>
              </a:rPr>
              <a:pPr/>
              <a:t>22</a:t>
            </a:fld>
            <a:endParaRPr lang="en-US" sz="1300">
              <a:solidFill>
                <a:schemeClr val="tx1"/>
              </a:solidFill>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Some impact craters do show lava in-fill (much like the lunar </a:t>
            </a:r>
            <a:r>
              <a:rPr lang="en-US" dirty="0" err="1" smtClean="0"/>
              <a:t>maria</a:t>
            </a:r>
            <a:r>
              <a:rPr lang="en-US" dirty="0" smtClean="0"/>
              <a:t>), and as that cooled, we see cracks.  The lava plains are the largest volcanic features on Mercury and likely have thicknesses of several kilometers thick.  Mercury doesn’t currently have any tectonic activity.</a:t>
            </a:r>
          </a:p>
        </p:txBody>
      </p:sp>
    </p:spTree>
    <p:extLst>
      <p:ext uri="{BB962C8B-B14F-4D97-AF65-F5344CB8AC3E}">
        <p14:creationId xmlns:p14="http://schemas.microsoft.com/office/powerpoint/2010/main" val="1658409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1AEA9072-BBD7-473B-8920-8102387ECDA2}" type="slidenum">
              <a:rPr lang="en-US" sz="1300">
                <a:solidFill>
                  <a:schemeClr val="tx1"/>
                </a:solidFill>
                <a:latin typeface="Arial" charset="0"/>
              </a:rPr>
              <a:pPr/>
              <a:t>23</a:t>
            </a:fld>
            <a:endParaRPr lang="en-US" sz="1300">
              <a:solidFill>
                <a:schemeClr val="tx1"/>
              </a:solidFill>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Some impact craters do show lava in-fill (much like the lunar </a:t>
            </a:r>
            <a:r>
              <a:rPr lang="en-US" dirty="0" err="1" smtClean="0"/>
              <a:t>maria</a:t>
            </a:r>
            <a:r>
              <a:rPr lang="en-US" dirty="0" smtClean="0"/>
              <a:t>), and as that cooled, we see cracks.  </a:t>
            </a:r>
            <a:r>
              <a:rPr lang="en-US" smtClean="0"/>
              <a:t>The lava plains are the largest volcanic features on Mercury and likely have thicknesses of several kilometers thick.  </a:t>
            </a:r>
            <a:r>
              <a:rPr lang="en-US" dirty="0" smtClean="0"/>
              <a:t>Mercury doesn’t currently have any tectonic activity.</a:t>
            </a:r>
          </a:p>
        </p:txBody>
      </p:sp>
    </p:spTree>
    <p:extLst>
      <p:ext uri="{BB962C8B-B14F-4D97-AF65-F5344CB8AC3E}">
        <p14:creationId xmlns:p14="http://schemas.microsoft.com/office/powerpoint/2010/main" val="913040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F8F25965-B48D-4173-82E7-085C2758A8AC}" type="slidenum">
              <a:rPr lang="en-US" sz="1300">
                <a:solidFill>
                  <a:schemeClr val="tx1"/>
                </a:solidFill>
                <a:latin typeface="Arial" charset="0"/>
              </a:rPr>
              <a:pPr/>
              <a:t>24</a:t>
            </a:fld>
            <a:endParaRPr lang="en-US" sz="1300">
              <a:solidFill>
                <a:schemeClr val="tx1"/>
              </a:solidFill>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Volcanoes on Mars can grow very tall because of the low surface gravity… Olympus Mons is the tallest, and is more than 2.5 times higher than Mount Everest (8.8km high)! There are three other large volcanoes in the Tharsis region.  There are lots of other volcanoes too, but these four are the largest.  Because of the huge weight on the crust, we have…</a:t>
            </a:r>
          </a:p>
        </p:txBody>
      </p:sp>
    </p:spTree>
    <p:extLst>
      <p:ext uri="{BB962C8B-B14F-4D97-AF65-F5344CB8AC3E}">
        <p14:creationId xmlns:p14="http://schemas.microsoft.com/office/powerpoint/2010/main" val="3415846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F8791E0F-1920-438D-A66C-066CC30E91A1}" type="slidenum">
              <a:rPr lang="en-US" sz="1300">
                <a:solidFill>
                  <a:schemeClr val="tx1"/>
                </a:solidFill>
                <a:latin typeface="Arial" charset="0"/>
              </a:rPr>
              <a:pPr/>
              <a:t>25</a:t>
            </a:fld>
            <a:endParaRPr lang="en-US" sz="1300">
              <a:solidFill>
                <a:schemeClr val="tx1"/>
              </a:solidFill>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4000 Kilometers long (the continental US is about 3,000km long)</a:t>
            </a:r>
          </a:p>
          <a:p>
            <a:pPr eaLnBrk="1" hangingPunct="1"/>
            <a:r>
              <a:rPr lang="en-US" dirty="0" smtClean="0"/>
              <a:t>50 to 100 Kilometers wide</a:t>
            </a:r>
          </a:p>
          <a:p>
            <a:pPr eaLnBrk="1" hangingPunct="1"/>
            <a:r>
              <a:rPr lang="en-US" dirty="0" smtClean="0"/>
              <a:t>10 km deep (7 times deeper than the grand canyon)</a:t>
            </a:r>
          </a:p>
          <a:p>
            <a:pPr eaLnBrk="1" hangingPunct="1"/>
            <a:endParaRPr lang="en-US" dirty="0" smtClean="0"/>
          </a:p>
          <a:p>
            <a:pPr eaLnBrk="1" hangingPunct="1"/>
            <a:r>
              <a:rPr lang="en-US" dirty="0" smtClean="0"/>
              <a:t>Likely formed by tectonic stresses – due to Olympus Mons</a:t>
            </a:r>
            <a:r>
              <a:rPr lang="en-US" baseline="0" dirty="0" smtClean="0"/>
              <a:t> and three other large volcanoes to the west of the crack</a:t>
            </a:r>
            <a:r>
              <a:rPr lang="en-US" dirty="0" smtClean="0"/>
              <a:t>. Also note the giant outflow region to the north side… probably a catastrophic outflow caused this.</a:t>
            </a:r>
          </a:p>
          <a:p>
            <a:pPr eaLnBrk="1" hangingPunct="1"/>
            <a:endParaRPr lang="en-US" dirty="0" smtClean="0"/>
          </a:p>
          <a:p>
            <a:pPr eaLnBrk="1" hangingPunct="1"/>
            <a:r>
              <a:rPr lang="en-US" dirty="0" smtClean="0"/>
              <a:t>There used to be volcanic activity in the distant past… Mars is cool now</a:t>
            </a:r>
          </a:p>
        </p:txBody>
      </p:sp>
    </p:spTree>
    <p:extLst>
      <p:ext uri="{BB962C8B-B14F-4D97-AF65-F5344CB8AC3E}">
        <p14:creationId xmlns:p14="http://schemas.microsoft.com/office/powerpoint/2010/main" val="3627840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25A40273-D406-442C-8637-BA7091F965E9}" type="slidenum">
              <a:rPr lang="en-US" sz="1300">
                <a:solidFill>
                  <a:schemeClr val="tx1"/>
                </a:solidFill>
                <a:latin typeface="Arial" charset="0"/>
              </a:rPr>
              <a:pPr/>
              <a:t>26</a:t>
            </a:fld>
            <a:endParaRPr lang="en-US" sz="1300">
              <a:solidFill>
                <a:schemeClr val="tx1"/>
              </a:solidFill>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These images are created with radar.</a:t>
            </a:r>
          </a:p>
          <a:p>
            <a:pPr eaLnBrk="1" hangingPunct="1"/>
            <a:r>
              <a:rPr lang="en-US" dirty="0" smtClean="0"/>
              <a:t>Radio waves penetrate the clouds.  Time the echo of the emitted radio pulse to determine the topology of the landscape.</a:t>
            </a:r>
          </a:p>
        </p:txBody>
      </p:sp>
    </p:spTree>
    <p:extLst>
      <p:ext uri="{BB962C8B-B14F-4D97-AF65-F5344CB8AC3E}">
        <p14:creationId xmlns:p14="http://schemas.microsoft.com/office/powerpoint/2010/main" val="3242995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0D390FF0-7FA0-448B-8B71-FB95209C61F7}" type="slidenum">
              <a:rPr lang="en-US" sz="1300">
                <a:solidFill>
                  <a:schemeClr val="tx1"/>
                </a:solidFill>
                <a:latin typeface="Arial" charset="0"/>
              </a:rPr>
              <a:pPr/>
              <a:t>27</a:t>
            </a:fld>
            <a:endParaRPr lang="en-US" sz="1300">
              <a:solidFill>
                <a:schemeClr val="tx1"/>
              </a:solidFill>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But, we don’t actually have plate tectonics.  Why not?  Because they’re no water – which makes it much harder for rocks to “flow” like they do here on Earth.  So what do we have going on instead?  As the lava covers the surface, it gets heavy and sinks down into the mantle.  Other areas upwell…  so plains are sinking and areas of uplift are rising.  This causes long linear features (</a:t>
            </a:r>
            <a:r>
              <a:rPr lang="en-US" i="1" dirty="0" smtClean="0"/>
              <a:t>fossae</a:t>
            </a:r>
            <a:r>
              <a:rPr lang="en-US" dirty="0" smtClean="0"/>
              <a:t>) due to extension and compression as well.</a:t>
            </a:r>
          </a:p>
        </p:txBody>
      </p:sp>
    </p:spTree>
    <p:extLst>
      <p:ext uri="{BB962C8B-B14F-4D97-AF65-F5344CB8AC3E}">
        <p14:creationId xmlns:p14="http://schemas.microsoft.com/office/powerpoint/2010/main" val="2746453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1636E18-6210-4CD9-9FDA-EF6F9B82C418}" type="slidenum">
              <a:rPr lang="en-US" sz="1300">
                <a:solidFill>
                  <a:schemeClr val="tx1"/>
                </a:solidFill>
                <a:latin typeface="Arial" charset="0"/>
              </a:rPr>
              <a:pPr algn="r" eaLnBrk="1" hangingPunct="1">
                <a:defRPr/>
              </a:pPr>
              <a:t>28</a:t>
            </a:fld>
            <a:endParaRPr lang="en-US" sz="1300">
              <a:solidFill>
                <a:schemeClr val="tx1"/>
              </a:solidFill>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interior of the planet is </a:t>
            </a:r>
            <a:r>
              <a:rPr lang="en-US" u="sng" dirty="0" smtClean="0"/>
              <a:t>not</a:t>
            </a:r>
            <a:r>
              <a:rPr lang="en-US" dirty="0" smtClean="0"/>
              <a:t> all molten lava.  The lava is in hot pockets in the lithosphere.</a:t>
            </a:r>
          </a:p>
          <a:p>
            <a:pPr eaLnBrk="1" hangingPunct="1"/>
            <a:r>
              <a:rPr lang="en-US" dirty="0" smtClean="0"/>
              <a:t>Molten lava can erupt to the surface significantly changing the surface of a planet by erasing older features.</a:t>
            </a:r>
          </a:p>
          <a:p>
            <a:pPr eaLnBrk="1" hangingPunct="1"/>
            <a:r>
              <a:rPr lang="en-US" dirty="0" smtClean="0"/>
              <a:t>The planetary interior must be hot to have active volcanism.  </a:t>
            </a:r>
            <a:r>
              <a:rPr lang="en-US" b="1" dirty="0" smtClean="0"/>
              <a:t>**How do we heat the interior?** (one minute write/think pair share)</a:t>
            </a:r>
          </a:p>
        </p:txBody>
      </p:sp>
    </p:spTree>
    <p:extLst>
      <p:ext uri="{BB962C8B-B14F-4D97-AF65-F5344CB8AC3E}">
        <p14:creationId xmlns:p14="http://schemas.microsoft.com/office/powerpoint/2010/main" val="2081876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85807386-A1AB-4535-9471-18AE007C519F}" type="slidenum">
              <a:rPr lang="en-US" sz="1300">
                <a:solidFill>
                  <a:schemeClr val="tx1"/>
                </a:solidFill>
                <a:latin typeface="Arial" charset="0"/>
              </a:rPr>
              <a:pPr algn="r" eaLnBrk="1" hangingPunct="1">
                <a:defRPr/>
              </a:pPr>
              <a:t>29</a:t>
            </a:fld>
            <a:endParaRPr lang="en-US" sz="1300">
              <a:solidFill>
                <a:schemeClr val="tx1"/>
              </a:solidFill>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7634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A0859879-0ACB-4F56-9915-5B7ED5C49559}" type="slidenum">
              <a:rPr lang="en-US" sz="1300">
                <a:solidFill>
                  <a:schemeClr val="tx1"/>
                </a:solidFill>
                <a:latin typeface="Arial" charset="0"/>
              </a:rPr>
              <a:pPr algn="r" eaLnBrk="1" hangingPunct="1">
                <a:defRPr/>
              </a:pPr>
              <a:t>3</a:t>
            </a:fld>
            <a:endParaRPr lang="en-US" sz="1300">
              <a:solidFill>
                <a:schemeClr val="tx1"/>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We’ll start with the terrestrial planets</a:t>
            </a:r>
          </a:p>
        </p:txBody>
      </p:sp>
    </p:spTree>
    <p:extLst>
      <p:ext uri="{BB962C8B-B14F-4D97-AF65-F5344CB8AC3E}">
        <p14:creationId xmlns:p14="http://schemas.microsoft.com/office/powerpoint/2010/main" val="33244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E9A7C862-0B7D-49ED-8B9A-3076A48A37C0}" type="slidenum">
              <a:rPr lang="en-US" sz="1300">
                <a:solidFill>
                  <a:schemeClr val="tx1"/>
                </a:solidFill>
                <a:latin typeface="Arial" charset="0"/>
              </a:rPr>
              <a:pPr algn="r" eaLnBrk="1" hangingPunct="1">
                <a:defRPr/>
              </a:pPr>
              <a:t>30</a:t>
            </a:fld>
            <a:endParaRPr lang="en-US" sz="1300">
              <a:solidFill>
                <a:schemeClr val="tx1"/>
              </a:solidFill>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Volcanic activity requires a hot planetary interior </a:t>
            </a:r>
          </a:p>
        </p:txBody>
      </p:sp>
    </p:spTree>
    <p:extLst>
      <p:ext uri="{BB962C8B-B14F-4D97-AF65-F5344CB8AC3E}">
        <p14:creationId xmlns:p14="http://schemas.microsoft.com/office/powerpoint/2010/main" val="3861119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2C8DF6E3-2979-47F0-B6B9-E470904E01B0}" type="slidenum">
              <a:rPr lang="en-US" sz="1300">
                <a:solidFill>
                  <a:schemeClr val="tx1"/>
                </a:solidFill>
                <a:latin typeface="Arial" charset="0"/>
              </a:rPr>
              <a:pPr/>
              <a:t>31</a:t>
            </a:fld>
            <a:endParaRPr lang="en-US" sz="1300">
              <a:solidFill>
                <a:schemeClr val="tx1"/>
              </a:solidFill>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Low cratering.</a:t>
            </a:r>
          </a:p>
          <a:p>
            <a:pPr eaLnBrk="1" hangingPunct="1"/>
            <a:r>
              <a:rPr lang="en-US" dirty="0" smtClean="0"/>
              <a:t>It looks like the surface was completely recreated approximately a billion years ago.</a:t>
            </a:r>
          </a:p>
          <a:p>
            <a:pPr eaLnBrk="1" hangingPunct="1"/>
            <a:r>
              <a:rPr lang="en-US" dirty="0" smtClean="0"/>
              <a:t>Evidence of recent tectonic activity and volcanic activity, by the sulfuric acid in the atmosphere – if there were no current volcanoes, it would become locked up in the surface rocks. </a:t>
            </a:r>
          </a:p>
          <a:p>
            <a:pPr eaLnBrk="1" hangingPunct="1"/>
            <a:r>
              <a:rPr lang="en-US" dirty="0" smtClean="0"/>
              <a:t>There does not appear to be any erosion despite the thick atmosphere</a:t>
            </a:r>
          </a:p>
        </p:txBody>
      </p:sp>
    </p:spTree>
    <p:extLst>
      <p:ext uri="{BB962C8B-B14F-4D97-AF65-F5344CB8AC3E}">
        <p14:creationId xmlns:p14="http://schemas.microsoft.com/office/powerpoint/2010/main" val="4288785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9745F162-9B4F-446A-AC2E-C31698D24165}" type="slidenum">
              <a:rPr lang="en-US" sz="1300">
                <a:solidFill>
                  <a:schemeClr val="tx1"/>
                </a:solidFill>
                <a:latin typeface="Arial" charset="0"/>
              </a:rPr>
              <a:pPr algn="r" eaLnBrk="1" hangingPunct="1">
                <a:defRPr/>
              </a:pPr>
              <a:t>32</a:t>
            </a:fld>
            <a:endParaRPr lang="en-US" sz="1300">
              <a:solidFill>
                <a:schemeClr val="tx1"/>
              </a:solidFill>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Heavily cratered during heavy bombardment period.</a:t>
            </a:r>
          </a:p>
          <a:p>
            <a:pPr eaLnBrk="1" hangingPunct="1"/>
            <a:r>
              <a:rPr lang="en-US" dirty="0" smtClean="0"/>
              <a:t>Radioactive decay slowly heated the interior until it was hot enough for some volcanism</a:t>
            </a:r>
          </a:p>
          <a:p>
            <a:pPr eaLnBrk="1" hangingPunct="1"/>
            <a:r>
              <a:rPr lang="en-US" dirty="0" smtClean="0"/>
              <a:t>Volcanic eruptions created the </a:t>
            </a:r>
            <a:r>
              <a:rPr lang="en-US" dirty="0" err="1" smtClean="0"/>
              <a:t>maria</a:t>
            </a:r>
            <a:endParaRPr lang="en-US" dirty="0" smtClean="0"/>
          </a:p>
          <a:p>
            <a:pPr eaLnBrk="1" hangingPunct="1"/>
            <a:r>
              <a:rPr lang="en-US" dirty="0" smtClean="0"/>
              <a:t>The dark color of the </a:t>
            </a:r>
            <a:r>
              <a:rPr lang="en-US" dirty="0" err="1" smtClean="0"/>
              <a:t>maria</a:t>
            </a:r>
            <a:r>
              <a:rPr lang="en-US" dirty="0" smtClean="0"/>
              <a:t> is due to iron rich rock from the interior.</a:t>
            </a:r>
          </a:p>
          <a:p>
            <a:pPr eaLnBrk="1" hangingPunct="1"/>
            <a:r>
              <a:rPr lang="en-US" dirty="0" smtClean="0"/>
              <a:t>The interior re-solidified.</a:t>
            </a:r>
          </a:p>
          <a:p>
            <a:pPr eaLnBrk="1" hangingPunct="1"/>
            <a:r>
              <a:rPr lang="en-US" dirty="0" smtClean="0"/>
              <a:t>Surface continued to crater</a:t>
            </a:r>
          </a:p>
          <a:p>
            <a:pPr eaLnBrk="1" hangingPunct="1"/>
            <a:r>
              <a:rPr lang="en-US" dirty="0" smtClean="0"/>
              <a:t>No atmosphere, so no erosion.  No tectonic activity</a:t>
            </a:r>
          </a:p>
          <a:p>
            <a:pPr eaLnBrk="1" hangingPunct="1"/>
            <a:r>
              <a:rPr lang="en-US" dirty="0" smtClean="0"/>
              <a:t> The surface is powdery… impacts from micro-meteorites.</a:t>
            </a:r>
          </a:p>
        </p:txBody>
      </p:sp>
    </p:spTree>
    <p:extLst>
      <p:ext uri="{BB962C8B-B14F-4D97-AF65-F5344CB8AC3E}">
        <p14:creationId xmlns:p14="http://schemas.microsoft.com/office/powerpoint/2010/main" val="298366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33</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99563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B347E2E-89D9-4A50-9625-86D424C696DF}" type="slidenum">
              <a:rPr lang="en-US" sz="1300">
                <a:solidFill>
                  <a:schemeClr val="tx1"/>
                </a:solidFill>
                <a:latin typeface="Arial" charset="0"/>
              </a:rPr>
              <a:pPr/>
              <a:t>34</a:t>
            </a:fld>
            <a:endParaRPr lang="en-US" sz="1300">
              <a:solidFill>
                <a:schemeClr val="tx1"/>
              </a:solidFill>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Typical impact velocities are between 10,000 and 100,000 km/hour</a:t>
            </a:r>
          </a:p>
          <a:p>
            <a:pPr eaLnBrk="1" hangingPunct="1"/>
            <a:r>
              <a:rPr lang="en-US" smtClean="0"/>
              <a:t>Craters are </a:t>
            </a:r>
            <a:r>
              <a:rPr lang="en-US" b="1" smtClean="0"/>
              <a:t>much</a:t>
            </a:r>
            <a:r>
              <a:rPr lang="en-US" smtClean="0"/>
              <a:t> wider than the impactor… </a:t>
            </a:r>
          </a:p>
          <a:p>
            <a:pPr eaLnBrk="1" hangingPunct="1"/>
            <a:r>
              <a:rPr lang="en-US" smtClean="0"/>
              <a:t>Material is thrown a large distance in a spray around the crater.</a:t>
            </a:r>
          </a:p>
        </p:txBody>
      </p:sp>
    </p:spTree>
    <p:extLst>
      <p:ext uri="{BB962C8B-B14F-4D97-AF65-F5344CB8AC3E}">
        <p14:creationId xmlns:p14="http://schemas.microsoft.com/office/powerpoint/2010/main" val="2830941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641C7D77-1B80-4F18-84A7-1DC4AD7AA344}" type="slidenum">
              <a:rPr lang="en-US" sz="1300">
                <a:solidFill>
                  <a:schemeClr val="tx1"/>
                </a:solidFill>
                <a:latin typeface="Arial" charset="0"/>
              </a:rPr>
              <a:pPr/>
              <a:t>35</a:t>
            </a:fld>
            <a:endParaRPr lang="en-US" sz="1300">
              <a:solidFill>
                <a:schemeClr val="tx1"/>
              </a:solidFill>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Small craters outnumber large craters.</a:t>
            </a:r>
          </a:p>
          <a:p>
            <a:pPr eaLnBrk="1" hangingPunct="1"/>
            <a:r>
              <a:rPr lang="en-US" smtClean="0"/>
              <a:t>Large craters are overlapped by smaller ones (the ones on top are newer)</a:t>
            </a:r>
          </a:p>
          <a:p>
            <a:pPr eaLnBrk="1" hangingPunct="1"/>
            <a:r>
              <a:rPr lang="en-US" smtClean="0"/>
              <a:t>There are few impacts in the Moon’s Maria. (so they are newer)</a:t>
            </a:r>
          </a:p>
          <a:p>
            <a:pPr eaLnBrk="1" hangingPunct="1"/>
            <a:endParaRPr lang="en-US" smtClean="0"/>
          </a:p>
          <a:p>
            <a:pPr eaLnBrk="1" hangingPunct="1"/>
            <a:r>
              <a:rPr lang="en-US" smtClean="0"/>
              <a:t>Craters provide a way to figure out what features are older and what features are newer.  </a:t>
            </a:r>
          </a:p>
        </p:txBody>
      </p:sp>
    </p:spTree>
    <p:extLst>
      <p:ext uri="{BB962C8B-B14F-4D97-AF65-F5344CB8AC3E}">
        <p14:creationId xmlns:p14="http://schemas.microsoft.com/office/powerpoint/2010/main" val="2448433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3F3097ED-611D-45D6-A71F-FD7CF1A6B723}" type="slidenum">
              <a:rPr lang="en-US" sz="1300">
                <a:solidFill>
                  <a:schemeClr val="tx1"/>
                </a:solidFill>
                <a:latin typeface="Arial" charset="0"/>
              </a:rPr>
              <a:pPr/>
              <a:t>36</a:t>
            </a:fld>
            <a:endParaRPr lang="en-US" sz="1300">
              <a:solidFill>
                <a:schemeClr val="tx1"/>
              </a:solidFill>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Heavily cratered</a:t>
            </a:r>
          </a:p>
          <a:p>
            <a:pPr eaLnBrk="1" hangingPunct="1"/>
            <a:r>
              <a:rPr lang="en-US" smtClean="0"/>
              <a:t>signs of tectonic activity in the distant past, smooth lava plains like the moons maria</a:t>
            </a:r>
          </a:p>
          <a:p>
            <a:pPr eaLnBrk="1" hangingPunct="1"/>
            <a:r>
              <a:rPr lang="en-US" smtClean="0"/>
              <a:t>Evidence for a  very large solid iron core.</a:t>
            </a:r>
          </a:p>
          <a:p>
            <a:pPr eaLnBrk="1" hangingPunct="1"/>
            <a:r>
              <a:rPr lang="en-US" smtClean="0"/>
              <a:t>It is now geologically dead (no tectonic activity)</a:t>
            </a:r>
          </a:p>
          <a:p>
            <a:pPr eaLnBrk="1" hangingPunct="1"/>
            <a:endParaRPr lang="en-US" smtClean="0"/>
          </a:p>
          <a:p>
            <a:pPr eaLnBrk="1" hangingPunct="1"/>
            <a:r>
              <a:rPr lang="en-US" smtClean="0"/>
              <a:t>At the poles are very likely water ice deposits.</a:t>
            </a:r>
          </a:p>
        </p:txBody>
      </p:sp>
    </p:spTree>
    <p:extLst>
      <p:ext uri="{BB962C8B-B14F-4D97-AF65-F5344CB8AC3E}">
        <p14:creationId xmlns:p14="http://schemas.microsoft.com/office/powerpoint/2010/main" val="3469159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5B90262-1197-463F-A95C-D6A51BF3BC31}" type="slidenum">
              <a:rPr lang="en-US" sz="1300">
                <a:solidFill>
                  <a:schemeClr val="tx1"/>
                </a:solidFill>
                <a:latin typeface="Arial" charset="0"/>
              </a:rPr>
              <a:pPr/>
              <a:t>37</a:t>
            </a:fld>
            <a:endParaRPr lang="en-US" sz="1300">
              <a:solidFill>
                <a:schemeClr val="tx1"/>
              </a:solidFill>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crater is about 1550km across and the ringing mountains are about 2km high.  The floor is filled with lava plains (like the Moon’s maria).  As with many big impacts there are concentric rings around it.   There are some other weird things inside the crater, like what look like extension faults.  MESSENGER should be able to sort out what some of these things are.</a:t>
            </a:r>
          </a:p>
        </p:txBody>
      </p:sp>
    </p:spTree>
    <p:extLst>
      <p:ext uri="{BB962C8B-B14F-4D97-AF65-F5344CB8AC3E}">
        <p14:creationId xmlns:p14="http://schemas.microsoft.com/office/powerpoint/2010/main" val="59127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5D5C6E7-E3D5-4F20-8A08-09509D9648F9}" type="slidenum">
              <a:rPr lang="en-US" sz="1300">
                <a:solidFill>
                  <a:schemeClr val="tx1"/>
                </a:solidFill>
                <a:latin typeface="Arial" charset="0"/>
              </a:rPr>
              <a:pPr/>
              <a:t>38</a:t>
            </a:fld>
            <a:endParaRPr lang="en-US" sz="1300">
              <a:solidFill>
                <a:schemeClr val="tx1"/>
              </a:solidFill>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All</a:t>
            </a:r>
            <a:r>
              <a:rPr lang="en-US" baseline="0" dirty="0" smtClean="0"/>
              <a:t> of these planets have fewer craters than Mercury and the Moon.  Why?  Hint:  Venus has a thick atmosphere, Earth is medium, and Mars has a very thin atmosphere.</a:t>
            </a:r>
          </a:p>
          <a:p>
            <a:pPr eaLnBrk="1" hangingPunct="1"/>
            <a:endParaRPr lang="en-US" dirty="0" smtClean="0"/>
          </a:p>
        </p:txBody>
      </p:sp>
    </p:spTree>
    <p:extLst>
      <p:ext uri="{BB962C8B-B14F-4D97-AF65-F5344CB8AC3E}">
        <p14:creationId xmlns:p14="http://schemas.microsoft.com/office/powerpoint/2010/main" val="2494506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BAB54411-4590-491A-9496-DC0846DD05FE}" type="slidenum">
              <a:rPr lang="en-US" sz="1300">
                <a:solidFill>
                  <a:schemeClr val="tx1"/>
                </a:solidFill>
                <a:latin typeface="Arial" charset="0"/>
              </a:rPr>
              <a:pPr/>
              <a:t>39</a:t>
            </a:fld>
            <a:endParaRPr lang="en-US" sz="1300">
              <a:solidFill>
                <a:schemeClr val="tx1"/>
              </a:solidFill>
              <a:latin typeface="Arial" charset="0"/>
            </a:endParaRPr>
          </a:p>
        </p:txBody>
      </p:sp>
      <p:sp>
        <p:nvSpPr>
          <p:cNvPr id="83971"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pPr eaLnBrk="1" hangingPunct="1">
              <a:defRPr/>
            </a:pPr>
            <a:r>
              <a:rPr lang="en-US" dirty="0" smtClean="0"/>
              <a:t>We know large objects have hit the Earth.  </a:t>
            </a:r>
            <a:endParaRPr lang="en-US" dirty="0" smtClean="0">
              <a:solidFill>
                <a:schemeClr val="bg1"/>
              </a:solidFill>
              <a:effectLst>
                <a:outerShdw blurRad="38100" dist="38100" dir="2700000" algn="tl">
                  <a:srgbClr val="C0C0C0"/>
                </a:outerShdw>
              </a:effectLst>
              <a:latin typeface="Georgia" pitchFamily="18" charset="0"/>
            </a:endParaRPr>
          </a:p>
          <a:p>
            <a:pPr eaLnBrk="1" hangingPunct="1">
              <a:lnSpc>
                <a:spcPct val="90000"/>
              </a:lnSpc>
              <a:defRPr/>
            </a:pPr>
            <a:r>
              <a:rPr lang="en-US" dirty="0" smtClean="0">
                <a:solidFill>
                  <a:schemeClr val="bg1"/>
                </a:solidFill>
                <a:effectLst>
                  <a:outerShdw blurRad="38100" dist="38100" dir="2700000" algn="tl">
                    <a:srgbClr val="C0C0C0"/>
                  </a:outerShdw>
                </a:effectLst>
                <a:latin typeface="Georgia" pitchFamily="18" charset="0"/>
              </a:rPr>
              <a:t>Iridium, Osmium, Platinum, </a:t>
            </a:r>
            <a:r>
              <a:rPr lang="en-US" sz="1300" dirty="0">
                <a:solidFill>
                  <a:schemeClr val="bg1"/>
                </a:solidFill>
                <a:effectLst>
                  <a:outerShdw blurRad="38100" dist="38100" dir="2700000" algn="tl">
                    <a:srgbClr val="C0C0C0"/>
                  </a:outerShdw>
                </a:effectLst>
                <a:latin typeface="Georgia" pitchFamily="18" charset="0"/>
              </a:rPr>
              <a:t>grains of “shocked quartz”, spherical rock droplets, soot from forest fires</a:t>
            </a:r>
          </a:p>
          <a:p>
            <a:pPr eaLnBrk="1" hangingPunct="1">
              <a:defRPr/>
            </a:pPr>
            <a:r>
              <a:rPr lang="en-US" dirty="0" smtClean="0"/>
              <a:t>In 1991, a 65 million year old impact crater was found on the coast of Mexico.</a:t>
            </a:r>
          </a:p>
          <a:p>
            <a:pPr lvl="1" eaLnBrk="1" hangingPunct="1">
              <a:defRPr/>
            </a:pPr>
            <a:r>
              <a:rPr lang="en-US" dirty="0" smtClean="0"/>
              <a:t>200 km in diameter</a:t>
            </a:r>
          </a:p>
          <a:p>
            <a:pPr lvl="1" eaLnBrk="1" hangingPunct="1">
              <a:defRPr/>
            </a:pPr>
            <a:r>
              <a:rPr lang="en-US" dirty="0" smtClean="0"/>
              <a:t>implies an asteroid size of about 10 km across</a:t>
            </a:r>
          </a:p>
          <a:p>
            <a:pPr lvl="1" eaLnBrk="1" hangingPunct="1">
              <a:defRPr/>
            </a:pPr>
            <a:r>
              <a:rPr lang="en-US" dirty="0" smtClean="0"/>
              <a:t>called the </a:t>
            </a:r>
            <a:r>
              <a:rPr lang="en-US" i="1" dirty="0" err="1" smtClean="0"/>
              <a:t>Chicxulub</a:t>
            </a:r>
            <a:r>
              <a:rPr lang="en-US" i="1" dirty="0" smtClean="0"/>
              <a:t> </a:t>
            </a:r>
            <a:r>
              <a:rPr lang="en-US" dirty="0" smtClean="0"/>
              <a:t>crater</a:t>
            </a:r>
          </a:p>
          <a:p>
            <a:pPr lvl="1" eaLnBrk="1" hangingPunct="1">
              <a:defRPr/>
            </a:pPr>
            <a:r>
              <a:rPr lang="en-US" dirty="0" smtClean="0"/>
              <a:t>Coincides with the mass extinction of the dinosaurs</a:t>
            </a:r>
          </a:p>
          <a:p>
            <a:pPr eaLnBrk="1" hangingPunct="1">
              <a:defRPr/>
            </a:pPr>
            <a:r>
              <a:rPr lang="en-US" dirty="0" smtClean="0"/>
              <a:t>An impact of this size would have caused:</a:t>
            </a:r>
          </a:p>
          <a:p>
            <a:pPr lvl="1" eaLnBrk="1" hangingPunct="1">
              <a:defRPr/>
            </a:pPr>
            <a:r>
              <a:rPr lang="en-US" dirty="0" smtClean="0"/>
              <a:t>debris in atmosphere blocks sunlight; plant die…animals starve</a:t>
            </a:r>
          </a:p>
          <a:p>
            <a:pPr lvl="1" eaLnBrk="1" hangingPunct="1">
              <a:defRPr/>
            </a:pPr>
            <a:r>
              <a:rPr lang="en-US" dirty="0" smtClean="0"/>
              <a:t>poisonous gases form in atmosphere</a:t>
            </a:r>
          </a:p>
        </p:txBody>
      </p:sp>
    </p:spTree>
    <p:extLst>
      <p:ext uri="{BB962C8B-B14F-4D97-AF65-F5344CB8AC3E}">
        <p14:creationId xmlns:p14="http://schemas.microsoft.com/office/powerpoint/2010/main" val="289763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AC492D97-1902-41C0-8D34-BF8979011DC9}" type="slidenum">
              <a:rPr lang="en-US" sz="1300">
                <a:solidFill>
                  <a:schemeClr val="tx1"/>
                </a:solidFill>
                <a:latin typeface="Arial" charset="0"/>
              </a:rPr>
              <a:pPr/>
              <a:t>4</a:t>
            </a:fld>
            <a:endParaRPr lang="en-US" sz="1300">
              <a:solidFill>
                <a:schemeClr val="tx1"/>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amount of water and other light molecules/elements that we have here on Earth, Venus and Mars all came from comet impacts during the heavy bombardment.  A small amount probably came from outgassing as it may have been trapped inside some rocks (we do see ice on the asteroids: remember if the dust is thick enough we can “shield” </a:t>
            </a:r>
            <a:r>
              <a:rPr lang="en-US" i="1" dirty="0" smtClean="0"/>
              <a:t>some</a:t>
            </a:r>
            <a:r>
              <a:rPr lang="en-US" dirty="0" smtClean="0"/>
              <a:t> ice so that it sticks around in the inner solar system, just not a lot).</a:t>
            </a:r>
          </a:p>
        </p:txBody>
      </p:sp>
    </p:spTree>
    <p:extLst>
      <p:ext uri="{BB962C8B-B14F-4D97-AF65-F5344CB8AC3E}">
        <p14:creationId xmlns:p14="http://schemas.microsoft.com/office/powerpoint/2010/main" val="4290173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846C59C-F069-4B44-97D5-42B8BD70F89A}" type="slidenum">
              <a:rPr lang="en-US" sz="1300">
                <a:solidFill>
                  <a:schemeClr val="tx1"/>
                </a:solidFill>
                <a:latin typeface="Arial" charset="0"/>
              </a:rPr>
              <a:pPr algn="r" eaLnBrk="1" hangingPunct="1">
                <a:defRPr/>
              </a:pPr>
              <a:t>40</a:t>
            </a:fld>
            <a:endParaRPr lang="en-US" sz="1300">
              <a:solidFill>
                <a:schemeClr val="tx1"/>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 a planet with a significant atmosphere, erosion is an ongoing process.</a:t>
            </a:r>
          </a:p>
          <a:p>
            <a:pPr eaLnBrk="1" hangingPunct="1"/>
            <a:r>
              <a:rPr lang="en-US" b="1" smtClean="0"/>
              <a:t>**Which planets have a “significant” atmosphere?**</a:t>
            </a:r>
          </a:p>
        </p:txBody>
      </p:sp>
    </p:spTree>
    <p:extLst>
      <p:ext uri="{BB962C8B-B14F-4D97-AF65-F5344CB8AC3E}">
        <p14:creationId xmlns:p14="http://schemas.microsoft.com/office/powerpoint/2010/main" val="3848398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5D5C6E7-E3D5-4F20-8A08-09509D9648F9}" type="slidenum">
              <a:rPr lang="en-US" sz="1300">
                <a:solidFill>
                  <a:schemeClr val="tx1"/>
                </a:solidFill>
                <a:latin typeface="Arial" charset="0"/>
              </a:rPr>
              <a:pPr/>
              <a:t>41</a:t>
            </a:fld>
            <a:endParaRPr lang="en-US" sz="1300">
              <a:solidFill>
                <a:schemeClr val="tx1"/>
              </a:solidFill>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Nearly 24 hour day, tilt very similar to the Earth</a:t>
            </a:r>
          </a:p>
          <a:p>
            <a:pPr eaLnBrk="1" hangingPunct="1"/>
            <a:r>
              <a:rPr lang="en-US" smtClean="0"/>
              <a:t>Light cratering</a:t>
            </a:r>
          </a:p>
          <a:p>
            <a:pPr eaLnBrk="1" hangingPunct="1"/>
            <a:r>
              <a:rPr lang="en-US" smtClean="0"/>
              <a:t>Half the radius of the Earth</a:t>
            </a:r>
          </a:p>
          <a:p>
            <a:pPr eaLnBrk="1" hangingPunct="1"/>
            <a:r>
              <a:rPr lang="en-US" smtClean="0"/>
              <a:t>Plenty of evidence of past geologic processes but no active volcanism (other, smaller, processes are happening though)</a:t>
            </a:r>
          </a:p>
          <a:p>
            <a:pPr eaLnBrk="1" hangingPunct="1"/>
            <a:endParaRPr lang="en-US" smtClean="0"/>
          </a:p>
        </p:txBody>
      </p:sp>
    </p:spTree>
    <p:extLst>
      <p:ext uri="{BB962C8B-B14F-4D97-AF65-F5344CB8AC3E}">
        <p14:creationId xmlns:p14="http://schemas.microsoft.com/office/powerpoint/2010/main" val="2500760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8B838EFB-B043-4BC8-B5C9-FBEC5A7B03F0}" type="slidenum">
              <a:rPr lang="en-US" sz="1300">
                <a:solidFill>
                  <a:schemeClr val="tx1"/>
                </a:solidFill>
                <a:latin typeface="Arial" charset="0"/>
              </a:rPr>
              <a:pPr/>
              <a:t>42</a:t>
            </a:fld>
            <a:endParaRPr lang="en-US" sz="1300">
              <a:solidFill>
                <a:schemeClr val="tx1"/>
              </a:solidFill>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Blueberries and other salt deposits suggest that the surface was once bathed in water.</a:t>
            </a:r>
          </a:p>
          <a:p>
            <a:pPr eaLnBrk="1" hangingPunct="1"/>
            <a:r>
              <a:rPr lang="en-US" smtClean="0"/>
              <a:t>Many surface features are strongly suggestive of liquid flows – we definitely see flows </a:t>
            </a:r>
            <a:r>
              <a:rPr lang="en-US" i="1" smtClean="0"/>
              <a:t>currently happening </a:t>
            </a:r>
            <a:r>
              <a:rPr lang="en-US" smtClean="0"/>
              <a:t>but whether or not it’s liquid or slush/slurry is unclear</a:t>
            </a:r>
          </a:p>
          <a:p>
            <a:pPr eaLnBrk="1" hangingPunct="1"/>
            <a:endParaRPr lang="en-US" smtClean="0"/>
          </a:p>
          <a:p>
            <a:pPr eaLnBrk="1" hangingPunct="1"/>
            <a:r>
              <a:rPr lang="en-US" smtClean="0"/>
              <a:t>**Where is the water now?**</a:t>
            </a:r>
          </a:p>
          <a:p>
            <a:pPr eaLnBrk="1" hangingPunct="1"/>
            <a:r>
              <a:rPr lang="en-US" smtClean="0"/>
              <a:t>At this point we’re certain there was once liquid water on Mars – this finding is </a:t>
            </a:r>
            <a:r>
              <a:rPr lang="en-US" i="1" smtClean="0"/>
              <a:t>extremely recent</a:t>
            </a:r>
            <a:r>
              <a:rPr lang="en-US" smtClean="0"/>
              <a:t>!!</a:t>
            </a:r>
          </a:p>
        </p:txBody>
      </p:sp>
    </p:spTree>
    <p:extLst>
      <p:ext uri="{BB962C8B-B14F-4D97-AF65-F5344CB8AC3E}">
        <p14:creationId xmlns:p14="http://schemas.microsoft.com/office/powerpoint/2010/main" val="1852641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DC4DA682-9E61-4886-9094-0F49F629D956}" type="slidenum">
              <a:rPr lang="en-US" sz="1300">
                <a:solidFill>
                  <a:schemeClr val="tx1"/>
                </a:solidFill>
                <a:latin typeface="Arial" charset="0"/>
              </a:rPr>
              <a:pPr/>
              <a:t>43</a:t>
            </a:fld>
            <a:endParaRPr lang="en-US" sz="1300">
              <a:solidFill>
                <a:schemeClr val="tx1"/>
              </a:solidFill>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Go to the mars rovers page and see LOTS of pretty pictures and read lots of stuff about mars.</a:t>
            </a:r>
          </a:p>
        </p:txBody>
      </p:sp>
    </p:spTree>
    <p:extLst>
      <p:ext uri="{BB962C8B-B14F-4D97-AF65-F5344CB8AC3E}">
        <p14:creationId xmlns:p14="http://schemas.microsoft.com/office/powerpoint/2010/main" val="1454762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44</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151425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A4C557F5-686A-4FCE-8817-6754FA8A0A3B}" type="slidenum">
              <a:rPr lang="en-US" sz="1300">
                <a:solidFill>
                  <a:schemeClr val="tx1"/>
                </a:solidFill>
                <a:latin typeface="Arial" charset="0"/>
              </a:rPr>
              <a:pPr algn="r" eaLnBrk="1" hangingPunct="1">
                <a:defRPr/>
              </a:pPr>
              <a:t>5</a:t>
            </a:fld>
            <a:endParaRPr lang="en-US" sz="1300">
              <a:solidFill>
                <a:schemeClr val="tx1"/>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Liquids differentiate by density as well.  Oil floats on water.</a:t>
            </a:r>
          </a:p>
          <a:p>
            <a:pPr eaLnBrk="1" hangingPunct="1"/>
            <a:r>
              <a:rPr lang="en-US" dirty="0" smtClean="0"/>
              <a:t>The interiors of the terrestrial planets are hot.  </a:t>
            </a:r>
          </a:p>
          <a:p>
            <a:pPr eaLnBrk="1" hangingPunct="1"/>
            <a:r>
              <a:rPr lang="en-US" dirty="0" smtClean="0"/>
              <a:t>	accretion, released gravitational potential, radioactive decay.</a:t>
            </a:r>
          </a:p>
          <a:p>
            <a:pPr eaLnBrk="1" hangingPunct="1"/>
            <a:r>
              <a:rPr lang="en-US" dirty="0" smtClean="0"/>
              <a:t>Rocks are viscous (meaning that they can flow).  </a:t>
            </a:r>
          </a:p>
          <a:p>
            <a:pPr eaLnBrk="1" hangingPunct="1"/>
            <a:r>
              <a:rPr lang="en-US" dirty="0" smtClean="0"/>
              <a:t>Note that large bodies are spherical (lots of gravity eventually causes the rock to flow into a spherical shape)</a:t>
            </a:r>
          </a:p>
          <a:p>
            <a:pPr eaLnBrk="1" hangingPunct="1"/>
            <a:r>
              <a:rPr lang="en-US" dirty="0" smtClean="0"/>
              <a:t>Smaller bodies (asteroids) are misshapen because there isn’t enough gravity to deform them.</a:t>
            </a:r>
          </a:p>
          <a:p>
            <a:pPr eaLnBrk="1" hangingPunct="1"/>
            <a:r>
              <a:rPr lang="en-US" dirty="0" smtClean="0"/>
              <a:t>Hot rocks flow better than cold rocks</a:t>
            </a:r>
          </a:p>
          <a:p>
            <a:pPr eaLnBrk="1" hangingPunct="1"/>
            <a:r>
              <a:rPr lang="en-US" dirty="0" smtClean="0"/>
              <a:t>Heavy stuff tends to sink to the center of the planet (</a:t>
            </a:r>
            <a:r>
              <a:rPr lang="en-US" dirty="0" err="1" smtClean="0"/>
              <a:t>ie</a:t>
            </a:r>
            <a:r>
              <a:rPr lang="en-US" dirty="0" smtClean="0"/>
              <a:t> iron and heavy metals)</a:t>
            </a:r>
          </a:p>
          <a:p>
            <a:pPr eaLnBrk="1" hangingPunct="1"/>
            <a:r>
              <a:rPr lang="en-US" dirty="0" smtClean="0"/>
              <a:t>Lighter stuff (silicates, rocks) rises to the top.</a:t>
            </a:r>
          </a:p>
        </p:txBody>
      </p:sp>
    </p:spTree>
    <p:extLst>
      <p:ext uri="{BB962C8B-B14F-4D97-AF65-F5344CB8AC3E}">
        <p14:creationId xmlns:p14="http://schemas.microsoft.com/office/powerpoint/2010/main" val="1859046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E3EADB0A-446D-43A8-986F-D90778A81A80}" type="slidenum">
              <a:rPr lang="en-US" sz="1300">
                <a:solidFill>
                  <a:schemeClr val="tx1"/>
                </a:solidFill>
                <a:latin typeface="Arial" charset="0"/>
              </a:rPr>
              <a:pPr algn="r" eaLnBrk="1" hangingPunct="1">
                <a:defRPr/>
              </a:pPr>
              <a:t>6</a:t>
            </a:fld>
            <a:endParaRPr lang="en-US" sz="1300">
              <a:solidFill>
                <a:schemeClr val="tx1"/>
              </a:solidFill>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89691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1CC1BDD4-E1AE-42BC-AD94-BF258D7B50C3}" type="slidenum">
              <a:rPr lang="en-US" sz="1300">
                <a:solidFill>
                  <a:schemeClr val="tx1"/>
                </a:solidFill>
                <a:latin typeface="Arial" charset="0"/>
              </a:rPr>
              <a:pPr algn="r" eaLnBrk="1" hangingPunct="1">
                <a:defRPr/>
              </a:pPr>
              <a:t>7</a:t>
            </a:fld>
            <a:endParaRPr lang="en-US" sz="1300">
              <a:solidFill>
                <a:schemeClr val="tx1"/>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Here is an example of the kinds of things we will be doing: looking at both the Earth and the moon to figure out similarities and differences.</a:t>
            </a:r>
          </a:p>
        </p:txBody>
      </p:sp>
    </p:spTree>
    <p:extLst>
      <p:ext uri="{BB962C8B-B14F-4D97-AF65-F5344CB8AC3E}">
        <p14:creationId xmlns:p14="http://schemas.microsoft.com/office/powerpoint/2010/main" val="212584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2E3456B-5BE2-42C4-AD22-7EA31C603272}" type="slidenum">
              <a:rPr lang="en-US" sz="1300">
                <a:solidFill>
                  <a:schemeClr val="tx1"/>
                </a:solidFill>
                <a:latin typeface="Arial" charset="0"/>
              </a:rPr>
              <a:pPr/>
              <a:t>8</a:t>
            </a:fld>
            <a:endParaRPr lang="en-US" sz="1300">
              <a:solidFill>
                <a:schemeClr val="tx1"/>
              </a:solidFill>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lithosphere contains the crust and part of the mantle.  </a:t>
            </a:r>
          </a:p>
          <a:p>
            <a:pPr eaLnBrk="1" hangingPunct="1"/>
            <a:r>
              <a:rPr lang="en-US" dirty="0" smtClean="0"/>
              <a:t>Higher temperatures deeper in the planet allow the rock there to be more fluid and the lithosphere essentially ‘floats’ on top of the mantle.</a:t>
            </a:r>
          </a:p>
          <a:p>
            <a:pPr eaLnBrk="1" hangingPunct="1"/>
            <a:r>
              <a:rPr lang="en-US" dirty="0" smtClean="0"/>
              <a:t>Large planets have more internal heat and thus a thinner lithosphere.</a:t>
            </a:r>
          </a:p>
          <a:p>
            <a:pPr eaLnBrk="1" hangingPunct="1"/>
            <a:r>
              <a:rPr lang="en-US" dirty="0" smtClean="0"/>
              <a:t>Small planets lose their heat more quickly and have a thicker lithosphere.</a:t>
            </a:r>
          </a:p>
          <a:p>
            <a:pPr eaLnBrk="1" hangingPunct="1"/>
            <a:endParaRPr lang="en-US" dirty="0" smtClean="0"/>
          </a:p>
          <a:p>
            <a:pPr eaLnBrk="1" hangingPunct="1"/>
            <a:r>
              <a:rPr lang="en-US" dirty="0" smtClean="0"/>
              <a:t>Mercury has a GIANT core.  Was it made from more metal rich </a:t>
            </a:r>
            <a:r>
              <a:rPr lang="en-US" dirty="0" err="1" smtClean="0"/>
              <a:t>planetesimals</a:t>
            </a:r>
            <a:r>
              <a:rPr lang="en-US" dirty="0" smtClean="0"/>
              <a:t>?</a:t>
            </a:r>
          </a:p>
          <a:p>
            <a:pPr eaLnBrk="1" hangingPunct="1"/>
            <a:r>
              <a:rPr lang="en-US" dirty="0" smtClean="0"/>
              <a:t>The leading hypothesis is that it suffered some large impact in the past that blasted away part of its mantle.  (So where did it go??)</a:t>
            </a:r>
          </a:p>
          <a:p>
            <a:pPr eaLnBrk="1" hangingPunct="1"/>
            <a:endParaRPr lang="en-US" dirty="0" smtClean="0"/>
          </a:p>
          <a:p>
            <a:pPr eaLnBrk="1" hangingPunct="1"/>
            <a:r>
              <a:rPr lang="en-US" dirty="0" smtClean="0"/>
              <a:t>Earth and Venus have very similar interiors.</a:t>
            </a:r>
          </a:p>
          <a:p>
            <a:pPr eaLnBrk="1" hangingPunct="1"/>
            <a:endParaRPr lang="en-US" dirty="0" smtClean="0"/>
          </a:p>
          <a:p>
            <a:pPr eaLnBrk="1" hangingPunct="1"/>
            <a:r>
              <a:rPr lang="en-US" dirty="0" smtClean="0"/>
              <a:t>Mars has a very thick lithosphere, because it is small.  It may have a very small amount of semi-plastic mantle, however the lithosphere is so thick that there is no current tectonic activity.  Its core is also fairly frozen: we can tell because there is not a global magnetic field any more (though there used to be one).</a:t>
            </a:r>
          </a:p>
          <a:p>
            <a:pPr eaLnBrk="1" hangingPunct="1"/>
            <a:endParaRPr lang="en-US" dirty="0" smtClean="0"/>
          </a:p>
          <a:p>
            <a:pPr eaLnBrk="1" hangingPunct="1"/>
            <a:r>
              <a:rPr lang="en-US" dirty="0" smtClean="0"/>
              <a:t>The moon is all lithosphere and frozen core.  Notice that it has a higher lithosphere to core ratio than Earth/Venus/Mars, which is probably due to the big impact that smacked off part of the Earth, which then coalesced into the moon.  (the impact would have knocked off more lithosphere/mantle than core material: what core is there may be part of the original </a:t>
            </a:r>
            <a:r>
              <a:rPr lang="en-US" dirty="0" err="1" smtClean="0"/>
              <a:t>impactor</a:t>
            </a:r>
            <a:r>
              <a:rPr lang="en-US" dirty="0" smtClean="0"/>
              <a:t>, though it’s hard to say for certain)</a:t>
            </a:r>
          </a:p>
          <a:p>
            <a:pPr eaLnBrk="1" hangingPunct="1"/>
            <a:endParaRPr lang="en-US" dirty="0" smtClean="0"/>
          </a:p>
          <a:p>
            <a:pPr eaLnBrk="1" hangingPunct="1"/>
            <a:r>
              <a:rPr lang="en-US" dirty="0" smtClean="0"/>
              <a:t>NOTE:  This differentiation is not the same as differentiation</a:t>
            </a:r>
            <a:r>
              <a:rPr lang="en-US" baseline="0" dirty="0" smtClean="0"/>
              <a:t> in the solar nebula!</a:t>
            </a:r>
            <a:endParaRPr lang="en-US" dirty="0" smtClean="0"/>
          </a:p>
        </p:txBody>
      </p:sp>
    </p:spTree>
    <p:extLst>
      <p:ext uri="{BB962C8B-B14F-4D97-AF65-F5344CB8AC3E}">
        <p14:creationId xmlns:p14="http://schemas.microsoft.com/office/powerpoint/2010/main" val="416190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9</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15915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00401-685C-4CC6-8674-E0C72C9BDEB5}" type="slidenum">
              <a:rPr lang="en-US"/>
              <a:pPr>
                <a:defRPr/>
              </a:pPr>
              <a:t>‹#›</a:t>
            </a:fld>
            <a:endParaRPr lang="en-US"/>
          </a:p>
        </p:txBody>
      </p:sp>
    </p:spTree>
    <p:extLst>
      <p:ext uri="{BB962C8B-B14F-4D97-AF65-F5344CB8AC3E}">
        <p14:creationId xmlns:p14="http://schemas.microsoft.com/office/powerpoint/2010/main" val="85017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137AD-D4B2-4E17-8EB5-59FB22321D5A}" type="slidenum">
              <a:rPr lang="en-US"/>
              <a:pPr>
                <a:defRPr/>
              </a:pPr>
              <a:t>‹#›</a:t>
            </a:fld>
            <a:endParaRPr lang="en-US"/>
          </a:p>
        </p:txBody>
      </p:sp>
    </p:spTree>
    <p:extLst>
      <p:ext uri="{BB962C8B-B14F-4D97-AF65-F5344CB8AC3E}">
        <p14:creationId xmlns:p14="http://schemas.microsoft.com/office/powerpoint/2010/main" val="221616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D1A06-B7F3-4019-9169-EBBB5CC06C14}" type="slidenum">
              <a:rPr lang="en-US"/>
              <a:pPr>
                <a:defRPr/>
              </a:pPr>
              <a:t>‹#›</a:t>
            </a:fld>
            <a:endParaRPr lang="en-US"/>
          </a:p>
        </p:txBody>
      </p:sp>
    </p:spTree>
    <p:extLst>
      <p:ext uri="{BB962C8B-B14F-4D97-AF65-F5344CB8AC3E}">
        <p14:creationId xmlns:p14="http://schemas.microsoft.com/office/powerpoint/2010/main" val="282250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C83A7-9607-4FFB-B1D9-A0ADBB517701}" type="slidenum">
              <a:rPr lang="en-US"/>
              <a:pPr>
                <a:defRPr/>
              </a:pPr>
              <a:t>‹#›</a:t>
            </a:fld>
            <a:endParaRPr lang="en-US"/>
          </a:p>
        </p:txBody>
      </p:sp>
    </p:spTree>
    <p:extLst>
      <p:ext uri="{BB962C8B-B14F-4D97-AF65-F5344CB8AC3E}">
        <p14:creationId xmlns:p14="http://schemas.microsoft.com/office/powerpoint/2010/main" val="251654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791B25-2BA9-448F-9A26-D03E52C325AB}" type="slidenum">
              <a:rPr lang="en-US"/>
              <a:pPr>
                <a:defRPr/>
              </a:pPr>
              <a:t>‹#›</a:t>
            </a:fld>
            <a:endParaRPr lang="en-US"/>
          </a:p>
        </p:txBody>
      </p:sp>
    </p:spTree>
    <p:extLst>
      <p:ext uri="{BB962C8B-B14F-4D97-AF65-F5344CB8AC3E}">
        <p14:creationId xmlns:p14="http://schemas.microsoft.com/office/powerpoint/2010/main" val="24743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A09FD1-17FE-4765-85F7-1C613DC47DA5}" type="slidenum">
              <a:rPr lang="en-US"/>
              <a:pPr>
                <a:defRPr/>
              </a:pPr>
              <a:t>‹#›</a:t>
            </a:fld>
            <a:endParaRPr lang="en-US"/>
          </a:p>
        </p:txBody>
      </p:sp>
    </p:spTree>
    <p:extLst>
      <p:ext uri="{BB962C8B-B14F-4D97-AF65-F5344CB8AC3E}">
        <p14:creationId xmlns:p14="http://schemas.microsoft.com/office/powerpoint/2010/main" val="311565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F8057-B9E4-449E-97C2-9CBF98C17C51}" type="slidenum">
              <a:rPr lang="en-US"/>
              <a:pPr>
                <a:defRPr/>
              </a:pPr>
              <a:t>‹#›</a:t>
            </a:fld>
            <a:endParaRPr lang="en-US"/>
          </a:p>
        </p:txBody>
      </p:sp>
    </p:spTree>
    <p:extLst>
      <p:ext uri="{BB962C8B-B14F-4D97-AF65-F5344CB8AC3E}">
        <p14:creationId xmlns:p14="http://schemas.microsoft.com/office/powerpoint/2010/main" val="126587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CC19D9-6F9E-4B54-82A7-AF8DC7968E70}" type="slidenum">
              <a:rPr lang="en-US"/>
              <a:pPr>
                <a:defRPr/>
              </a:pPr>
              <a:t>‹#›</a:t>
            </a:fld>
            <a:endParaRPr lang="en-US"/>
          </a:p>
        </p:txBody>
      </p:sp>
    </p:spTree>
    <p:extLst>
      <p:ext uri="{BB962C8B-B14F-4D97-AF65-F5344CB8AC3E}">
        <p14:creationId xmlns:p14="http://schemas.microsoft.com/office/powerpoint/2010/main" val="384249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E89D7-9D18-4E7B-A297-0EADE2DF69FA}" type="slidenum">
              <a:rPr lang="en-US"/>
              <a:pPr>
                <a:defRPr/>
              </a:pPr>
              <a:t>‹#›</a:t>
            </a:fld>
            <a:endParaRPr lang="en-US"/>
          </a:p>
        </p:txBody>
      </p:sp>
    </p:spTree>
    <p:extLst>
      <p:ext uri="{BB962C8B-B14F-4D97-AF65-F5344CB8AC3E}">
        <p14:creationId xmlns:p14="http://schemas.microsoft.com/office/powerpoint/2010/main" val="59514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8662A0-D622-47A0-81AB-24E469600BD9}" type="slidenum">
              <a:rPr lang="en-US"/>
              <a:pPr>
                <a:defRPr/>
              </a:pPr>
              <a:t>‹#›</a:t>
            </a:fld>
            <a:endParaRPr lang="en-US"/>
          </a:p>
        </p:txBody>
      </p:sp>
    </p:spTree>
    <p:extLst>
      <p:ext uri="{BB962C8B-B14F-4D97-AF65-F5344CB8AC3E}">
        <p14:creationId xmlns:p14="http://schemas.microsoft.com/office/powerpoint/2010/main" val="24791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3726F-3B63-4025-A8AF-D3C43B5587FA}" type="slidenum">
              <a:rPr lang="en-US"/>
              <a:pPr>
                <a:defRPr/>
              </a:pPr>
              <a:t>‹#›</a:t>
            </a:fld>
            <a:endParaRPr lang="en-US"/>
          </a:p>
        </p:txBody>
      </p:sp>
    </p:spTree>
    <p:extLst>
      <p:ext uri="{BB962C8B-B14F-4D97-AF65-F5344CB8AC3E}">
        <p14:creationId xmlns:p14="http://schemas.microsoft.com/office/powerpoint/2010/main" val="4176681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effectLst/>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latin typeface="+mn-lt"/>
                <a:cs typeface="+mn-cs"/>
              </a:defRPr>
            </a:lvl1pPr>
          </a:lstStyle>
          <a:p>
            <a:pPr>
              <a:defRPr/>
            </a:pPr>
            <a:fld id="{765EA5BB-51D7-4CF0-BDAF-DB12B63445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4.png"/><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27.png"/><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32.png"/><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4.png"/><Relationship Id="rId4"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5.png"/><Relationship Id="rId4" Type="http://schemas.openxmlformats.org/officeDocument/2006/relationships/oleObject" Target="../embeddings/oleObject12.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6.png"/><Relationship Id="rId4"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6.png"/><Relationship Id="rId5" Type="http://schemas.openxmlformats.org/officeDocument/2006/relationships/oleObject" Target="../embeddings/oleObject14.bin"/><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0211" name="Text Box 3"/>
          <p:cNvSpPr txBox="1">
            <a:spLocks noChangeArrowheads="1"/>
          </p:cNvSpPr>
          <p:nvPr/>
        </p:nvSpPr>
        <p:spPr bwMode="auto">
          <a:xfrm>
            <a:off x="609600" y="1219200"/>
            <a:ext cx="8001000" cy="253047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4000" i="1">
                <a:solidFill>
                  <a:srgbClr val="F5E9E9"/>
                </a:solidFill>
                <a:effectLst>
                  <a:outerShdw blurRad="38100" dist="38100" dir="2700000" algn="tl">
                    <a:srgbClr val="000000"/>
                  </a:outerShdw>
                </a:effectLst>
                <a:cs typeface="+mn-cs"/>
              </a:rPr>
              <a:t>The study of the solar system by examining and understanding the similarities and differences among worlds</a:t>
            </a:r>
          </a:p>
        </p:txBody>
      </p:sp>
      <p:pic>
        <p:nvPicPr>
          <p:cNvPr id="3076" name="Picture 4" descr="terrplan-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10000"/>
            <a:ext cx="8001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Magnetic Fields</a:t>
            </a:r>
          </a:p>
        </p:txBody>
      </p:sp>
      <p:pic>
        <p:nvPicPr>
          <p:cNvPr id="27651" name="Picture 5" descr="AAAKKLW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8255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26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Magnetic Fields</a:t>
            </a:r>
          </a:p>
        </p:txBody>
      </p:sp>
      <p:sp>
        <p:nvSpPr>
          <p:cNvPr id="372739" name="Text Box 3"/>
          <p:cNvSpPr txBox="1">
            <a:spLocks noChangeArrowheads="1"/>
          </p:cNvSpPr>
          <p:nvPr/>
        </p:nvSpPr>
        <p:spPr bwMode="auto">
          <a:xfrm>
            <a:off x="533400" y="1447800"/>
            <a:ext cx="80010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Spinning molten iron core</a:t>
            </a:r>
          </a:p>
        </p:txBody>
      </p:sp>
      <p:graphicFrame>
        <p:nvGraphicFramePr>
          <p:cNvPr id="28676" name="Object 4"/>
          <p:cNvGraphicFramePr>
            <a:graphicFrameLocks noChangeAspect="1"/>
          </p:cNvGraphicFramePr>
          <p:nvPr/>
        </p:nvGraphicFramePr>
        <p:xfrm>
          <a:off x="609600" y="2667000"/>
          <a:ext cx="8077200" cy="3756025"/>
        </p:xfrm>
        <a:graphic>
          <a:graphicData uri="http://schemas.openxmlformats.org/presentationml/2006/ole">
            <mc:AlternateContent xmlns:mc="http://schemas.openxmlformats.org/markup-compatibility/2006">
              <mc:Choice xmlns:v="urn:schemas-microsoft-com:vml" Requires="v">
                <p:oleObj spid="_x0000_s104450" name="Image" r:id="rId4" imgW="10158730" imgH="4723810" progId="">
                  <p:embed/>
                </p:oleObj>
              </mc:Choice>
              <mc:Fallback>
                <p:oleObj name="Image" r:id="rId4" imgW="10158730" imgH="472381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667000"/>
                        <a:ext cx="8077200"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66842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Aurora</a:t>
            </a:r>
          </a:p>
        </p:txBody>
      </p:sp>
      <p:pic>
        <p:nvPicPr>
          <p:cNvPr id="29699" name="Picture 3" descr="1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46624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009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Magnetic Fields</a:t>
            </a:r>
          </a:p>
        </p:txBody>
      </p:sp>
      <p:pic>
        <p:nvPicPr>
          <p:cNvPr id="37891" name="Picture 4" descr="terrplan-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990600"/>
            <a:ext cx="892016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nvPr>
        </p:nvGraphicFramePr>
        <p:xfrm>
          <a:off x="0" y="4191000"/>
          <a:ext cx="9144000" cy="2027555"/>
        </p:xfrm>
        <a:graphic>
          <a:graphicData uri="http://schemas.openxmlformats.org/drawingml/2006/table">
            <a:tbl>
              <a:tblPr firstRow="1" bandRow="1">
                <a:tableStyleId>{5C22544A-7EE6-4342-B048-85BDC9FD1C3A}</a:tableStyleId>
              </a:tblPr>
              <a:tblGrid>
                <a:gridCol w="1752600"/>
                <a:gridCol w="2362200"/>
                <a:gridCol w="3202993"/>
                <a:gridCol w="1826207"/>
              </a:tblGrid>
              <a:tr h="625475">
                <a:tc>
                  <a:txBody>
                    <a:bodyPr/>
                    <a:lstStyle/>
                    <a:p>
                      <a:pPr algn="ctr"/>
                      <a:r>
                        <a:rPr lang="en-US" dirty="0" smtClean="0">
                          <a:solidFill>
                            <a:schemeClr val="tx1"/>
                          </a:solidFill>
                        </a:rPr>
                        <a:t>Mercury</a:t>
                      </a:r>
                      <a:endParaRPr lang="en-US" dirty="0">
                        <a:solidFill>
                          <a:schemeClr val="tx1"/>
                        </a:solidFill>
                      </a:endParaRPr>
                    </a:p>
                  </a:txBody>
                  <a:tcPr/>
                </a:tc>
                <a:tc>
                  <a:txBody>
                    <a:bodyPr/>
                    <a:lstStyle/>
                    <a:p>
                      <a:pPr algn="ctr"/>
                      <a:r>
                        <a:rPr lang="en-US" dirty="0" smtClean="0">
                          <a:solidFill>
                            <a:schemeClr val="tx1"/>
                          </a:solidFill>
                        </a:rPr>
                        <a:t>Venus</a:t>
                      </a:r>
                      <a:endParaRPr lang="en-US" dirty="0">
                        <a:solidFill>
                          <a:schemeClr val="tx1"/>
                        </a:solidFill>
                      </a:endParaRPr>
                    </a:p>
                  </a:txBody>
                  <a:tcPr/>
                </a:tc>
                <a:tc>
                  <a:txBody>
                    <a:bodyPr/>
                    <a:lstStyle/>
                    <a:p>
                      <a:pPr algn="ctr"/>
                      <a:r>
                        <a:rPr lang="en-US" dirty="0" smtClean="0">
                          <a:solidFill>
                            <a:schemeClr val="tx1"/>
                          </a:solidFill>
                        </a:rPr>
                        <a:t>Earth</a:t>
                      </a:r>
                      <a:endParaRPr lang="en-US" dirty="0">
                        <a:solidFill>
                          <a:schemeClr val="tx1"/>
                        </a:solidFill>
                      </a:endParaRPr>
                    </a:p>
                  </a:txBody>
                  <a:tcPr/>
                </a:tc>
                <a:tc>
                  <a:txBody>
                    <a:bodyPr/>
                    <a:lstStyle/>
                    <a:p>
                      <a:pPr algn="ctr"/>
                      <a:r>
                        <a:rPr lang="en-US" dirty="0" smtClean="0">
                          <a:solidFill>
                            <a:schemeClr val="tx1"/>
                          </a:solidFill>
                        </a:rPr>
                        <a:t>Mars</a:t>
                      </a:r>
                      <a:endParaRPr lang="en-US" dirty="0">
                        <a:solidFill>
                          <a:schemeClr val="tx1"/>
                        </a:solidFill>
                      </a:endParaRPr>
                    </a:p>
                  </a:txBody>
                  <a:tcPr/>
                </a:tc>
              </a:tr>
              <a:tr h="625475">
                <a:tc>
                  <a:txBody>
                    <a:bodyPr/>
                    <a:lstStyle/>
                    <a:p>
                      <a:pPr algn="ctr"/>
                      <a:r>
                        <a:rPr lang="en-US" sz="2000" dirty="0" smtClean="0"/>
                        <a:t>Strong, Asymmetric</a:t>
                      </a:r>
                      <a:endParaRPr lang="en-US" sz="2000" dirty="0"/>
                    </a:p>
                  </a:txBody>
                  <a:tcPr/>
                </a:tc>
                <a:tc>
                  <a:txBody>
                    <a:bodyPr/>
                    <a:lstStyle/>
                    <a:p>
                      <a:pPr algn="ctr"/>
                      <a:r>
                        <a:rPr lang="en-US" sz="2000" dirty="0" smtClean="0"/>
                        <a:t>No</a:t>
                      </a:r>
                      <a:endParaRPr lang="en-US" sz="2000" dirty="0"/>
                    </a:p>
                  </a:txBody>
                  <a:tcPr/>
                </a:tc>
                <a:tc>
                  <a:txBody>
                    <a:bodyPr/>
                    <a:lstStyle/>
                    <a:p>
                      <a:pPr algn="ctr"/>
                      <a:r>
                        <a:rPr lang="en-US" sz="2000" dirty="0" smtClean="0"/>
                        <a:t>Strong</a:t>
                      </a:r>
                      <a:endParaRPr lang="en-US" sz="2000" b="1" dirty="0"/>
                    </a:p>
                  </a:txBody>
                  <a:tcPr/>
                </a:tc>
                <a:tc>
                  <a:txBody>
                    <a:bodyPr/>
                    <a:lstStyle/>
                    <a:p>
                      <a:pPr algn="ctr"/>
                      <a:r>
                        <a:rPr lang="en-US" sz="2000" dirty="0" smtClean="0"/>
                        <a:t>Remnant</a:t>
                      </a:r>
                      <a:endParaRPr lang="en-US" sz="2000" dirty="0"/>
                    </a:p>
                  </a:txBody>
                  <a:tcPr/>
                </a:tc>
              </a:tr>
              <a:tr h="625475">
                <a:tc>
                  <a:txBody>
                    <a:bodyPr/>
                    <a:lstStyle/>
                    <a:p>
                      <a:pPr algn="ctr"/>
                      <a:r>
                        <a:rPr lang="en-US" sz="2000" dirty="0" smtClean="0"/>
                        <a:t>Large dense  solid core</a:t>
                      </a:r>
                    </a:p>
                  </a:txBody>
                  <a:tcPr/>
                </a:tc>
                <a:tc>
                  <a:txBody>
                    <a:bodyPr/>
                    <a:lstStyle/>
                    <a:p>
                      <a:pPr algn="ctr"/>
                      <a:r>
                        <a:rPr lang="en-US" sz="2000" dirty="0" smtClean="0"/>
                        <a:t>Molten</a:t>
                      </a:r>
                      <a:r>
                        <a:rPr lang="en-US" sz="2000" baseline="0" dirty="0" smtClean="0"/>
                        <a:t> core</a:t>
                      </a:r>
                    </a:p>
                    <a:p>
                      <a:pPr algn="ctr"/>
                      <a:r>
                        <a:rPr lang="en-US" sz="2000" baseline="0" dirty="0" smtClean="0"/>
                        <a:t>Slow rotation</a:t>
                      </a:r>
                      <a:endParaRPr lang="en-US" sz="2000" dirty="0"/>
                    </a:p>
                  </a:txBody>
                  <a:tcPr/>
                </a:tc>
                <a:tc>
                  <a:txBody>
                    <a:bodyPr/>
                    <a:lstStyle/>
                    <a:p>
                      <a:pPr algn="ctr"/>
                      <a:r>
                        <a:rPr lang="en-US" sz="2000" dirty="0" smtClean="0"/>
                        <a:t>Molten</a:t>
                      </a:r>
                      <a:r>
                        <a:rPr lang="en-US" sz="2000" baseline="0" dirty="0" smtClean="0"/>
                        <a:t> core</a:t>
                      </a:r>
                    </a:p>
                    <a:p>
                      <a:pPr algn="ctr"/>
                      <a:r>
                        <a:rPr lang="en-US" sz="2000" baseline="0" dirty="0" smtClean="0"/>
                        <a:t>Fast rotation</a:t>
                      </a:r>
                      <a:endParaRPr lang="en-US" sz="2000" dirty="0"/>
                    </a:p>
                  </a:txBody>
                  <a:tcPr/>
                </a:tc>
                <a:tc>
                  <a:txBody>
                    <a:bodyPr/>
                    <a:lstStyle/>
                    <a:p>
                      <a:pPr algn="ctr"/>
                      <a:r>
                        <a:rPr lang="en-US" sz="2000" dirty="0" smtClean="0"/>
                        <a:t>(Mostly)</a:t>
                      </a:r>
                      <a:r>
                        <a:rPr lang="en-US" sz="2000" baseline="0" dirty="0" smtClean="0"/>
                        <a:t> solid core</a:t>
                      </a:r>
                      <a:endParaRPr lang="en-US" sz="2000" dirty="0"/>
                    </a:p>
                  </a:txBody>
                  <a:tcPr/>
                </a:tc>
              </a:tr>
            </a:tbl>
          </a:graphicData>
        </a:graphic>
      </p:graphicFrame>
    </p:spTree>
    <p:extLst>
      <p:ext uri="{BB962C8B-B14F-4D97-AF65-F5344CB8AC3E}">
        <p14:creationId xmlns:p14="http://schemas.microsoft.com/office/powerpoint/2010/main" val="1567905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rPr>
              <a:t> Magnetic fields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Geologic </a:t>
            </a:r>
            <a:r>
              <a:rPr lang="en-US" sz="4000" dirty="0">
                <a:solidFill>
                  <a:srgbClr val="F5E9E9"/>
                </a:solidFill>
                <a:effectLst>
                  <a:outerShdw blurRad="38100" dist="38100" dir="2700000" algn="tl">
                    <a:srgbClr val="000000"/>
                  </a:outerShdw>
                </a:effectLst>
                <a:cs typeface="+mn-cs"/>
              </a:rPr>
              <a:t>activity &amp; processes</a:t>
            </a: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smtClean="0">
                <a:solidFill>
                  <a:srgbClr val="F5E9E9"/>
                </a:solidFill>
                <a:effectLst>
                  <a:outerShdw blurRad="38100" dist="38100" dir="2700000" algn="tl">
                    <a:srgbClr val="000000"/>
                  </a:outerShdw>
                </a:effectLst>
                <a:cs typeface="+mn-cs"/>
              </a:rPr>
              <a:t>Surfaces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p:txBody>
      </p:sp>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76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1414" y="24384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12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Geology</a:t>
            </a:r>
          </a:p>
        </p:txBody>
      </p:sp>
      <p:pic>
        <p:nvPicPr>
          <p:cNvPr id="17411" name="Picture 3" descr="geologist tectonic 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47386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Earth</a:t>
            </a:r>
          </a:p>
        </p:txBody>
      </p:sp>
      <p:sp>
        <p:nvSpPr>
          <p:cNvPr id="382979" name="Text Box 3"/>
          <p:cNvSpPr txBox="1">
            <a:spLocks noChangeArrowheads="1"/>
          </p:cNvSpPr>
          <p:nvPr/>
        </p:nvSpPr>
        <p:spPr bwMode="auto">
          <a:xfrm>
            <a:off x="914400" y="1371600"/>
            <a:ext cx="73152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Lots of evidence for ongoing geologic activity</a:t>
            </a:r>
          </a:p>
        </p:txBody>
      </p:sp>
      <p:pic>
        <p:nvPicPr>
          <p:cNvPr id="18436" name="Picture 4" descr="http://members.tripod.com/~Stipanovic/Wallpaper17/Volc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0"/>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Geologic activity</a:t>
            </a:r>
          </a:p>
        </p:txBody>
      </p:sp>
      <p:sp>
        <p:nvSpPr>
          <p:cNvPr id="380931" name="Text Box 3"/>
          <p:cNvSpPr txBox="1">
            <a:spLocks noChangeArrowheads="1"/>
          </p:cNvSpPr>
          <p:nvPr/>
        </p:nvSpPr>
        <p:spPr bwMode="auto">
          <a:xfrm>
            <a:off x="152400" y="1943100"/>
            <a:ext cx="4343400" cy="4425827"/>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defRPr/>
            </a:pPr>
            <a:r>
              <a:rPr lang="en-US" dirty="0">
                <a:solidFill>
                  <a:srgbClr val="F5E9E9"/>
                </a:solidFill>
                <a:effectLst>
                  <a:outerShdw blurRad="38100" dist="38100" dir="2700000" algn="tl">
                    <a:srgbClr val="000000"/>
                  </a:outerShdw>
                </a:effectLst>
                <a:cs typeface="+mn-cs"/>
              </a:rPr>
              <a:t>Types: </a:t>
            </a:r>
          </a:p>
          <a:p>
            <a:pPr marL="342900" indent="-342900" eaLnBrk="0" hangingPunct="0">
              <a:spcAft>
                <a:spcPct val="30000"/>
              </a:spcAft>
              <a:buFontTx/>
              <a:buChar char="•"/>
              <a:defRPr/>
            </a:pPr>
            <a:r>
              <a:rPr lang="en-US" dirty="0" smtClean="0">
                <a:solidFill>
                  <a:srgbClr val="F5E9E9"/>
                </a:solidFill>
                <a:effectLst>
                  <a:outerShdw blurRad="38100" dist="38100" dir="2700000" algn="tl">
                    <a:srgbClr val="000000"/>
                  </a:outerShdw>
                </a:effectLst>
                <a:cs typeface="+mn-cs"/>
              </a:rPr>
              <a:t>Earthquakes</a:t>
            </a:r>
            <a:endParaRPr lang="en-US" dirty="0">
              <a:solidFill>
                <a:srgbClr val="F5E9E9"/>
              </a:solidFill>
              <a:effectLst>
                <a:outerShdw blurRad="38100" dist="38100" dir="2700000" algn="tl">
                  <a:srgbClr val="000000"/>
                </a:outerShdw>
              </a:effectLst>
              <a:cs typeface="+mn-cs"/>
            </a:endParaRPr>
          </a:p>
          <a:p>
            <a:pPr marL="342900" indent="-342900" eaLnBrk="0" hangingPunct="0">
              <a:spcAft>
                <a:spcPct val="30000"/>
              </a:spcAft>
              <a:buFontTx/>
              <a:buChar char="•"/>
              <a:defRPr/>
            </a:pPr>
            <a:r>
              <a:rPr lang="en-US" dirty="0">
                <a:solidFill>
                  <a:srgbClr val="F5E9E9"/>
                </a:solidFill>
                <a:effectLst>
                  <a:outerShdw blurRad="38100" dist="38100" dir="2700000" algn="tl">
                    <a:srgbClr val="000000"/>
                  </a:outerShdw>
                </a:effectLst>
                <a:cs typeface="+mn-cs"/>
              </a:rPr>
              <a:t>Volcanoes</a:t>
            </a:r>
          </a:p>
          <a:p>
            <a:pPr marL="342900" indent="-342900" eaLnBrk="0" hangingPunct="0">
              <a:spcAft>
                <a:spcPct val="30000"/>
              </a:spcAft>
              <a:buFontTx/>
              <a:buChar char="•"/>
              <a:defRPr/>
            </a:pPr>
            <a:r>
              <a:rPr lang="en-US" dirty="0">
                <a:solidFill>
                  <a:srgbClr val="F5E9E9"/>
                </a:solidFill>
                <a:effectLst>
                  <a:outerShdw blurRad="38100" dist="38100" dir="2700000" algn="tl">
                    <a:srgbClr val="000000"/>
                  </a:outerShdw>
                </a:effectLst>
                <a:cs typeface="+mn-cs"/>
              </a:rPr>
              <a:t>Continental Shift</a:t>
            </a:r>
          </a:p>
          <a:p>
            <a:pPr marL="342900" indent="-342900" eaLnBrk="0" hangingPunct="0">
              <a:spcAft>
                <a:spcPct val="30000"/>
              </a:spcAft>
              <a:buFontTx/>
              <a:buChar char="•"/>
              <a:defRPr/>
            </a:pPr>
            <a:r>
              <a:rPr lang="en-US" dirty="0">
                <a:solidFill>
                  <a:srgbClr val="F5E9E9"/>
                </a:solidFill>
                <a:effectLst>
                  <a:outerShdw blurRad="38100" dist="38100" dir="2700000" algn="tl">
                    <a:srgbClr val="000000"/>
                  </a:outerShdw>
                </a:effectLst>
                <a:cs typeface="+mn-cs"/>
              </a:rPr>
              <a:t>Sea floor spreading</a:t>
            </a:r>
          </a:p>
          <a:p>
            <a:pPr marL="342900" indent="-342900" eaLnBrk="0" hangingPunct="0">
              <a:spcAft>
                <a:spcPct val="30000"/>
              </a:spcAft>
              <a:buFontTx/>
              <a:buChar char="•"/>
              <a:defRPr/>
            </a:pPr>
            <a:r>
              <a:rPr lang="en-US" dirty="0">
                <a:solidFill>
                  <a:srgbClr val="F5E9E9"/>
                </a:solidFill>
                <a:effectLst>
                  <a:outerShdw blurRad="38100" dist="38100" dir="2700000" algn="tl">
                    <a:srgbClr val="000000"/>
                  </a:outerShdw>
                </a:effectLst>
                <a:cs typeface="+mn-cs"/>
              </a:rPr>
              <a:t>Mountain Formation</a:t>
            </a:r>
          </a:p>
          <a:p>
            <a:pPr marL="342900" indent="-342900" eaLnBrk="0" hangingPunct="0">
              <a:spcAft>
                <a:spcPct val="30000"/>
              </a:spcAft>
              <a:buFontTx/>
              <a:buChar char="•"/>
              <a:defRPr/>
            </a:pPr>
            <a:r>
              <a:rPr lang="en-US" dirty="0">
                <a:solidFill>
                  <a:srgbClr val="F5E9E9"/>
                </a:solidFill>
                <a:effectLst>
                  <a:outerShdw blurRad="38100" dist="38100" dir="2700000" algn="tl">
                    <a:srgbClr val="000000"/>
                  </a:outerShdw>
                </a:effectLst>
                <a:cs typeface="+mn-cs"/>
              </a:rPr>
              <a:t>Erosion</a:t>
            </a:r>
          </a:p>
        </p:txBody>
      </p:sp>
      <p:sp>
        <p:nvSpPr>
          <p:cNvPr id="380932" name="Text Box 4"/>
          <p:cNvSpPr txBox="1">
            <a:spLocks noChangeArrowheads="1"/>
          </p:cNvSpPr>
          <p:nvPr/>
        </p:nvSpPr>
        <p:spPr bwMode="auto">
          <a:xfrm>
            <a:off x="4648200" y="1943100"/>
            <a:ext cx="4419600" cy="4578350"/>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defRPr/>
            </a:pPr>
            <a:r>
              <a:rPr lang="en-US" sz="2800" dirty="0">
                <a:solidFill>
                  <a:srgbClr val="F5E9E9"/>
                </a:solidFill>
                <a:effectLst>
                  <a:outerShdw blurRad="38100" dist="38100" dir="2700000" algn="tl">
                    <a:srgbClr val="000000"/>
                  </a:outerShdw>
                </a:effectLst>
                <a:cs typeface="+mn-cs"/>
              </a:rPr>
              <a:t>Causes: </a:t>
            </a:r>
          </a:p>
          <a:p>
            <a:pPr marL="342900" indent="-342900" eaLnBrk="0" hangingPunct="0">
              <a:spcAft>
                <a:spcPct val="30000"/>
              </a:spcAft>
              <a:buFontTx/>
              <a:buChar char="•"/>
              <a:defRPr/>
            </a:pPr>
            <a:r>
              <a:rPr lang="en-US" sz="2800" dirty="0" smtClean="0">
                <a:solidFill>
                  <a:srgbClr val="F5E9E9"/>
                </a:solidFill>
                <a:effectLst>
                  <a:outerShdw blurRad="38100" dist="38100" dir="2700000" algn="tl">
                    <a:srgbClr val="000000"/>
                  </a:outerShdw>
                </a:effectLst>
                <a:cs typeface="+mn-cs"/>
              </a:rPr>
              <a:t>Plates </a:t>
            </a:r>
            <a:r>
              <a:rPr lang="en-US" sz="2800" dirty="0">
                <a:solidFill>
                  <a:srgbClr val="F5E9E9"/>
                </a:solidFill>
                <a:effectLst>
                  <a:outerShdw blurRad="38100" dist="38100" dir="2700000" algn="tl">
                    <a:srgbClr val="000000"/>
                  </a:outerShdw>
                </a:effectLst>
                <a:cs typeface="+mn-cs"/>
              </a:rPr>
              <a:t>shifting</a:t>
            </a:r>
          </a:p>
          <a:p>
            <a:pPr marL="342900" indent="-342900" eaLnBrk="0" hangingPunct="0">
              <a:spcAft>
                <a:spcPct val="30000"/>
              </a:spcAft>
              <a:buFontTx/>
              <a:buChar char="•"/>
              <a:defRPr/>
            </a:pPr>
            <a:r>
              <a:rPr lang="en-US" sz="2800" dirty="0">
                <a:solidFill>
                  <a:srgbClr val="F5E9E9"/>
                </a:solidFill>
                <a:effectLst>
                  <a:outerShdw blurRad="38100" dist="38100" dir="2700000" algn="tl">
                    <a:srgbClr val="000000"/>
                  </a:outerShdw>
                </a:effectLst>
                <a:cs typeface="+mn-cs"/>
              </a:rPr>
              <a:t>High Temperatures, pressure, magma surfacing</a:t>
            </a:r>
          </a:p>
          <a:p>
            <a:pPr marL="342900" indent="-342900" eaLnBrk="0" hangingPunct="0">
              <a:spcAft>
                <a:spcPct val="30000"/>
              </a:spcAft>
              <a:buFontTx/>
              <a:buChar char="•"/>
              <a:defRPr/>
            </a:pPr>
            <a:r>
              <a:rPr lang="en-US" sz="2800" dirty="0">
                <a:solidFill>
                  <a:srgbClr val="F5E9E9"/>
                </a:solidFill>
                <a:effectLst>
                  <a:outerShdw blurRad="38100" dist="38100" dir="2700000" algn="tl">
                    <a:srgbClr val="000000"/>
                  </a:outerShdw>
                </a:effectLst>
                <a:cs typeface="+mn-cs"/>
              </a:rPr>
              <a:t>Plates floating</a:t>
            </a:r>
          </a:p>
          <a:p>
            <a:pPr marL="342900" indent="-342900" eaLnBrk="0" hangingPunct="0">
              <a:spcAft>
                <a:spcPct val="30000"/>
              </a:spcAft>
              <a:buFontTx/>
              <a:buChar char="•"/>
              <a:defRPr/>
            </a:pPr>
            <a:r>
              <a:rPr lang="en-US" sz="2800" dirty="0">
                <a:solidFill>
                  <a:srgbClr val="F5E9E9"/>
                </a:solidFill>
                <a:effectLst>
                  <a:outerShdw blurRad="38100" dist="38100" dir="2700000" algn="tl">
                    <a:srgbClr val="000000"/>
                  </a:outerShdw>
                </a:effectLst>
                <a:cs typeface="+mn-cs"/>
              </a:rPr>
              <a:t>Sea floor spreading</a:t>
            </a:r>
          </a:p>
          <a:p>
            <a:pPr marL="342900" indent="-342900" eaLnBrk="0" hangingPunct="0">
              <a:spcAft>
                <a:spcPct val="30000"/>
              </a:spcAft>
              <a:buFontTx/>
              <a:buChar char="•"/>
              <a:defRPr/>
            </a:pPr>
            <a:r>
              <a:rPr lang="en-US" sz="2800" dirty="0">
                <a:solidFill>
                  <a:srgbClr val="F5E9E9"/>
                </a:solidFill>
                <a:effectLst>
                  <a:outerShdw blurRad="38100" dist="38100" dir="2700000" algn="tl">
                    <a:srgbClr val="000000"/>
                  </a:outerShdw>
                </a:effectLst>
                <a:cs typeface="+mn-cs"/>
              </a:rPr>
              <a:t>Water, wind, Glaciers, people, lava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p:cNvSpPr txBox="1">
            <a:spLocks noChangeArrowheads="1"/>
          </p:cNvSpPr>
          <p:nvPr/>
        </p:nvSpPr>
        <p:spPr bwMode="auto">
          <a:xfrm>
            <a:off x="0" y="0"/>
            <a:ext cx="9144000" cy="17367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What causes geologic activity?</a:t>
            </a:r>
          </a:p>
        </p:txBody>
      </p:sp>
      <p:sp>
        <p:nvSpPr>
          <p:cNvPr id="360451" name="Text Box 3"/>
          <p:cNvSpPr txBox="1">
            <a:spLocks noChangeArrowheads="1"/>
          </p:cNvSpPr>
          <p:nvPr/>
        </p:nvSpPr>
        <p:spPr bwMode="auto">
          <a:xfrm>
            <a:off x="152400" y="1943100"/>
            <a:ext cx="4343400" cy="2784475"/>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defRPr/>
            </a:pPr>
            <a:r>
              <a:rPr lang="en-US" sz="3600" b="1" dirty="0" smtClean="0">
                <a:solidFill>
                  <a:srgbClr val="F5E9E9"/>
                </a:solidFill>
                <a:effectLst>
                  <a:outerShdw blurRad="38100" dist="38100" dir="2700000" algn="tl">
                    <a:srgbClr val="000000"/>
                  </a:outerShdw>
                </a:effectLst>
                <a:cs typeface="+mn-cs"/>
              </a:rPr>
              <a:t>Heating</a:t>
            </a:r>
            <a:r>
              <a:rPr lang="en-US" sz="3600" dirty="0" smtClean="0">
                <a:solidFill>
                  <a:srgbClr val="F5E9E9"/>
                </a:solidFill>
                <a:effectLst>
                  <a:outerShdw blurRad="38100" dist="38100" dir="2700000" algn="tl">
                    <a:srgbClr val="000000"/>
                  </a:outerShdw>
                </a:effectLst>
                <a:cs typeface="+mn-cs"/>
              </a:rPr>
              <a:t> </a:t>
            </a:r>
            <a:endParaRPr lang="en-US" sz="3600" dirty="0">
              <a:solidFill>
                <a:srgbClr val="F5E9E9"/>
              </a:solidFill>
              <a:effectLst>
                <a:outerShdw blurRad="38100" dist="38100" dir="2700000" algn="tl">
                  <a:srgbClr val="000000"/>
                </a:outerShdw>
              </a:effectLst>
              <a:cs typeface="+mn-cs"/>
            </a:endParaRPr>
          </a:p>
          <a:p>
            <a:pPr marL="342900" indent="-342900" eaLnBrk="0" hangingPunct="0">
              <a:spcAft>
                <a:spcPct val="30000"/>
              </a:spcAft>
              <a:buFontTx/>
              <a:buChar char="•"/>
              <a:defRPr/>
            </a:pPr>
            <a:r>
              <a:rPr lang="en-US" sz="3600" dirty="0">
                <a:solidFill>
                  <a:srgbClr val="F5E9E9"/>
                </a:solidFill>
                <a:effectLst>
                  <a:outerShdw blurRad="38100" dist="38100" dir="2700000" algn="tl">
                    <a:srgbClr val="000000"/>
                  </a:outerShdw>
                </a:effectLst>
                <a:cs typeface="+mn-cs"/>
              </a:rPr>
              <a:t> Accretion</a:t>
            </a:r>
          </a:p>
          <a:p>
            <a:pPr marL="342900" indent="-342900" eaLnBrk="0" hangingPunct="0">
              <a:spcAft>
                <a:spcPct val="30000"/>
              </a:spcAft>
              <a:buFontTx/>
              <a:buChar char="•"/>
              <a:defRPr/>
            </a:pPr>
            <a:r>
              <a:rPr lang="en-US" sz="3600" dirty="0">
                <a:solidFill>
                  <a:srgbClr val="F5E9E9"/>
                </a:solidFill>
                <a:effectLst>
                  <a:outerShdw blurRad="38100" dist="38100" dir="2700000" algn="tl">
                    <a:srgbClr val="000000"/>
                  </a:outerShdw>
                </a:effectLst>
                <a:cs typeface="+mn-cs"/>
              </a:rPr>
              <a:t> Differentiation</a:t>
            </a:r>
          </a:p>
          <a:p>
            <a:pPr marL="342900" indent="-342900" eaLnBrk="0" hangingPunct="0">
              <a:spcAft>
                <a:spcPct val="30000"/>
              </a:spcAft>
              <a:buFontTx/>
              <a:buChar char="•"/>
              <a:defRPr/>
            </a:pPr>
            <a:r>
              <a:rPr lang="en-US" sz="3600" dirty="0">
                <a:solidFill>
                  <a:srgbClr val="F5E9E9"/>
                </a:solidFill>
                <a:effectLst>
                  <a:outerShdw blurRad="38100" dist="38100" dir="2700000" algn="tl">
                    <a:srgbClr val="000000"/>
                  </a:outerShdw>
                </a:effectLst>
                <a:cs typeface="+mn-cs"/>
              </a:rPr>
              <a:t> Radioactive decay</a:t>
            </a:r>
          </a:p>
        </p:txBody>
      </p:sp>
      <p:sp>
        <p:nvSpPr>
          <p:cNvPr id="360452" name="Text Box 4"/>
          <p:cNvSpPr txBox="1">
            <a:spLocks noChangeArrowheads="1"/>
          </p:cNvSpPr>
          <p:nvPr/>
        </p:nvSpPr>
        <p:spPr bwMode="auto">
          <a:xfrm>
            <a:off x="4648200" y="1943100"/>
            <a:ext cx="4419600" cy="2784475"/>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defRPr/>
            </a:pPr>
            <a:r>
              <a:rPr lang="en-US" sz="3600" b="1" dirty="0" smtClean="0">
                <a:solidFill>
                  <a:srgbClr val="F5E9E9"/>
                </a:solidFill>
                <a:effectLst>
                  <a:outerShdw blurRad="38100" dist="38100" dir="2700000" algn="tl">
                    <a:srgbClr val="000000"/>
                  </a:outerShdw>
                </a:effectLst>
                <a:cs typeface="+mn-cs"/>
              </a:rPr>
              <a:t>Cooling</a:t>
            </a:r>
            <a:r>
              <a:rPr lang="en-US" sz="3600" dirty="0" smtClean="0">
                <a:solidFill>
                  <a:srgbClr val="F5E9E9"/>
                </a:solidFill>
                <a:effectLst>
                  <a:outerShdw blurRad="38100" dist="38100" dir="2700000" algn="tl">
                    <a:srgbClr val="000000"/>
                  </a:outerShdw>
                </a:effectLst>
                <a:cs typeface="+mn-cs"/>
              </a:rPr>
              <a:t> </a:t>
            </a:r>
            <a:endParaRPr lang="en-US" sz="3600" dirty="0">
              <a:solidFill>
                <a:srgbClr val="F5E9E9"/>
              </a:solidFill>
              <a:effectLst>
                <a:outerShdw blurRad="38100" dist="38100" dir="2700000" algn="tl">
                  <a:srgbClr val="000000"/>
                </a:outerShdw>
              </a:effectLst>
              <a:cs typeface="+mn-cs"/>
            </a:endParaRPr>
          </a:p>
          <a:p>
            <a:pPr marL="342900" indent="-342900" eaLnBrk="0" hangingPunct="0">
              <a:spcAft>
                <a:spcPct val="30000"/>
              </a:spcAft>
              <a:buFontTx/>
              <a:buChar char="•"/>
              <a:defRPr/>
            </a:pPr>
            <a:r>
              <a:rPr lang="en-US" sz="3600" dirty="0">
                <a:solidFill>
                  <a:srgbClr val="F5E9E9"/>
                </a:solidFill>
                <a:effectLst>
                  <a:outerShdw blurRad="38100" dist="38100" dir="2700000" algn="tl">
                    <a:srgbClr val="000000"/>
                  </a:outerShdw>
                </a:effectLst>
                <a:cs typeface="+mn-cs"/>
              </a:rPr>
              <a:t> Convection</a:t>
            </a:r>
          </a:p>
          <a:p>
            <a:pPr marL="342900" indent="-342900" eaLnBrk="0" hangingPunct="0">
              <a:spcAft>
                <a:spcPct val="30000"/>
              </a:spcAft>
              <a:buFontTx/>
              <a:buChar char="•"/>
              <a:defRPr/>
            </a:pPr>
            <a:r>
              <a:rPr lang="en-US" sz="3600" dirty="0">
                <a:solidFill>
                  <a:srgbClr val="F5E9E9"/>
                </a:solidFill>
                <a:effectLst>
                  <a:outerShdw blurRad="38100" dist="38100" dir="2700000" algn="tl">
                    <a:srgbClr val="000000"/>
                  </a:outerShdw>
                </a:effectLst>
                <a:cs typeface="+mn-cs"/>
              </a:rPr>
              <a:t> Conduction</a:t>
            </a:r>
          </a:p>
          <a:p>
            <a:pPr marL="342900" indent="-342900" eaLnBrk="0" hangingPunct="0">
              <a:spcAft>
                <a:spcPct val="30000"/>
              </a:spcAft>
              <a:buFontTx/>
              <a:buChar char="•"/>
              <a:defRPr/>
            </a:pPr>
            <a:r>
              <a:rPr lang="en-US" sz="3600" dirty="0">
                <a:solidFill>
                  <a:srgbClr val="F5E9E9"/>
                </a:solidFill>
                <a:effectLst>
                  <a:outerShdw blurRad="38100" dist="38100" dir="2700000" algn="tl">
                    <a:srgbClr val="000000"/>
                  </a:outerShdw>
                </a:effectLst>
                <a:cs typeface="+mn-cs"/>
              </a:rPr>
              <a:t> Radiation</a:t>
            </a:r>
          </a:p>
        </p:txBody>
      </p:sp>
      <p:sp>
        <p:nvSpPr>
          <p:cNvPr id="360453" name="Text Box 5"/>
          <p:cNvSpPr txBox="1">
            <a:spLocks noChangeArrowheads="1"/>
          </p:cNvSpPr>
          <p:nvPr/>
        </p:nvSpPr>
        <p:spPr bwMode="auto">
          <a:xfrm>
            <a:off x="152400" y="4953000"/>
            <a:ext cx="8991600" cy="1739900"/>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defRPr/>
            </a:pPr>
            <a:r>
              <a:rPr lang="en-US" sz="3600" i="1">
                <a:solidFill>
                  <a:srgbClr val="F5E9E9"/>
                </a:solidFill>
                <a:effectLst>
                  <a:outerShdw blurRad="38100" dist="38100" dir="2700000" algn="tl">
                    <a:srgbClr val="000000"/>
                  </a:outerShdw>
                </a:effectLst>
                <a:cs typeface="+mn-cs"/>
              </a:rPr>
              <a:t>The amount of heat a planet currently has drives its geologic activity.  These all (roughly) relate to the planet’s SIZE.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Tectonics</a:t>
            </a:r>
          </a:p>
        </p:txBody>
      </p:sp>
      <p:sp>
        <p:nvSpPr>
          <p:cNvPr id="362499" name="Text Box 3"/>
          <p:cNvSpPr txBox="1">
            <a:spLocks noChangeArrowheads="1"/>
          </p:cNvSpPr>
          <p:nvPr/>
        </p:nvSpPr>
        <p:spPr bwMode="auto">
          <a:xfrm>
            <a:off x="457200" y="1066800"/>
            <a:ext cx="8229600" cy="1463675"/>
          </a:xfrm>
          <a:prstGeom prst="rect">
            <a:avLst/>
          </a:prstGeom>
          <a:solidFill>
            <a:schemeClr val="bg2">
              <a:alpha val="41000"/>
            </a:schemeClr>
          </a:solidFill>
          <a:ln w="9525">
            <a:noFill/>
            <a:miter lim="800000"/>
            <a:headEnd/>
            <a:tailEnd/>
          </a:ln>
          <a:effectLst/>
        </p:spPr>
        <p:txBody>
          <a:bodyPr>
            <a:spAutoFit/>
          </a:bodyPr>
          <a:lstStyle/>
          <a:p>
            <a:pPr marL="2236788" indent="-2236788" eaLnBrk="0" hangingPunct="0">
              <a:defRPr/>
            </a:pPr>
            <a:r>
              <a:rPr lang="en-US" sz="3000" b="1">
                <a:solidFill>
                  <a:srgbClr val="F5E9E9"/>
                </a:solidFill>
                <a:effectLst>
                  <a:outerShdw blurRad="38100" dist="38100" dir="2700000" algn="tl">
                    <a:srgbClr val="000000"/>
                  </a:outerShdw>
                </a:effectLst>
                <a:cs typeface="+mn-cs"/>
              </a:rPr>
              <a:t>Tectonics:</a:t>
            </a:r>
            <a:r>
              <a:rPr lang="en-US" sz="3000">
                <a:solidFill>
                  <a:srgbClr val="F5E9E9"/>
                </a:solidFill>
                <a:effectLst>
                  <a:outerShdw blurRad="38100" dist="38100" dir="2700000" algn="tl">
                    <a:srgbClr val="000000"/>
                  </a:outerShdw>
                </a:effectLst>
                <a:cs typeface="+mn-cs"/>
              </a:rPr>
              <a:t> The action of internal forces on the lithosphere to create surface features.</a:t>
            </a:r>
          </a:p>
        </p:txBody>
      </p:sp>
      <p:graphicFrame>
        <p:nvGraphicFramePr>
          <p:cNvPr id="21508" name="Object 4"/>
          <p:cNvGraphicFramePr>
            <a:graphicFrameLocks noChangeAspect="1"/>
          </p:cNvGraphicFramePr>
          <p:nvPr/>
        </p:nvGraphicFramePr>
        <p:xfrm>
          <a:off x="1828800" y="2625725"/>
          <a:ext cx="5419725" cy="4156075"/>
        </p:xfrm>
        <a:graphic>
          <a:graphicData uri="http://schemas.openxmlformats.org/presentationml/2006/ole">
            <mc:AlternateContent xmlns:mc="http://schemas.openxmlformats.org/markup-compatibility/2006">
              <mc:Choice xmlns:v="urn:schemas-microsoft-com:vml" Requires="v">
                <p:oleObj spid="_x0000_s21539" name="Image" r:id="rId4" imgW="9371429" imgH="7187302" progId="">
                  <p:embed/>
                </p:oleObj>
              </mc:Choice>
              <mc:Fallback>
                <p:oleObj name="Image" r:id="rId4" imgW="9371429" imgH="718730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625725"/>
                        <a:ext cx="54197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Geologic activity &amp; processes</a:t>
            </a: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smtClean="0">
                <a:solidFill>
                  <a:srgbClr val="F5E9E9"/>
                </a:solidFill>
                <a:effectLst>
                  <a:outerShdw blurRad="38100" dist="38100" dir="2700000" algn="tl">
                    <a:srgbClr val="000000"/>
                  </a:outerShdw>
                </a:effectLst>
                <a:cs typeface="+mn-cs"/>
              </a:rPr>
              <a:t>Surfaces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Magnetic fields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Plate Tectonics</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37338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80" name="Text Box 4"/>
          <p:cNvSpPr txBox="1">
            <a:spLocks noChangeArrowheads="1"/>
          </p:cNvSpPr>
          <p:nvPr/>
        </p:nvSpPr>
        <p:spPr bwMode="auto">
          <a:xfrm>
            <a:off x="1143000" y="1219200"/>
            <a:ext cx="65532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Great plates of crust slowly move around the Earth</a:t>
            </a:r>
          </a:p>
        </p:txBody>
      </p:sp>
      <p:pic>
        <p:nvPicPr>
          <p:cNvPr id="22533" name="Picture 5" descr="http://www2.nature.nps.gov/geology/usgsnps/animate/A0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667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295400" y="5906869"/>
            <a:ext cx="6553200" cy="646331"/>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Lecture Tutorial (p. 101)</a:t>
            </a:r>
            <a:endParaRPr lang="en-US" sz="3600" dirty="0">
              <a:solidFill>
                <a:srgbClr val="F5E9E9"/>
              </a:solidFill>
              <a:effectLst>
                <a:outerShdw blurRad="38100" dist="38100" dir="2700000" algn="tl">
                  <a:srgbClr val="000000"/>
                </a:outerShdw>
              </a:effectLs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cs typeface="+mn-cs"/>
              </a:rPr>
              <a:t>Tectonics</a:t>
            </a:r>
            <a:endParaRPr lang="en-US" sz="5400" dirty="0">
              <a:solidFill>
                <a:srgbClr val="F5E9E9"/>
              </a:solidFill>
              <a:effectLst>
                <a:outerShdw blurRad="38100" dist="38100" dir="2700000" algn="tl">
                  <a:srgbClr val="000000"/>
                </a:outerShdw>
              </a:effectLst>
              <a:cs typeface="+mn-cs"/>
            </a:endParaRPr>
          </a:p>
        </p:txBody>
      </p:sp>
      <p:sp>
        <p:nvSpPr>
          <p:cNvPr id="434180" name="Text Box 4"/>
          <p:cNvSpPr txBox="1">
            <a:spLocks noChangeArrowheads="1"/>
          </p:cNvSpPr>
          <p:nvPr/>
        </p:nvSpPr>
        <p:spPr bwMode="auto">
          <a:xfrm>
            <a:off x="268015" y="1219200"/>
            <a:ext cx="5446985" cy="1754326"/>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Are plate tectonics the only type of tectonic activity?</a:t>
            </a:r>
            <a:endParaRPr lang="en-US" sz="3600" dirty="0">
              <a:solidFill>
                <a:srgbClr val="F5E9E9"/>
              </a:solidFill>
              <a:effectLst>
                <a:outerShdw blurRad="38100" dist="38100" dir="2700000" algn="tl">
                  <a:srgbClr val="000000"/>
                </a:outerShdw>
              </a:effectLst>
              <a:cs typeface="+mn-cs"/>
            </a:endParaRPr>
          </a:p>
        </p:txBody>
      </p:sp>
      <p:pic>
        <p:nvPicPr>
          <p:cNvPr id="22533" name="Picture 5" descr="http://www2.nature.nps.gov/geology/usgsnps/animate/A0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2061" y="9144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descr="Trust faul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3895462"/>
            <a:ext cx="2789184" cy="293100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3733800" y="6316059"/>
            <a:ext cx="3703584" cy="52322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2800" dirty="0" smtClean="0">
                <a:solidFill>
                  <a:srgbClr val="F5E9E9"/>
                </a:solidFill>
                <a:effectLst>
                  <a:outerShdw blurRad="38100" dist="38100" dir="2700000" algn="tl">
                    <a:srgbClr val="000000"/>
                  </a:outerShdw>
                </a:effectLst>
                <a:sym typeface="Wingdings" pitchFamily="2" charset="2"/>
              </a:rPr>
              <a:t>Planetary contraction</a:t>
            </a:r>
            <a:endParaRPr lang="en-US" sz="2800" dirty="0">
              <a:solidFill>
                <a:srgbClr val="F5E9E9"/>
              </a:solidFill>
              <a:effectLst>
                <a:outerShdw blurRad="38100" dist="38100" dir="2700000" algn="tl">
                  <a:srgbClr val="000000"/>
                </a:outerShdw>
              </a:effectLst>
            </a:endParaRPr>
          </a:p>
        </p:txBody>
      </p:sp>
      <p:sp>
        <p:nvSpPr>
          <p:cNvPr id="10" name="Text Box 5"/>
          <p:cNvSpPr txBox="1">
            <a:spLocks noChangeArrowheads="1"/>
          </p:cNvSpPr>
          <p:nvPr/>
        </p:nvSpPr>
        <p:spPr bwMode="auto">
          <a:xfrm>
            <a:off x="6092061" y="3124200"/>
            <a:ext cx="2990193" cy="52322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2800" dirty="0" smtClean="0">
                <a:solidFill>
                  <a:srgbClr val="F5E9E9"/>
                </a:solidFill>
                <a:effectLst>
                  <a:outerShdw blurRad="38100" dist="38100" dir="2700000" algn="tl">
                    <a:srgbClr val="000000"/>
                  </a:outerShdw>
                </a:effectLst>
                <a:sym typeface="Wingdings" pitchFamily="2" charset="2"/>
              </a:rPr>
              <a:t>Plate Tectonics</a:t>
            </a:r>
            <a:endParaRPr lang="en-US" sz="2800" dirty="0">
              <a:solidFill>
                <a:srgbClr val="F5E9E9"/>
              </a:solidFill>
              <a:effectLst>
                <a:outerShdw blurRad="38100" dist="38100" dir="2700000" algn="tl">
                  <a:srgbClr val="000000"/>
                </a:outerShdw>
              </a:effectLst>
            </a:endParaRPr>
          </a:p>
        </p:txBody>
      </p:sp>
      <p:pic>
        <p:nvPicPr>
          <p:cNvPr id="100358" name="Picture 6" descr="http://upload.wikimedia.org/wikipedia/en/2/25/Ishtar_Ter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81" y="3048000"/>
            <a:ext cx="4581525" cy="26289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0" y="5638800"/>
            <a:ext cx="3849249" cy="52322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2800" dirty="0" smtClean="0">
                <a:solidFill>
                  <a:srgbClr val="F5E9E9"/>
                </a:solidFill>
                <a:effectLst>
                  <a:outerShdw blurRad="38100" dist="38100" dir="2700000" algn="tl">
                    <a:srgbClr val="000000"/>
                  </a:outerShdw>
                </a:effectLst>
                <a:sym typeface="Wingdings" pitchFamily="2" charset="2"/>
              </a:rPr>
              <a:t>Stagnant Lid Tectonics</a:t>
            </a:r>
            <a:endParaRPr lang="en-US" sz="2800" dirty="0">
              <a:solidFill>
                <a:srgbClr val="F5E9E9"/>
              </a:solidFill>
              <a:effectLst>
                <a:outerShdw blurRad="38100" dist="38100" dir="2700000" algn="tl">
                  <a:srgbClr val="000000"/>
                </a:outerShdw>
              </a:effectLst>
            </a:endParaRPr>
          </a:p>
        </p:txBody>
      </p:sp>
      <p:sp>
        <p:nvSpPr>
          <p:cNvPr id="13" name="Text Box 4"/>
          <p:cNvSpPr txBox="1">
            <a:spLocks noChangeArrowheads="1"/>
          </p:cNvSpPr>
          <p:nvPr/>
        </p:nvSpPr>
        <p:spPr bwMode="auto">
          <a:xfrm>
            <a:off x="268015" y="1219200"/>
            <a:ext cx="5446985" cy="1754326"/>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Are plate tectonics the only type of tectonic       activity?  NOPE!</a:t>
            </a:r>
            <a:endParaRPr lang="en-US" sz="3600" dirty="0">
              <a:solidFill>
                <a:srgbClr val="F5E9E9"/>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159911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34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Mercury:  Contraction</a:t>
            </a:r>
            <a:endParaRPr lang="en-US" sz="5400" dirty="0">
              <a:solidFill>
                <a:srgbClr val="F5E9E9"/>
              </a:solidFill>
              <a:effectLst>
                <a:outerShdw blurRad="38100" dist="38100" dir="2700000" algn="tl">
                  <a:srgbClr val="000000"/>
                </a:outerShdw>
              </a:effectLst>
            </a:endParaRPr>
          </a:p>
        </p:txBody>
      </p:sp>
      <p:sp>
        <p:nvSpPr>
          <p:cNvPr id="385028" name="Text Box 4"/>
          <p:cNvSpPr txBox="1">
            <a:spLocks noChangeArrowheads="1"/>
          </p:cNvSpPr>
          <p:nvPr/>
        </p:nvSpPr>
        <p:spPr bwMode="auto">
          <a:xfrm>
            <a:off x="533400" y="4953000"/>
            <a:ext cx="4191000" cy="1384995"/>
          </a:xfrm>
          <a:prstGeom prst="rect">
            <a:avLst/>
          </a:prstGeom>
          <a:solidFill>
            <a:schemeClr val="bg2">
              <a:alpha val="41000"/>
            </a:schemeClr>
          </a:solidFill>
          <a:ln w="9525">
            <a:noFill/>
            <a:miter lim="800000"/>
            <a:headEnd/>
            <a:tailEnd/>
          </a:ln>
          <a:effectLst/>
        </p:spPr>
        <p:txBody>
          <a:bodyPr>
            <a:spAutoFit/>
          </a:bodyPr>
          <a:lstStyle/>
          <a:p>
            <a:pPr algn="r">
              <a:defRPr/>
            </a:pPr>
            <a:r>
              <a:rPr lang="en-US" sz="2800" dirty="0">
                <a:solidFill>
                  <a:srgbClr val="F5E9E9"/>
                </a:solidFill>
                <a:effectLst>
                  <a:outerShdw blurRad="38100" dist="38100" dir="2700000" algn="tl">
                    <a:srgbClr val="000000"/>
                  </a:outerShdw>
                </a:effectLst>
              </a:rPr>
              <a:t>Scarps </a:t>
            </a:r>
            <a:r>
              <a:rPr lang="en-US" sz="2800" dirty="0">
                <a:solidFill>
                  <a:srgbClr val="F5E9E9"/>
                </a:solidFill>
                <a:effectLst>
                  <a:outerShdw blurRad="38100" dist="38100" dir="2700000" algn="tl">
                    <a:srgbClr val="000000"/>
                  </a:outerShdw>
                </a:effectLst>
                <a:sym typeface="Wingdings" pitchFamily="2" charset="2"/>
              </a:rPr>
              <a:t></a:t>
            </a:r>
            <a:endParaRPr lang="en-US" sz="2800" dirty="0">
              <a:solidFill>
                <a:srgbClr val="F5E9E9"/>
              </a:solidFill>
              <a:effectLst>
                <a:outerShdw blurRad="38100" dist="38100" dir="2700000" algn="tl">
                  <a:srgbClr val="000000"/>
                </a:outerShdw>
              </a:effectLst>
            </a:endParaRPr>
          </a:p>
          <a:p>
            <a:pPr>
              <a:defRPr/>
            </a:pPr>
            <a:r>
              <a:rPr lang="en-US" sz="2800" dirty="0" smtClean="0">
                <a:solidFill>
                  <a:srgbClr val="F5E9E9"/>
                </a:solidFill>
                <a:effectLst>
                  <a:outerShdw blurRad="38100" dist="38100" dir="2700000" algn="tl">
                    <a:srgbClr val="000000"/>
                  </a:outerShdw>
                </a:effectLst>
              </a:rPr>
              <a:t>On Mercury, caused by planetary contraction</a:t>
            </a:r>
            <a:endParaRPr lang="en-US" sz="2800" dirty="0">
              <a:solidFill>
                <a:srgbClr val="F5E9E9"/>
              </a:solidFill>
              <a:effectLst>
                <a:outerShdw blurRad="38100" dist="38100" dir="2700000" algn="tl">
                  <a:srgbClr val="000000"/>
                </a:outerShdw>
              </a:effectLst>
            </a:endParaRPr>
          </a:p>
        </p:txBody>
      </p:sp>
      <p:sp>
        <p:nvSpPr>
          <p:cNvPr id="385029" name="Text Box 5"/>
          <p:cNvSpPr txBox="1">
            <a:spLocks noChangeArrowheads="1"/>
          </p:cNvSpPr>
          <p:nvPr/>
        </p:nvSpPr>
        <p:spPr bwMode="auto">
          <a:xfrm>
            <a:off x="4572000" y="1143000"/>
            <a:ext cx="4191000" cy="954088"/>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sym typeface="Wingdings" pitchFamily="2" charset="2"/>
              </a:rPr>
              <a:t> </a:t>
            </a:r>
            <a:r>
              <a:rPr lang="en-US" sz="2800" dirty="0">
                <a:solidFill>
                  <a:srgbClr val="F5E9E9"/>
                </a:solidFill>
                <a:effectLst>
                  <a:outerShdw blurRad="38100" dist="38100" dir="2700000" algn="tl">
                    <a:srgbClr val="000000"/>
                  </a:outerShdw>
                </a:effectLst>
              </a:rPr>
              <a:t>Smooth lava plains</a:t>
            </a:r>
          </a:p>
          <a:p>
            <a:pPr>
              <a:defRPr/>
            </a:pPr>
            <a:r>
              <a:rPr lang="en-US" sz="2800" dirty="0">
                <a:solidFill>
                  <a:srgbClr val="F5E9E9"/>
                </a:solidFill>
                <a:effectLst>
                  <a:outerShdw blurRad="38100" dist="38100" dir="2700000" algn="tl">
                    <a:srgbClr val="000000"/>
                  </a:outerShdw>
                </a:effectLst>
              </a:rPr>
              <a:t>(small craters on top)</a:t>
            </a:r>
          </a:p>
        </p:txBody>
      </p:sp>
      <p:pic>
        <p:nvPicPr>
          <p:cNvPr id="28677" name="Picture 7" descr="mercury-smoothplain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668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mages.sciencedaily.com/2014/03/140316153223-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325051"/>
            <a:ext cx="3382689" cy="446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090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Mercury</a:t>
            </a:r>
          </a:p>
        </p:txBody>
      </p:sp>
      <p:sp>
        <p:nvSpPr>
          <p:cNvPr id="385029" name="Text Box 5"/>
          <p:cNvSpPr txBox="1">
            <a:spLocks noChangeArrowheads="1"/>
          </p:cNvSpPr>
          <p:nvPr/>
        </p:nvSpPr>
        <p:spPr bwMode="auto">
          <a:xfrm>
            <a:off x="2285015" y="1143000"/>
            <a:ext cx="5106385" cy="52322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2800" dirty="0" smtClean="0">
                <a:solidFill>
                  <a:srgbClr val="F5E9E9"/>
                </a:solidFill>
                <a:effectLst>
                  <a:outerShdw blurRad="38100" dist="38100" dir="2700000" algn="tl">
                    <a:srgbClr val="000000"/>
                  </a:outerShdw>
                </a:effectLst>
                <a:sym typeface="Wingdings" pitchFamily="2" charset="2"/>
              </a:rPr>
              <a:t>Thrust faults due to squeezing</a:t>
            </a:r>
            <a:endParaRPr lang="en-US" sz="2800" dirty="0">
              <a:solidFill>
                <a:srgbClr val="F5E9E9"/>
              </a:solidFill>
              <a:effectLst>
                <a:outerShdw blurRad="38100" dist="38100" dir="2700000" algn="tl">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33600"/>
            <a:ext cx="4752975" cy="13590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01378" name="Picture 2" descr="http://structuralgeology.50webs.com/FAULTS%7E3.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0" y="3484806"/>
            <a:ext cx="4953000" cy="328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6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Tectonic Activity</a:t>
            </a:r>
          </a:p>
        </p:txBody>
      </p:sp>
      <p:sp>
        <p:nvSpPr>
          <p:cNvPr id="389124" name="Text Box 4"/>
          <p:cNvSpPr txBox="1">
            <a:spLocks noChangeArrowheads="1"/>
          </p:cNvSpPr>
          <p:nvPr/>
        </p:nvSpPr>
        <p:spPr bwMode="auto">
          <a:xfrm>
            <a:off x="5715000" y="1219200"/>
            <a:ext cx="3124200" cy="1323975"/>
          </a:xfrm>
          <a:prstGeom prst="rect">
            <a:avLst/>
          </a:prstGeom>
          <a:solidFill>
            <a:schemeClr val="bg2">
              <a:alpha val="41000"/>
            </a:schemeClr>
          </a:solidFill>
          <a:ln w="9525">
            <a:noFill/>
            <a:miter lim="800000"/>
            <a:headEnd/>
            <a:tailEnd/>
          </a:ln>
          <a:effectLst/>
        </p:spPr>
        <p:txBody>
          <a:bodyPr>
            <a:spAutoFit/>
          </a:bodyPr>
          <a:lstStyle/>
          <a:p>
            <a:pPr>
              <a:defRPr/>
            </a:pPr>
            <a:r>
              <a:rPr lang="en-US" sz="4000" dirty="0">
                <a:solidFill>
                  <a:srgbClr val="F5E9E9"/>
                </a:solidFill>
                <a:effectLst>
                  <a:outerShdw blurRad="38100" dist="38100" dir="2700000" algn="tl">
                    <a:srgbClr val="000000"/>
                  </a:outerShdw>
                </a:effectLst>
              </a:rPr>
              <a:t>Olympus Mons</a:t>
            </a:r>
          </a:p>
        </p:txBody>
      </p:sp>
      <p:sp>
        <p:nvSpPr>
          <p:cNvPr id="389125" name="Text Box 5"/>
          <p:cNvSpPr txBox="1">
            <a:spLocks noChangeArrowheads="1"/>
          </p:cNvSpPr>
          <p:nvPr/>
        </p:nvSpPr>
        <p:spPr bwMode="auto">
          <a:xfrm>
            <a:off x="5715000" y="3200400"/>
            <a:ext cx="3124200" cy="23082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700 km diameter</a:t>
            </a:r>
          </a:p>
          <a:p>
            <a:pPr>
              <a:defRPr/>
            </a:pPr>
            <a:endParaRPr lang="en-US" sz="3600" dirty="0">
              <a:solidFill>
                <a:srgbClr val="F5E9E9"/>
              </a:solidFill>
              <a:effectLst>
                <a:outerShdw blurRad="38100" dist="38100" dir="2700000" algn="tl">
                  <a:srgbClr val="000000"/>
                </a:outerShdw>
              </a:effectLst>
            </a:endParaRPr>
          </a:p>
          <a:p>
            <a:pPr>
              <a:defRPr/>
            </a:pPr>
            <a:r>
              <a:rPr lang="en-US" sz="3600" dirty="0">
                <a:solidFill>
                  <a:srgbClr val="F5E9E9"/>
                </a:solidFill>
                <a:effectLst>
                  <a:outerShdw blurRad="38100" dist="38100" dir="2700000" algn="tl">
                    <a:srgbClr val="000000"/>
                  </a:outerShdw>
                </a:effectLst>
              </a:rPr>
              <a:t>25 km high</a:t>
            </a:r>
          </a:p>
        </p:txBody>
      </p:sp>
      <p:pic>
        <p:nvPicPr>
          <p:cNvPr id="30725" name="Picture 6" descr="011-mars-olympus-m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51562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467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Mars: Extension</a:t>
            </a:r>
            <a:endParaRPr lang="en-US" sz="5400" dirty="0">
              <a:solidFill>
                <a:srgbClr val="F5E9E9"/>
              </a:solidFill>
              <a:effectLst>
                <a:outerShdw blurRad="38100" dist="38100" dir="2700000" algn="tl">
                  <a:srgbClr val="000000"/>
                </a:outerShdw>
              </a:effectLst>
            </a:endParaRPr>
          </a:p>
        </p:txBody>
      </p:sp>
      <p:graphicFrame>
        <p:nvGraphicFramePr>
          <p:cNvPr id="31747" name="Object 3"/>
          <p:cNvGraphicFramePr>
            <a:graphicFrameLocks noChangeAspect="1"/>
          </p:cNvGraphicFramePr>
          <p:nvPr/>
        </p:nvGraphicFramePr>
        <p:xfrm>
          <a:off x="533400" y="1066800"/>
          <a:ext cx="8077200" cy="3759200"/>
        </p:xfrm>
        <a:graphic>
          <a:graphicData uri="http://schemas.openxmlformats.org/presentationml/2006/ole">
            <mc:AlternateContent xmlns:mc="http://schemas.openxmlformats.org/markup-compatibility/2006">
              <mc:Choice xmlns:v="urn:schemas-microsoft-com:vml" Requires="v">
                <p:oleObj spid="_x0000_s97300" name="Image" r:id="rId4" imgW="13752381" imgH="6400000" progId="Photoshop.Image.6">
                  <p:embed/>
                </p:oleObj>
              </mc:Choice>
              <mc:Fallback>
                <p:oleObj name="Image" r:id="rId4" imgW="13752381" imgH="640000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80772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24" name="Text Box 4"/>
          <p:cNvSpPr txBox="1">
            <a:spLocks noChangeArrowheads="1"/>
          </p:cNvSpPr>
          <p:nvPr/>
        </p:nvSpPr>
        <p:spPr bwMode="auto">
          <a:xfrm>
            <a:off x="1371600" y="4876800"/>
            <a:ext cx="6400800" cy="701675"/>
          </a:xfrm>
          <a:prstGeom prst="rect">
            <a:avLst/>
          </a:prstGeom>
          <a:solidFill>
            <a:schemeClr val="bg2">
              <a:alpha val="41000"/>
            </a:schemeClr>
          </a:solidFill>
          <a:ln w="9525">
            <a:noFill/>
            <a:miter lim="800000"/>
            <a:headEnd/>
            <a:tailEnd/>
          </a:ln>
          <a:effectLst/>
        </p:spPr>
        <p:txBody>
          <a:bodyPr>
            <a:spAutoFit/>
          </a:bodyPr>
          <a:lstStyle/>
          <a:p>
            <a:pPr algn="ctr">
              <a:defRPr/>
            </a:pPr>
            <a:r>
              <a:rPr lang="en-US" sz="4000" dirty="0">
                <a:solidFill>
                  <a:srgbClr val="F5E9E9"/>
                </a:solidFill>
                <a:effectLst>
                  <a:outerShdw blurRad="38100" dist="38100" dir="2700000" algn="tl">
                    <a:srgbClr val="000000"/>
                  </a:outerShdw>
                </a:effectLst>
              </a:rPr>
              <a:t>Valles </a:t>
            </a:r>
            <a:r>
              <a:rPr lang="en-US" sz="4000" dirty="0" err="1">
                <a:solidFill>
                  <a:srgbClr val="F5E9E9"/>
                </a:solidFill>
                <a:effectLst>
                  <a:outerShdw blurRad="38100" dist="38100" dir="2700000" algn="tl">
                    <a:srgbClr val="000000"/>
                  </a:outerShdw>
                </a:effectLst>
              </a:rPr>
              <a:t>Marineris</a:t>
            </a:r>
            <a:endParaRPr lang="en-US" sz="4000" dirty="0">
              <a:solidFill>
                <a:srgbClr val="F5E9E9"/>
              </a:solidFill>
              <a:effectLst>
                <a:outerShdw blurRad="38100" dist="38100" dir="2700000" algn="tl">
                  <a:srgbClr val="000000"/>
                </a:outerShdw>
              </a:effectLst>
            </a:endParaRPr>
          </a:p>
        </p:txBody>
      </p:sp>
      <p:sp>
        <p:nvSpPr>
          <p:cNvPr id="389125" name="Text Box 5"/>
          <p:cNvSpPr txBox="1">
            <a:spLocks noChangeArrowheads="1"/>
          </p:cNvSpPr>
          <p:nvPr/>
        </p:nvSpPr>
        <p:spPr bwMode="auto">
          <a:xfrm>
            <a:off x="304800" y="5988050"/>
            <a:ext cx="8534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Much grander than the Grand Canyon</a:t>
            </a:r>
          </a:p>
        </p:txBody>
      </p:sp>
    </p:spTree>
    <p:extLst>
      <p:ext uri="{BB962C8B-B14F-4D97-AF65-F5344CB8AC3E}">
        <p14:creationId xmlns:p14="http://schemas.microsoft.com/office/powerpoint/2010/main" val="3390259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Venus</a:t>
            </a:r>
          </a:p>
        </p:txBody>
      </p:sp>
      <p:graphicFrame>
        <p:nvGraphicFramePr>
          <p:cNvPr id="34819" name="Object 3"/>
          <p:cNvGraphicFramePr>
            <a:graphicFrameLocks noChangeAspect="1"/>
          </p:cNvGraphicFramePr>
          <p:nvPr/>
        </p:nvGraphicFramePr>
        <p:xfrm>
          <a:off x="762000" y="1981200"/>
          <a:ext cx="7362825" cy="3714750"/>
        </p:xfrm>
        <a:graphic>
          <a:graphicData uri="http://schemas.openxmlformats.org/presentationml/2006/ole">
            <mc:AlternateContent xmlns:mc="http://schemas.openxmlformats.org/markup-compatibility/2006">
              <mc:Choice xmlns:v="urn:schemas-microsoft-com:vml" Requires="v">
                <p:oleObj spid="_x0000_s98324" name="Image" r:id="rId4" imgW="9815873" imgH="4952381" progId="Photoshop.Image.6">
                  <p:embed/>
                </p:oleObj>
              </mc:Choice>
              <mc:Fallback>
                <p:oleObj name="Image" r:id="rId4" imgW="9815873" imgH="495238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81200"/>
                        <a:ext cx="73628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5268" name="Text Box 4"/>
          <p:cNvSpPr txBox="1">
            <a:spLocks noChangeArrowheads="1"/>
          </p:cNvSpPr>
          <p:nvPr/>
        </p:nvSpPr>
        <p:spPr bwMode="auto">
          <a:xfrm>
            <a:off x="1585913" y="1143000"/>
            <a:ext cx="5715000" cy="641350"/>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a:solidFill>
                  <a:srgbClr val="F5E9E9"/>
                </a:solidFill>
                <a:effectLst>
                  <a:outerShdw blurRad="38100" dist="38100" dir="2700000" algn="tl">
                    <a:srgbClr val="000000"/>
                  </a:outerShdw>
                </a:effectLst>
              </a:rPr>
              <a:t>Similar to Earth in size</a:t>
            </a:r>
          </a:p>
        </p:txBody>
      </p:sp>
      <p:sp>
        <p:nvSpPr>
          <p:cNvPr id="395269" name="Text Box 5"/>
          <p:cNvSpPr txBox="1">
            <a:spLocks noChangeArrowheads="1"/>
          </p:cNvSpPr>
          <p:nvPr/>
        </p:nvSpPr>
        <p:spPr bwMode="auto">
          <a:xfrm>
            <a:off x="1166813" y="5943600"/>
            <a:ext cx="6553200" cy="641350"/>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a:solidFill>
                  <a:srgbClr val="F5E9E9"/>
                </a:solidFill>
                <a:effectLst>
                  <a:outerShdw blurRad="38100" dist="38100" dir="2700000" algn="tl">
                    <a:srgbClr val="000000"/>
                  </a:outerShdw>
                </a:effectLst>
              </a:rPr>
              <a:t>Shrouded in clouds</a:t>
            </a:r>
          </a:p>
        </p:txBody>
      </p:sp>
    </p:spTree>
    <p:extLst>
      <p:ext uri="{BB962C8B-B14F-4D97-AF65-F5344CB8AC3E}">
        <p14:creationId xmlns:p14="http://schemas.microsoft.com/office/powerpoint/2010/main" val="1683024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Venus</a:t>
            </a:r>
          </a:p>
        </p:txBody>
      </p:sp>
      <p:pic>
        <p:nvPicPr>
          <p:cNvPr id="36867" name="Picture 3" descr="Venus tecton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772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847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cs typeface="+mn-cs"/>
              </a:rPr>
              <a:t>Tectonic Effects: Volcanism</a:t>
            </a:r>
            <a:endParaRPr lang="en-US" sz="5400" dirty="0">
              <a:solidFill>
                <a:srgbClr val="F5E9E9"/>
              </a:solidFill>
              <a:effectLst>
                <a:outerShdw blurRad="38100" dist="38100" dir="2700000" algn="tl">
                  <a:srgbClr val="000000"/>
                </a:outerShdw>
              </a:effectLst>
              <a:cs typeface="+mn-cs"/>
            </a:endParaRPr>
          </a:p>
        </p:txBody>
      </p:sp>
      <p:graphicFrame>
        <p:nvGraphicFramePr>
          <p:cNvPr id="23555" name="Object 3"/>
          <p:cNvGraphicFramePr>
            <a:graphicFrameLocks noChangeAspect="1"/>
          </p:cNvGraphicFramePr>
          <p:nvPr/>
        </p:nvGraphicFramePr>
        <p:xfrm>
          <a:off x="762000" y="1676400"/>
          <a:ext cx="3352800" cy="3308350"/>
        </p:xfrm>
        <a:graphic>
          <a:graphicData uri="http://schemas.openxmlformats.org/presentationml/2006/ole">
            <mc:AlternateContent xmlns:mc="http://schemas.openxmlformats.org/markup-compatibility/2006">
              <mc:Choice xmlns:v="urn:schemas-microsoft-com:vml" Requires="v">
                <p:oleObj spid="_x0000_s23620" name="Image" r:id="rId4" imgW="6780952" imgH="6692063" progId="">
                  <p:embed/>
                </p:oleObj>
              </mc:Choice>
              <mc:Fallback>
                <p:oleObj name="Image" r:id="rId4" imgW="6780952" imgH="669206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76400"/>
                        <a:ext cx="3352800"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Object 4"/>
          <p:cNvGraphicFramePr>
            <a:graphicFrameLocks noChangeAspect="1"/>
          </p:cNvGraphicFramePr>
          <p:nvPr/>
        </p:nvGraphicFramePr>
        <p:xfrm>
          <a:off x="5029200" y="1670050"/>
          <a:ext cx="3657600" cy="3282950"/>
        </p:xfrm>
        <a:graphic>
          <a:graphicData uri="http://schemas.openxmlformats.org/presentationml/2006/ole">
            <mc:AlternateContent xmlns:mc="http://schemas.openxmlformats.org/markup-compatibility/2006">
              <mc:Choice xmlns:v="urn:schemas-microsoft-com:vml" Requires="v">
                <p:oleObj spid="_x0000_s23621" name="Image" r:id="rId6" imgW="7314286" imgH="6565079" progId="">
                  <p:embed/>
                </p:oleObj>
              </mc:Choice>
              <mc:Fallback>
                <p:oleObj name="Image" r:id="rId6" imgW="7314286" imgH="6565079"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670050"/>
                        <a:ext cx="365760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6597" name="Text Box 5"/>
          <p:cNvSpPr txBox="1">
            <a:spLocks noChangeArrowheads="1"/>
          </p:cNvSpPr>
          <p:nvPr/>
        </p:nvSpPr>
        <p:spPr bwMode="auto">
          <a:xfrm>
            <a:off x="1371600" y="5410200"/>
            <a:ext cx="64008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The type of volcano depends on the viscosity of the lava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Volcanism</a:t>
            </a:r>
          </a:p>
        </p:txBody>
      </p:sp>
      <p:pic>
        <p:nvPicPr>
          <p:cNvPr id="24579" name="Picture 3" descr="http://astro.vision.free.fr/download/fonds/10/olympus_mons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41148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5" name="Text Box 5"/>
          <p:cNvSpPr txBox="1">
            <a:spLocks noChangeArrowheads="1"/>
          </p:cNvSpPr>
          <p:nvPr/>
        </p:nvSpPr>
        <p:spPr bwMode="auto">
          <a:xfrm>
            <a:off x="533400" y="1295400"/>
            <a:ext cx="76200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cs typeface="+mn-cs"/>
              </a:rPr>
              <a:t>Shield volcanoes have moderately </a:t>
            </a:r>
            <a:r>
              <a:rPr lang="en-US" sz="3600" i="1" dirty="0">
                <a:solidFill>
                  <a:srgbClr val="F5E9E9"/>
                </a:solidFill>
                <a:effectLst>
                  <a:outerShdw blurRad="38100" dist="38100" dir="2700000" algn="tl">
                    <a:srgbClr val="000000"/>
                  </a:outerShdw>
                </a:effectLst>
                <a:cs typeface="+mn-cs"/>
              </a:rPr>
              <a:t>viscous</a:t>
            </a:r>
            <a:r>
              <a:rPr lang="en-US" sz="3600" dirty="0">
                <a:solidFill>
                  <a:srgbClr val="F5E9E9"/>
                </a:solidFill>
                <a:effectLst>
                  <a:outerShdw blurRad="38100" dist="38100" dir="2700000" algn="tl">
                    <a:srgbClr val="000000"/>
                  </a:outerShdw>
                </a:effectLst>
                <a:cs typeface="+mn-cs"/>
              </a:rPr>
              <a:t> flows and tend to spread out</a:t>
            </a:r>
          </a:p>
        </p:txBody>
      </p:sp>
      <p:sp>
        <p:nvSpPr>
          <p:cNvPr id="368646" name="Text Box 6"/>
          <p:cNvSpPr txBox="1">
            <a:spLocks noChangeArrowheads="1"/>
          </p:cNvSpPr>
          <p:nvPr/>
        </p:nvSpPr>
        <p:spPr bwMode="auto">
          <a:xfrm>
            <a:off x="533400" y="5988050"/>
            <a:ext cx="36576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Mauna Loa</a:t>
            </a:r>
          </a:p>
        </p:txBody>
      </p:sp>
      <p:sp>
        <p:nvSpPr>
          <p:cNvPr id="368647" name="Text Box 7"/>
          <p:cNvSpPr txBox="1">
            <a:spLocks noChangeArrowheads="1"/>
          </p:cNvSpPr>
          <p:nvPr/>
        </p:nvSpPr>
        <p:spPr bwMode="auto">
          <a:xfrm>
            <a:off x="4953000" y="5988050"/>
            <a:ext cx="36576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Olympus Mons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0211" name="Text Box 3"/>
          <p:cNvSpPr txBox="1">
            <a:spLocks noChangeArrowheads="1"/>
          </p:cNvSpPr>
          <p:nvPr/>
        </p:nvSpPr>
        <p:spPr bwMode="auto">
          <a:xfrm>
            <a:off x="609600" y="1219200"/>
            <a:ext cx="8001000" cy="255454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4000" i="1" dirty="0" smtClean="0">
                <a:solidFill>
                  <a:srgbClr val="F5E9E9"/>
                </a:solidFill>
                <a:effectLst>
                  <a:outerShdw blurRad="38100" dist="38100" dir="2700000" algn="tl">
                    <a:srgbClr val="000000"/>
                  </a:outerShdw>
                </a:effectLst>
                <a:cs typeface="+mn-cs"/>
              </a:rPr>
              <a:t>Investigation:</a:t>
            </a:r>
          </a:p>
          <a:p>
            <a:pPr algn="ctr" eaLnBrk="0" hangingPunct="0">
              <a:defRPr/>
            </a:pPr>
            <a:r>
              <a:rPr lang="en-US" sz="4000" i="1" dirty="0" smtClean="0">
                <a:solidFill>
                  <a:srgbClr val="F5E9E9"/>
                </a:solidFill>
                <a:effectLst>
                  <a:outerShdw blurRad="38100" dist="38100" dir="2700000" algn="tl">
                    <a:srgbClr val="000000"/>
                  </a:outerShdw>
                </a:effectLst>
                <a:cs typeface="+mn-cs"/>
              </a:rPr>
              <a:t>Using the books &amp; internet, come up with some basic characteristics of “your” planet</a:t>
            </a:r>
            <a:endParaRPr lang="en-US" sz="4000" i="1" dirty="0">
              <a:solidFill>
                <a:srgbClr val="F5E9E9"/>
              </a:solidFill>
              <a:effectLst>
                <a:outerShdw blurRad="38100" dist="38100" dir="2700000" algn="tl">
                  <a:srgbClr val="000000"/>
                </a:outerShdw>
              </a:effectLst>
              <a:cs typeface="+mn-cs"/>
            </a:endParaRPr>
          </a:p>
        </p:txBody>
      </p:sp>
      <p:pic>
        <p:nvPicPr>
          <p:cNvPr id="3076" name="Picture 4" descr="terrplan-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10000"/>
            <a:ext cx="8001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031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taisekiji.net/downloads/fuj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54102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Text Box 3"/>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Stratovolcanoes</a:t>
            </a:r>
          </a:p>
        </p:txBody>
      </p:sp>
      <p:sp>
        <p:nvSpPr>
          <p:cNvPr id="370692" name="Text Box 4"/>
          <p:cNvSpPr txBox="1">
            <a:spLocks noChangeArrowheads="1"/>
          </p:cNvSpPr>
          <p:nvPr/>
        </p:nvSpPr>
        <p:spPr bwMode="auto">
          <a:xfrm>
            <a:off x="1028700" y="1066800"/>
            <a:ext cx="70866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cs typeface="+mn-cs"/>
              </a:rPr>
              <a:t>Highly viscous lava flows build very tall volcanic mountains</a:t>
            </a:r>
          </a:p>
        </p:txBody>
      </p:sp>
      <p:sp>
        <p:nvSpPr>
          <p:cNvPr id="370693" name="Text Box 5"/>
          <p:cNvSpPr txBox="1">
            <a:spLocks noChangeArrowheads="1"/>
          </p:cNvSpPr>
          <p:nvPr/>
        </p:nvSpPr>
        <p:spPr bwMode="auto">
          <a:xfrm>
            <a:off x="6172200" y="4191000"/>
            <a:ext cx="26670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Mt. Fuji</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Venus</a:t>
            </a:r>
          </a:p>
        </p:txBody>
      </p:sp>
      <p:graphicFrame>
        <p:nvGraphicFramePr>
          <p:cNvPr id="35843" name="Object 3"/>
          <p:cNvGraphicFramePr>
            <a:graphicFrameLocks noChangeAspect="1"/>
          </p:cNvGraphicFramePr>
          <p:nvPr>
            <p:extLst>
              <p:ext uri="{D42A27DB-BD31-4B8C-83A1-F6EECF244321}">
                <p14:modId xmlns:p14="http://schemas.microsoft.com/office/powerpoint/2010/main" val="3242404563"/>
              </p:ext>
            </p:extLst>
          </p:nvPr>
        </p:nvGraphicFramePr>
        <p:xfrm>
          <a:off x="381000" y="1752600"/>
          <a:ext cx="4191000" cy="2774950"/>
        </p:xfrm>
        <a:graphic>
          <a:graphicData uri="http://schemas.openxmlformats.org/presentationml/2006/ole">
            <mc:AlternateContent xmlns:mc="http://schemas.openxmlformats.org/markup-compatibility/2006">
              <mc:Choice xmlns:v="urn:schemas-microsoft-com:vml" Requires="v">
                <p:oleObj spid="_x0000_s99366" name="Image" r:id="rId4" imgW="9803175" imgH="6488889" progId="Photoshop.Image.6">
                  <p:embed/>
                </p:oleObj>
              </mc:Choice>
              <mc:Fallback>
                <p:oleObj name="Image" r:id="rId4" imgW="9803175" imgH="648888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52600"/>
                        <a:ext cx="41910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4" name="Object 4"/>
          <p:cNvGraphicFramePr>
            <a:graphicFrameLocks noChangeAspect="1"/>
          </p:cNvGraphicFramePr>
          <p:nvPr>
            <p:extLst>
              <p:ext uri="{D42A27DB-BD31-4B8C-83A1-F6EECF244321}">
                <p14:modId xmlns:p14="http://schemas.microsoft.com/office/powerpoint/2010/main" val="3835150935"/>
              </p:ext>
            </p:extLst>
          </p:nvPr>
        </p:nvGraphicFramePr>
        <p:xfrm>
          <a:off x="5029200" y="1196236"/>
          <a:ext cx="3886200" cy="3825027"/>
        </p:xfrm>
        <a:graphic>
          <a:graphicData uri="http://schemas.openxmlformats.org/presentationml/2006/ole">
            <mc:AlternateContent xmlns:mc="http://schemas.openxmlformats.org/markup-compatibility/2006">
              <mc:Choice xmlns:v="urn:schemas-microsoft-com:vml" Requires="v">
                <p:oleObj spid="_x0000_s99367" name="Image" r:id="rId6" imgW="6501587" imgH="6400000" progId="Photoshop.Image.6">
                  <p:embed/>
                </p:oleObj>
              </mc:Choice>
              <mc:Fallback>
                <p:oleObj name="Image" r:id="rId6" imgW="6501587" imgH="6400000"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196236"/>
                        <a:ext cx="3886200" cy="3825027"/>
                      </a:xfrm>
                      <a:prstGeom prst="rect">
                        <a:avLst/>
                      </a:prstGeom>
                      <a:noFill/>
                      <a:ln>
                        <a:noFill/>
                      </a:ln>
                      <a:effectLst/>
                      <a:extLst/>
                    </p:spPr>
                  </p:pic>
                </p:oleObj>
              </mc:Fallback>
            </mc:AlternateContent>
          </a:graphicData>
        </a:graphic>
      </p:graphicFrame>
      <p:sp>
        <p:nvSpPr>
          <p:cNvPr id="397317" name="Text Box 5"/>
          <p:cNvSpPr txBox="1">
            <a:spLocks noChangeArrowheads="1"/>
          </p:cNvSpPr>
          <p:nvPr/>
        </p:nvSpPr>
        <p:spPr bwMode="auto">
          <a:xfrm>
            <a:off x="5029200" y="5107918"/>
            <a:ext cx="3886200" cy="64135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3600" dirty="0" smtClean="0">
                <a:solidFill>
                  <a:srgbClr val="F5E9E9"/>
                </a:solidFill>
                <a:effectLst>
                  <a:outerShdw blurRad="38100" dist="38100" dir="2700000" algn="tl">
                    <a:srgbClr val="000000"/>
                  </a:outerShdw>
                </a:effectLst>
              </a:rPr>
              <a:t>Shield Volcanoes</a:t>
            </a:r>
            <a:endParaRPr lang="en-US" sz="3600" dirty="0">
              <a:solidFill>
                <a:srgbClr val="F5E9E9"/>
              </a:solidFill>
              <a:effectLst>
                <a:outerShdw blurRad="38100" dist="38100" dir="2700000" algn="tl">
                  <a:srgbClr val="000000"/>
                </a:outerShdw>
              </a:effectLst>
            </a:endParaRPr>
          </a:p>
        </p:txBody>
      </p:sp>
      <p:sp>
        <p:nvSpPr>
          <p:cNvPr id="6" name="Text Box 5"/>
          <p:cNvSpPr txBox="1">
            <a:spLocks noChangeArrowheads="1"/>
          </p:cNvSpPr>
          <p:nvPr/>
        </p:nvSpPr>
        <p:spPr bwMode="auto">
          <a:xfrm>
            <a:off x="654269" y="4781878"/>
            <a:ext cx="3886200" cy="64135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3600" dirty="0" smtClean="0">
                <a:solidFill>
                  <a:srgbClr val="F5E9E9"/>
                </a:solidFill>
                <a:effectLst>
                  <a:outerShdw blurRad="38100" dist="38100" dir="2700000" algn="tl">
                    <a:srgbClr val="000000"/>
                  </a:outerShdw>
                </a:effectLst>
              </a:rPr>
              <a:t>Faulting</a:t>
            </a:r>
            <a:endParaRPr lang="en-US" sz="3600"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4062911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The Moon</a:t>
            </a:r>
          </a:p>
        </p:txBody>
      </p:sp>
      <p:graphicFrame>
        <p:nvGraphicFramePr>
          <p:cNvPr id="30723" name="Object 3"/>
          <p:cNvGraphicFramePr>
            <a:graphicFrameLocks noChangeAspect="1"/>
          </p:cNvGraphicFramePr>
          <p:nvPr/>
        </p:nvGraphicFramePr>
        <p:xfrm>
          <a:off x="228600" y="1447800"/>
          <a:ext cx="8686800" cy="3051175"/>
        </p:xfrm>
        <a:graphic>
          <a:graphicData uri="http://schemas.openxmlformats.org/presentationml/2006/ole">
            <mc:AlternateContent xmlns:mc="http://schemas.openxmlformats.org/markup-compatibility/2006">
              <mc:Choice xmlns:v="urn:schemas-microsoft-com:vml" Requires="v">
                <p:oleObj spid="_x0000_s81951" name="Image" r:id="rId4" imgW="10158730" imgH="3568254" progId="">
                  <p:embed/>
                </p:oleObj>
              </mc:Choice>
              <mc:Fallback>
                <p:oleObj name="Image" r:id="rId4" imgW="10158730" imgH="35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86868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9492" name="Text Box 4"/>
          <p:cNvSpPr txBox="1">
            <a:spLocks noChangeArrowheads="1"/>
          </p:cNvSpPr>
          <p:nvPr/>
        </p:nvSpPr>
        <p:spPr bwMode="auto">
          <a:xfrm>
            <a:off x="533400" y="4724400"/>
            <a:ext cx="80772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Signs of past geologic activity: Maria</a:t>
            </a:r>
          </a:p>
        </p:txBody>
      </p:sp>
      <p:sp>
        <p:nvSpPr>
          <p:cNvPr id="319493" name="Text Box 5"/>
          <p:cNvSpPr txBox="1">
            <a:spLocks noChangeArrowheads="1"/>
          </p:cNvSpPr>
          <p:nvPr/>
        </p:nvSpPr>
        <p:spPr bwMode="auto">
          <a:xfrm>
            <a:off x="0" y="5562600"/>
            <a:ext cx="9144000" cy="579438"/>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a:solidFill>
                  <a:srgbClr val="F5E9E9"/>
                </a:solidFill>
                <a:effectLst>
                  <a:outerShdw blurRad="38100" dist="38100" dir="2700000" algn="tl">
                    <a:srgbClr val="000000"/>
                  </a:outerShdw>
                </a:effectLst>
                <a:cs typeface="+mn-cs"/>
              </a:rPr>
              <a:t>Chemical composition much like the Earth’s crust</a:t>
            </a:r>
          </a:p>
        </p:txBody>
      </p:sp>
    </p:spTree>
    <p:extLst>
      <p:ext uri="{BB962C8B-B14F-4D97-AF65-F5344CB8AC3E}">
        <p14:creationId xmlns:p14="http://schemas.microsoft.com/office/powerpoint/2010/main" val="325322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rPr>
              <a:t> Magnetic fields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Geologic </a:t>
            </a:r>
            <a:r>
              <a:rPr lang="en-US" sz="4000" dirty="0">
                <a:solidFill>
                  <a:srgbClr val="F5E9E9"/>
                </a:solidFill>
                <a:effectLst>
                  <a:outerShdw blurRad="38100" dist="38100" dir="2700000" algn="tl">
                    <a:srgbClr val="000000"/>
                  </a:outerShdw>
                </a:effectLst>
                <a:cs typeface="+mn-cs"/>
              </a:rPr>
              <a:t>activity &amp; processes</a:t>
            </a: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smtClean="0">
                <a:solidFill>
                  <a:srgbClr val="F5E9E9"/>
                </a:solidFill>
                <a:effectLst>
                  <a:outerShdw blurRad="38100" dist="38100" dir="2700000" algn="tl">
                    <a:srgbClr val="000000"/>
                  </a:outerShdw>
                </a:effectLst>
                <a:cs typeface="+mn-cs"/>
              </a:rPr>
              <a:t>Surfaces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p:txBody>
      </p:sp>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76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0550" y="3230731"/>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1587" y="24384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Surfaces:  Cratering</a:t>
            </a:r>
            <a:endParaRPr lang="en-US" sz="5400" dirty="0">
              <a:solidFill>
                <a:srgbClr val="F5E9E9"/>
              </a:solidFill>
              <a:effectLst>
                <a:outerShdw blurRad="38100" dist="38100" dir="2700000" algn="tl">
                  <a:srgbClr val="000000"/>
                </a:outerShdw>
              </a:effectLst>
            </a:endParaRPr>
          </a:p>
        </p:txBody>
      </p:sp>
      <p:graphicFrame>
        <p:nvGraphicFramePr>
          <p:cNvPr id="23555" name="Object 3"/>
          <p:cNvGraphicFramePr>
            <a:graphicFrameLocks noChangeAspect="1"/>
          </p:cNvGraphicFramePr>
          <p:nvPr/>
        </p:nvGraphicFramePr>
        <p:xfrm>
          <a:off x="304800" y="1219200"/>
          <a:ext cx="2763838" cy="5384800"/>
        </p:xfrm>
        <a:graphic>
          <a:graphicData uri="http://schemas.openxmlformats.org/presentationml/2006/ole">
            <mc:AlternateContent xmlns:mc="http://schemas.openxmlformats.org/markup-compatibility/2006">
              <mc:Choice xmlns:v="urn:schemas-microsoft-com:vml" Requires="v">
                <p:oleObj spid="_x0000_s82975" name="Image" r:id="rId4" imgW="3492063" imgH="6806349" progId="Photoshop.Image.6">
                  <p:embed/>
                </p:oleObj>
              </mc:Choice>
              <mc:Fallback>
                <p:oleObj name="Image" r:id="rId4" imgW="3492063" imgH="680634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2763838"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492" name="Text Box 4"/>
          <p:cNvSpPr txBox="1">
            <a:spLocks noChangeArrowheads="1"/>
          </p:cNvSpPr>
          <p:nvPr/>
        </p:nvSpPr>
        <p:spPr bwMode="auto">
          <a:xfrm>
            <a:off x="3429000" y="1600200"/>
            <a:ext cx="5181600" cy="1066800"/>
          </a:xfrm>
          <a:prstGeom prst="rect">
            <a:avLst/>
          </a:prstGeom>
          <a:solidFill>
            <a:schemeClr val="bg2">
              <a:alpha val="41000"/>
            </a:schemeClr>
          </a:solidFill>
          <a:ln w="9525">
            <a:noFill/>
            <a:miter lim="800000"/>
            <a:headEnd/>
            <a:tailEnd/>
          </a:ln>
          <a:effectLst/>
        </p:spPr>
        <p:txBody>
          <a:bodyPr>
            <a:spAutoFit/>
          </a:bodyPr>
          <a:lstStyle/>
          <a:p>
            <a:pPr algn="l">
              <a:defRPr/>
            </a:pPr>
            <a:r>
              <a:rPr lang="en-US" dirty="0" err="1">
                <a:solidFill>
                  <a:srgbClr val="F5E9E9"/>
                </a:solidFill>
                <a:effectLst>
                  <a:outerShdw blurRad="38100" dist="38100" dir="2700000" algn="tl">
                    <a:srgbClr val="000000"/>
                  </a:outerShdw>
                </a:effectLst>
              </a:rPr>
              <a:t>Impactor</a:t>
            </a:r>
            <a:r>
              <a:rPr lang="en-US" dirty="0">
                <a:solidFill>
                  <a:srgbClr val="F5E9E9"/>
                </a:solidFill>
                <a:effectLst>
                  <a:outerShdw blurRad="38100" dist="38100" dir="2700000" algn="tl">
                    <a:srgbClr val="000000"/>
                  </a:outerShdw>
                </a:effectLst>
              </a:rPr>
              <a:t> strikes the surface at a high velocity</a:t>
            </a:r>
          </a:p>
        </p:txBody>
      </p:sp>
      <p:sp>
        <p:nvSpPr>
          <p:cNvPr id="447493" name="Text Box 5"/>
          <p:cNvSpPr txBox="1">
            <a:spLocks noChangeArrowheads="1"/>
          </p:cNvSpPr>
          <p:nvPr/>
        </p:nvSpPr>
        <p:spPr bwMode="auto">
          <a:xfrm>
            <a:off x="3429000" y="3048000"/>
            <a:ext cx="5181600" cy="1554163"/>
          </a:xfrm>
          <a:prstGeom prst="rect">
            <a:avLst/>
          </a:prstGeom>
          <a:solidFill>
            <a:schemeClr val="bg2">
              <a:alpha val="41000"/>
            </a:schemeClr>
          </a:solidFill>
          <a:ln w="9525">
            <a:noFill/>
            <a:miter lim="800000"/>
            <a:headEnd/>
            <a:tailEnd/>
          </a:ln>
          <a:effectLst/>
        </p:spPr>
        <p:txBody>
          <a:bodyPr>
            <a:spAutoFit/>
          </a:bodyPr>
          <a:lstStyle/>
          <a:p>
            <a:pPr algn="l">
              <a:defRPr/>
            </a:pPr>
            <a:r>
              <a:rPr lang="en-US">
                <a:solidFill>
                  <a:srgbClr val="F5E9E9"/>
                </a:solidFill>
                <a:effectLst>
                  <a:outerShdw blurRad="38100" dist="38100" dir="2700000" algn="tl">
                    <a:srgbClr val="000000"/>
                  </a:outerShdw>
                </a:effectLst>
              </a:rPr>
              <a:t>Surface rock is vaporized as the kinetic energy is released</a:t>
            </a:r>
          </a:p>
        </p:txBody>
      </p:sp>
      <p:sp>
        <p:nvSpPr>
          <p:cNvPr id="447494" name="Text Box 6"/>
          <p:cNvSpPr txBox="1">
            <a:spLocks noChangeArrowheads="1"/>
          </p:cNvSpPr>
          <p:nvPr/>
        </p:nvSpPr>
        <p:spPr bwMode="auto">
          <a:xfrm>
            <a:off x="3505200" y="5181600"/>
            <a:ext cx="5181600" cy="1066800"/>
          </a:xfrm>
          <a:prstGeom prst="rect">
            <a:avLst/>
          </a:prstGeom>
          <a:solidFill>
            <a:schemeClr val="bg2">
              <a:alpha val="41000"/>
            </a:schemeClr>
          </a:solidFill>
          <a:ln w="9525">
            <a:noFill/>
            <a:miter lim="800000"/>
            <a:headEnd/>
            <a:tailEnd/>
          </a:ln>
          <a:effectLst/>
        </p:spPr>
        <p:txBody>
          <a:bodyPr>
            <a:spAutoFit/>
          </a:bodyPr>
          <a:lstStyle/>
          <a:p>
            <a:pPr algn="l">
              <a:defRPr/>
            </a:pPr>
            <a:r>
              <a:rPr lang="en-US">
                <a:solidFill>
                  <a:srgbClr val="F5E9E9"/>
                </a:solidFill>
                <a:effectLst>
                  <a:outerShdw blurRad="38100" dist="38100" dir="2700000" algn="tl">
                    <a:srgbClr val="000000"/>
                  </a:outerShdw>
                </a:effectLst>
              </a:rPr>
              <a:t>Material is pushed aside creating the rim</a:t>
            </a:r>
          </a:p>
        </p:txBody>
      </p:sp>
    </p:spTree>
    <p:extLst>
      <p:ext uri="{BB962C8B-B14F-4D97-AF65-F5344CB8AC3E}">
        <p14:creationId xmlns:p14="http://schemas.microsoft.com/office/powerpoint/2010/main" val="3559929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Cratering</a:t>
            </a:r>
          </a:p>
        </p:txBody>
      </p:sp>
      <p:graphicFrame>
        <p:nvGraphicFramePr>
          <p:cNvPr id="24579" name="Object 3"/>
          <p:cNvGraphicFramePr>
            <a:graphicFrameLocks noChangeAspect="1"/>
          </p:cNvGraphicFramePr>
          <p:nvPr/>
        </p:nvGraphicFramePr>
        <p:xfrm>
          <a:off x="838200" y="2286000"/>
          <a:ext cx="7620000" cy="4210050"/>
        </p:xfrm>
        <a:graphic>
          <a:graphicData uri="http://schemas.openxmlformats.org/presentationml/2006/ole">
            <mc:AlternateContent xmlns:mc="http://schemas.openxmlformats.org/markup-compatibility/2006">
              <mc:Choice xmlns:v="urn:schemas-microsoft-com:vml" Requires="v">
                <p:oleObj spid="_x0000_s83999" name="Image" r:id="rId4" imgW="10158730" imgH="5612698" progId="Photoshop.Image.6">
                  <p:embed/>
                </p:oleObj>
              </mc:Choice>
              <mc:Fallback>
                <p:oleObj name="Image" r:id="rId4" imgW="10158730" imgH="5612698"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86000"/>
                        <a:ext cx="76200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9540" name="Text Box 4"/>
          <p:cNvSpPr txBox="1">
            <a:spLocks noChangeArrowheads="1"/>
          </p:cNvSpPr>
          <p:nvPr/>
        </p:nvSpPr>
        <p:spPr bwMode="auto">
          <a:xfrm>
            <a:off x="533400" y="1295400"/>
            <a:ext cx="80010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Craters reveal historical information</a:t>
            </a:r>
          </a:p>
        </p:txBody>
      </p:sp>
    </p:spTree>
    <p:extLst>
      <p:ext uri="{BB962C8B-B14F-4D97-AF65-F5344CB8AC3E}">
        <p14:creationId xmlns:p14="http://schemas.microsoft.com/office/powerpoint/2010/main" val="1101691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Mercury</a:t>
            </a:r>
          </a:p>
        </p:txBody>
      </p:sp>
      <p:sp>
        <p:nvSpPr>
          <p:cNvPr id="385028" name="Text Box 4"/>
          <p:cNvSpPr txBox="1">
            <a:spLocks noChangeArrowheads="1"/>
          </p:cNvSpPr>
          <p:nvPr/>
        </p:nvSpPr>
        <p:spPr bwMode="auto">
          <a:xfrm>
            <a:off x="4876800" y="3443288"/>
            <a:ext cx="4038600" cy="94615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2800" dirty="0">
                <a:solidFill>
                  <a:srgbClr val="F5E9E9"/>
                </a:solidFill>
                <a:effectLst>
                  <a:outerShdw blurRad="38100" dist="38100" dir="2700000" algn="tl">
                    <a:srgbClr val="000000"/>
                  </a:outerShdw>
                </a:effectLst>
              </a:rPr>
              <a:t>Temperature: </a:t>
            </a:r>
          </a:p>
          <a:p>
            <a:pPr algn="ctr">
              <a:defRPr/>
            </a:pPr>
            <a:r>
              <a:rPr lang="en-US" sz="2800" dirty="0">
                <a:solidFill>
                  <a:srgbClr val="F5E9E9"/>
                </a:solidFill>
                <a:effectLst>
                  <a:outerShdw blurRad="38100" dist="38100" dir="2700000" algn="tl">
                    <a:srgbClr val="000000"/>
                  </a:outerShdw>
                </a:effectLst>
              </a:rPr>
              <a:t>425</a:t>
            </a:r>
            <a:r>
              <a:rPr lang="en-US" sz="2800" baseline="30000" dirty="0">
                <a:solidFill>
                  <a:srgbClr val="F5E9E9"/>
                </a:solidFill>
                <a:effectLst>
                  <a:outerShdw blurRad="38100" dist="38100" dir="2700000" algn="tl">
                    <a:srgbClr val="000000"/>
                  </a:outerShdw>
                </a:effectLst>
              </a:rPr>
              <a:t>o</a:t>
            </a:r>
            <a:r>
              <a:rPr lang="en-US" sz="2800" dirty="0">
                <a:solidFill>
                  <a:srgbClr val="F5E9E9"/>
                </a:solidFill>
                <a:effectLst>
                  <a:outerShdw blurRad="38100" dist="38100" dir="2700000" algn="tl">
                    <a:srgbClr val="000000"/>
                  </a:outerShdw>
                </a:effectLst>
              </a:rPr>
              <a:t> C to -150</a:t>
            </a:r>
            <a:r>
              <a:rPr lang="en-US" sz="2800" baseline="30000" dirty="0">
                <a:solidFill>
                  <a:srgbClr val="F5E9E9"/>
                </a:solidFill>
                <a:effectLst>
                  <a:outerShdw blurRad="38100" dist="38100" dir="2700000" algn="tl">
                    <a:srgbClr val="000000"/>
                  </a:outerShdw>
                </a:effectLst>
              </a:rPr>
              <a:t>o</a:t>
            </a:r>
            <a:r>
              <a:rPr lang="en-US" sz="2800" dirty="0">
                <a:solidFill>
                  <a:srgbClr val="F5E9E9"/>
                </a:solidFill>
                <a:effectLst>
                  <a:outerShdw blurRad="38100" dist="38100" dir="2700000" algn="tl">
                    <a:srgbClr val="000000"/>
                  </a:outerShdw>
                </a:effectLst>
              </a:rPr>
              <a:t> C</a:t>
            </a:r>
          </a:p>
        </p:txBody>
      </p:sp>
      <p:sp>
        <p:nvSpPr>
          <p:cNvPr id="385029" name="Text Box 5"/>
          <p:cNvSpPr txBox="1">
            <a:spLocks noChangeArrowheads="1"/>
          </p:cNvSpPr>
          <p:nvPr/>
        </p:nvSpPr>
        <p:spPr bwMode="auto">
          <a:xfrm>
            <a:off x="4876800" y="1981200"/>
            <a:ext cx="4038600" cy="94615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2800" dirty="0">
                <a:solidFill>
                  <a:srgbClr val="F5E9E9"/>
                </a:solidFill>
                <a:effectLst>
                  <a:outerShdw blurRad="38100" dist="38100" dir="2700000" algn="tl">
                    <a:srgbClr val="000000"/>
                  </a:outerShdw>
                </a:effectLst>
              </a:rPr>
              <a:t>88 day year</a:t>
            </a:r>
          </a:p>
          <a:p>
            <a:pPr algn="ctr">
              <a:defRPr/>
            </a:pPr>
            <a:r>
              <a:rPr lang="en-US" sz="2800" dirty="0">
                <a:solidFill>
                  <a:srgbClr val="F5E9E9"/>
                </a:solidFill>
                <a:effectLst>
                  <a:outerShdw blurRad="38100" dist="38100" dir="2700000" algn="tl">
                    <a:srgbClr val="000000"/>
                  </a:outerShdw>
                </a:effectLst>
              </a:rPr>
              <a:t>59 day rotation </a:t>
            </a:r>
          </a:p>
        </p:txBody>
      </p:sp>
      <p:sp>
        <p:nvSpPr>
          <p:cNvPr id="385030" name="Text Box 6"/>
          <p:cNvSpPr txBox="1">
            <a:spLocks noChangeArrowheads="1"/>
          </p:cNvSpPr>
          <p:nvPr/>
        </p:nvSpPr>
        <p:spPr bwMode="auto">
          <a:xfrm>
            <a:off x="4876800" y="5043488"/>
            <a:ext cx="4038600" cy="519112"/>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2800">
                <a:solidFill>
                  <a:srgbClr val="F5E9E9"/>
                </a:solidFill>
                <a:effectLst>
                  <a:outerShdw blurRad="38100" dist="38100" dir="2700000" algn="tl">
                    <a:srgbClr val="000000"/>
                  </a:outerShdw>
                </a:effectLst>
              </a:rPr>
              <a:t>Geologically dead…</a:t>
            </a:r>
          </a:p>
        </p:txBody>
      </p:sp>
      <p:pic>
        <p:nvPicPr>
          <p:cNvPr id="26630" name="Picture 6" descr="mercury1.png"/>
          <p:cNvPicPr>
            <a:picLocks noChangeAspect="1"/>
          </p:cNvPicPr>
          <p:nvPr/>
        </p:nvPicPr>
        <p:blipFill>
          <a:blip r:embed="rId3">
            <a:extLst>
              <a:ext uri="{28A0092B-C50C-407E-A947-70E740481C1C}">
                <a14:useLocalDpi xmlns:a14="http://schemas.microsoft.com/office/drawing/2010/main" val="0"/>
              </a:ext>
            </a:extLst>
          </a:blip>
          <a:srcRect l="5882"/>
          <a:stretch>
            <a:fillRect/>
          </a:stretch>
        </p:blipFill>
        <p:spPr bwMode="auto">
          <a:xfrm>
            <a:off x="0" y="1219200"/>
            <a:ext cx="487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585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Mercury</a:t>
            </a:r>
          </a:p>
        </p:txBody>
      </p:sp>
      <p:sp>
        <p:nvSpPr>
          <p:cNvPr id="385028" name="Text Box 4"/>
          <p:cNvSpPr txBox="1">
            <a:spLocks noChangeArrowheads="1"/>
          </p:cNvSpPr>
          <p:nvPr/>
        </p:nvSpPr>
        <p:spPr bwMode="auto">
          <a:xfrm>
            <a:off x="4724400" y="1752600"/>
            <a:ext cx="4191000" cy="954088"/>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rPr>
              <a:t>A giant impact hit Mercury…</a:t>
            </a:r>
          </a:p>
        </p:txBody>
      </p:sp>
      <p:sp>
        <p:nvSpPr>
          <p:cNvPr id="385029" name="Text Box 5"/>
          <p:cNvSpPr txBox="1">
            <a:spLocks noChangeArrowheads="1"/>
          </p:cNvSpPr>
          <p:nvPr/>
        </p:nvSpPr>
        <p:spPr bwMode="auto">
          <a:xfrm>
            <a:off x="4724400" y="1076325"/>
            <a:ext cx="4191000" cy="523875"/>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err="1">
                <a:solidFill>
                  <a:srgbClr val="F5E9E9"/>
                </a:solidFill>
                <a:effectLst>
                  <a:outerShdw blurRad="38100" dist="38100" dir="2700000" algn="tl">
                    <a:srgbClr val="000000"/>
                  </a:outerShdw>
                </a:effectLst>
              </a:rPr>
              <a:t>Caloris</a:t>
            </a:r>
            <a:r>
              <a:rPr lang="en-US" sz="2800" dirty="0">
                <a:solidFill>
                  <a:srgbClr val="F5E9E9"/>
                </a:solidFill>
                <a:effectLst>
                  <a:outerShdw blurRad="38100" dist="38100" dir="2700000" algn="tl">
                    <a:srgbClr val="000000"/>
                  </a:outerShdw>
                </a:effectLst>
              </a:rPr>
              <a:t> Basin</a:t>
            </a:r>
          </a:p>
        </p:txBody>
      </p:sp>
      <p:sp>
        <p:nvSpPr>
          <p:cNvPr id="385030" name="Text Box 6"/>
          <p:cNvSpPr txBox="1">
            <a:spLocks noChangeArrowheads="1"/>
          </p:cNvSpPr>
          <p:nvPr/>
        </p:nvSpPr>
        <p:spPr bwMode="auto">
          <a:xfrm>
            <a:off x="304800" y="5181600"/>
            <a:ext cx="4191000" cy="1384300"/>
          </a:xfrm>
          <a:prstGeom prst="rect">
            <a:avLst/>
          </a:prstGeom>
          <a:solidFill>
            <a:schemeClr val="bg2">
              <a:alpha val="41000"/>
            </a:schemeClr>
          </a:solidFill>
          <a:ln w="9525">
            <a:noFill/>
            <a:miter lim="800000"/>
            <a:headEnd/>
            <a:tailEnd/>
          </a:ln>
          <a:effectLst/>
        </p:spPr>
        <p:txBody>
          <a:bodyPr>
            <a:spAutoFit/>
          </a:bodyPr>
          <a:lstStyle/>
          <a:p>
            <a:pPr>
              <a:defRPr/>
            </a:pPr>
            <a:r>
              <a:rPr lang="en-US" sz="2800" dirty="0">
                <a:solidFill>
                  <a:srgbClr val="F5E9E9"/>
                </a:solidFill>
                <a:effectLst>
                  <a:outerShdw blurRad="38100" dist="38100" dir="2700000" algn="tl">
                    <a:srgbClr val="000000"/>
                  </a:outerShdw>
                </a:effectLst>
              </a:rPr>
              <a:t>… so hard it caused cracks on the other side of the planet.</a:t>
            </a:r>
          </a:p>
        </p:txBody>
      </p:sp>
      <p:pic>
        <p:nvPicPr>
          <p:cNvPr id="27654" name="Picture 8" descr="calorisbasin.jpg"/>
          <p:cNvPicPr>
            <a:picLocks noChangeAspect="1"/>
          </p:cNvPicPr>
          <p:nvPr/>
        </p:nvPicPr>
        <p:blipFill>
          <a:blip r:embed="rId3">
            <a:extLst>
              <a:ext uri="{28A0092B-C50C-407E-A947-70E740481C1C}">
                <a14:useLocalDpi xmlns:a14="http://schemas.microsoft.com/office/drawing/2010/main" val="0"/>
              </a:ext>
            </a:extLst>
          </a:blip>
          <a:srcRect l="8437" r="12589"/>
          <a:stretch>
            <a:fillRect/>
          </a:stretch>
        </p:blipFill>
        <p:spPr bwMode="auto">
          <a:xfrm>
            <a:off x="76200" y="1066800"/>
            <a:ext cx="41148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descr="calorisantipod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38862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aloris.jpg"/>
          <p:cNvPicPr>
            <a:picLocks noChangeAspect="1"/>
          </p:cNvPicPr>
          <p:nvPr/>
        </p:nvPicPr>
        <p:blipFill>
          <a:blip r:embed="rId5">
            <a:extLst>
              <a:ext uri="{28A0092B-C50C-407E-A947-70E740481C1C}">
                <a14:useLocalDpi xmlns:a14="http://schemas.microsoft.com/office/drawing/2010/main" val="0"/>
              </a:ext>
            </a:extLst>
          </a:blip>
          <a:srcRect t="7272" b="9091"/>
          <a:stretch>
            <a:fillRect/>
          </a:stretch>
        </p:blipFill>
        <p:spPr bwMode="auto">
          <a:xfrm>
            <a:off x="0" y="1066800"/>
            <a:ext cx="4191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151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http://whatonearth.olehnielsen.dk/img/manicouag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342900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8707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Venus, Earth &amp; Mars</a:t>
            </a:r>
            <a:endParaRPr lang="en-US" sz="5400" dirty="0">
              <a:solidFill>
                <a:srgbClr val="F5E9E9"/>
              </a:solidFill>
              <a:effectLst>
                <a:outerShdw blurRad="38100" dist="38100" dir="2700000" algn="tl">
                  <a:srgbClr val="000000"/>
                </a:outerShdw>
              </a:effectLst>
            </a:endParaRPr>
          </a:p>
        </p:txBody>
      </p:sp>
      <p:pic>
        <p:nvPicPr>
          <p:cNvPr id="104450" name="Picture 2" descr="http://astro.wsu.edu/worthey/astro/html/im-mars/craters-sediment-fil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65" y="1524000"/>
            <a:ext cx="4581525" cy="2295526"/>
          </a:xfrm>
          <a:prstGeom prst="rect">
            <a:avLst/>
          </a:prstGeom>
          <a:noFill/>
          <a:extLst>
            <a:ext uri="{909E8E84-426E-40DD-AFC4-6F175D3DCCD1}">
              <a14:hiddenFill xmlns:a14="http://schemas.microsoft.com/office/drawing/2010/main">
                <a:solidFill>
                  <a:srgbClr val="FFFFFF"/>
                </a:solidFill>
              </a14:hiddenFill>
            </a:ext>
          </a:extLst>
        </p:spPr>
      </p:pic>
      <p:pic>
        <p:nvPicPr>
          <p:cNvPr id="104454" name="Picture 6" descr="http://upload.wikimedia.org/wikipedia/commons/1/10/Danilova_crater_on_Venu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923"/>
          <a:stretch/>
        </p:blipFill>
        <p:spPr bwMode="auto">
          <a:xfrm>
            <a:off x="0" y="914400"/>
            <a:ext cx="3219450" cy="348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680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ChangeArrowheads="1"/>
          </p:cNvSpPr>
          <p:nvPr/>
        </p:nvSpPr>
        <p:spPr bwMode="auto">
          <a:xfrm>
            <a:off x="0" y="0"/>
            <a:ext cx="9144000" cy="914400"/>
          </a:xfrm>
          <a:prstGeom prst="rect">
            <a:avLst/>
          </a:prstGeom>
          <a:solidFill>
            <a:schemeClr val="bg2">
              <a:alpha val="39999"/>
            </a:schemeClr>
          </a:solidFill>
          <a:ln w="9525">
            <a:noFill/>
            <a:miter lim="800000"/>
            <a:headEnd/>
            <a:tailEnd/>
          </a:ln>
          <a:effectLst/>
        </p:spPr>
        <p:txBody>
          <a:bodyPr anchor="ctr"/>
          <a:lstStyle/>
          <a:p>
            <a:pPr algn="ctr" eaLnBrk="1" hangingPunct="1">
              <a:defRPr/>
            </a:pPr>
            <a:r>
              <a:rPr lang="en-US" sz="4400" dirty="0">
                <a:effectLst>
                  <a:outerShdw blurRad="38100" dist="38100" dir="2700000" algn="tl">
                    <a:srgbClr val="000000"/>
                  </a:outerShdw>
                </a:effectLst>
              </a:rPr>
              <a:t>Impacts and Mass Extinctions</a:t>
            </a:r>
          </a:p>
        </p:txBody>
      </p:sp>
      <p:sp>
        <p:nvSpPr>
          <p:cNvPr id="451587" name="Rectangle 3"/>
          <p:cNvSpPr>
            <a:spLocks noChangeArrowheads="1"/>
          </p:cNvSpPr>
          <p:nvPr/>
        </p:nvSpPr>
        <p:spPr bwMode="auto">
          <a:xfrm>
            <a:off x="304800" y="990600"/>
            <a:ext cx="4419600" cy="2133600"/>
          </a:xfrm>
          <a:prstGeom prst="rect">
            <a:avLst/>
          </a:prstGeom>
          <a:solidFill>
            <a:schemeClr val="bg2">
              <a:alpha val="39999"/>
            </a:schemeClr>
          </a:solidFill>
          <a:ln w="9525">
            <a:noFill/>
            <a:miter lim="800000"/>
            <a:headEnd/>
            <a:tailEnd/>
          </a:ln>
          <a:effectLst/>
        </p:spPr>
        <p:txBody>
          <a:bodyPr/>
          <a:lstStyle/>
          <a:p>
            <a:pPr marL="742950" lvl="1" indent="-285750" algn="l" eaLnBrk="1" hangingPunct="1">
              <a:spcBef>
                <a:spcPct val="20000"/>
              </a:spcBef>
              <a:defRPr/>
            </a:pPr>
            <a:r>
              <a:rPr lang="en-US" sz="2800">
                <a:effectLst>
                  <a:outerShdw blurRad="38100" dist="38100" dir="2700000" algn="tl">
                    <a:srgbClr val="000000"/>
                  </a:outerShdw>
                </a:effectLst>
              </a:rPr>
              <a:t>Meteor Crater </a:t>
            </a:r>
          </a:p>
          <a:p>
            <a:pPr marL="742950" lvl="1" indent="-285750" algn="l" eaLnBrk="1" hangingPunct="1">
              <a:spcBef>
                <a:spcPct val="20000"/>
              </a:spcBef>
              <a:defRPr/>
            </a:pPr>
            <a:r>
              <a:rPr lang="en-US" sz="2800">
                <a:effectLst>
                  <a:outerShdw blurRad="38100" dist="38100" dir="2700000" algn="tl">
                    <a:srgbClr val="000000"/>
                  </a:outerShdw>
                </a:effectLst>
              </a:rPr>
              <a:t>Caused by a 50-meter </a:t>
            </a:r>
          </a:p>
          <a:p>
            <a:pPr marL="742950" lvl="1" indent="-285750" algn="l" eaLnBrk="1" hangingPunct="1">
              <a:spcBef>
                <a:spcPct val="20000"/>
              </a:spcBef>
              <a:defRPr/>
            </a:pPr>
            <a:r>
              <a:rPr lang="en-US" sz="2800">
                <a:effectLst>
                  <a:outerShdw blurRad="38100" dist="38100" dir="2700000" algn="tl">
                    <a:srgbClr val="000000"/>
                  </a:outerShdw>
                </a:effectLst>
              </a:rPr>
              <a:t>asteroid about </a:t>
            </a:r>
          </a:p>
          <a:p>
            <a:pPr marL="742950" lvl="1" indent="-285750" algn="l" eaLnBrk="1" hangingPunct="1">
              <a:spcBef>
                <a:spcPct val="20000"/>
              </a:spcBef>
              <a:defRPr/>
            </a:pPr>
            <a:r>
              <a:rPr lang="en-US" sz="2800">
                <a:effectLst>
                  <a:outerShdw blurRad="38100" dist="38100" dir="2700000" algn="tl">
                    <a:srgbClr val="000000"/>
                  </a:outerShdw>
                </a:effectLst>
              </a:rPr>
              <a:t>50,000 years ago</a:t>
            </a:r>
          </a:p>
        </p:txBody>
      </p:sp>
      <p:sp>
        <p:nvSpPr>
          <p:cNvPr id="451588" name="Rectangle 4"/>
          <p:cNvSpPr>
            <a:spLocks noChangeArrowheads="1"/>
          </p:cNvSpPr>
          <p:nvPr/>
        </p:nvSpPr>
        <p:spPr bwMode="auto">
          <a:xfrm>
            <a:off x="4724400" y="3429000"/>
            <a:ext cx="4419600" cy="3276600"/>
          </a:xfrm>
          <a:prstGeom prst="rect">
            <a:avLst/>
          </a:prstGeom>
          <a:solidFill>
            <a:schemeClr val="bg2">
              <a:alpha val="39999"/>
            </a:schemeClr>
          </a:solidFill>
          <a:ln w="9525">
            <a:noFill/>
            <a:miter lim="800000"/>
            <a:headEnd/>
            <a:tailEnd/>
          </a:ln>
          <a:effectLst/>
        </p:spPr>
        <p:txBody>
          <a:bodyPr/>
          <a:lstStyle/>
          <a:p>
            <a:pPr marL="342900" indent="-342900" algn="l" eaLnBrk="1" hangingPunct="1">
              <a:lnSpc>
                <a:spcPct val="90000"/>
              </a:lnSpc>
              <a:spcBef>
                <a:spcPct val="20000"/>
              </a:spcBef>
              <a:defRPr/>
            </a:pPr>
            <a:r>
              <a:rPr lang="en-US" sz="2800">
                <a:effectLst>
                  <a:outerShdw blurRad="38100" dist="38100" dir="2700000" algn="tl">
                    <a:srgbClr val="000000"/>
                  </a:outerShdw>
                </a:effectLst>
              </a:rPr>
              <a:t>65 million years ago,</a:t>
            </a:r>
          </a:p>
          <a:p>
            <a:pPr marL="342900" indent="-342900" algn="l" eaLnBrk="1" hangingPunct="1">
              <a:lnSpc>
                <a:spcPct val="90000"/>
              </a:lnSpc>
              <a:spcBef>
                <a:spcPct val="20000"/>
              </a:spcBef>
              <a:defRPr/>
            </a:pPr>
            <a:r>
              <a:rPr lang="en-US" sz="2800">
                <a:effectLst>
                  <a:outerShdw blurRad="38100" dist="38100" dir="2700000" algn="tl">
                    <a:srgbClr val="000000"/>
                  </a:outerShdw>
                </a:effectLst>
              </a:rPr>
              <a:t>many species disappeared.</a:t>
            </a:r>
          </a:p>
          <a:p>
            <a:pPr marL="342900" indent="-342900" algn="l" eaLnBrk="1" hangingPunct="1">
              <a:lnSpc>
                <a:spcPct val="90000"/>
              </a:lnSpc>
              <a:spcBef>
                <a:spcPct val="20000"/>
              </a:spcBef>
              <a:defRPr/>
            </a:pPr>
            <a:endParaRPr lang="en-US" sz="2800">
              <a:effectLst>
                <a:outerShdw blurRad="38100" dist="38100" dir="2700000" algn="tl">
                  <a:srgbClr val="000000"/>
                </a:outerShdw>
              </a:effectLst>
            </a:endParaRPr>
          </a:p>
          <a:p>
            <a:pPr marL="342900" indent="-342900" algn="l" eaLnBrk="1" hangingPunct="1">
              <a:lnSpc>
                <a:spcPct val="90000"/>
              </a:lnSpc>
              <a:spcBef>
                <a:spcPct val="20000"/>
              </a:spcBef>
              <a:defRPr/>
            </a:pPr>
            <a:r>
              <a:rPr lang="en-US" sz="2800">
                <a:effectLst>
                  <a:outerShdw blurRad="38100" dist="38100" dir="2700000" algn="tl">
                    <a:srgbClr val="000000"/>
                  </a:outerShdw>
                </a:effectLst>
              </a:rPr>
              <a:t>Sedimentary rock layer</a:t>
            </a:r>
          </a:p>
          <a:p>
            <a:pPr marL="342900" indent="-342900" algn="l" eaLnBrk="1" hangingPunct="1">
              <a:lnSpc>
                <a:spcPct val="90000"/>
              </a:lnSpc>
              <a:spcBef>
                <a:spcPct val="20000"/>
              </a:spcBef>
              <a:defRPr/>
            </a:pPr>
            <a:r>
              <a:rPr lang="en-US" sz="2800">
                <a:effectLst>
                  <a:outerShdw blurRad="38100" dist="38100" dir="2700000" algn="tl">
                    <a:srgbClr val="000000"/>
                  </a:outerShdw>
                </a:effectLst>
              </a:rPr>
              <a:t>from that time shows a</a:t>
            </a:r>
          </a:p>
          <a:p>
            <a:pPr marL="342900" indent="-342900" algn="l" eaLnBrk="1" hangingPunct="1">
              <a:lnSpc>
                <a:spcPct val="90000"/>
              </a:lnSpc>
              <a:spcBef>
                <a:spcPct val="20000"/>
              </a:spcBef>
              <a:defRPr/>
            </a:pPr>
            <a:r>
              <a:rPr lang="en-US" sz="2800">
                <a:effectLst>
                  <a:outerShdw blurRad="38100" dist="38100" dir="2700000" algn="tl">
                    <a:srgbClr val="000000"/>
                  </a:outerShdw>
                </a:effectLst>
              </a:rPr>
              <a:t>number of features from</a:t>
            </a:r>
          </a:p>
          <a:p>
            <a:pPr marL="342900" indent="-342900" algn="l" eaLnBrk="1" hangingPunct="1">
              <a:lnSpc>
                <a:spcPct val="90000"/>
              </a:lnSpc>
              <a:spcBef>
                <a:spcPct val="20000"/>
              </a:spcBef>
              <a:defRPr/>
            </a:pPr>
            <a:r>
              <a:rPr lang="en-US" sz="2800">
                <a:effectLst>
                  <a:outerShdw blurRad="38100" dist="38100" dir="2700000" algn="tl">
                    <a:srgbClr val="000000"/>
                  </a:outerShdw>
                </a:effectLst>
              </a:rPr>
              <a:t>that event</a:t>
            </a:r>
            <a:endParaRPr lang="en-US">
              <a:effectLst>
                <a:outerShdw blurRad="38100" dist="38100" dir="2700000" algn="tl">
                  <a:srgbClr val="000000"/>
                </a:outerShdw>
              </a:effectLst>
            </a:endParaRPr>
          </a:p>
        </p:txBody>
      </p:sp>
      <p:pic>
        <p:nvPicPr>
          <p:cNvPr id="25605" name="Picture 5" descr="f12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6258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f12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44196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066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cienceblogs.com/startswithabang/files/2009/05/impact3.jpg"/>
          <p:cNvPicPr>
            <a:picLocks noChangeAspect="1" noChangeArrowheads="1"/>
          </p:cNvPicPr>
          <p:nvPr/>
        </p:nvPicPr>
        <p:blipFill rotWithShape="1">
          <a:blip r:embed="rId3">
            <a:extLst>
              <a:ext uri="{28A0092B-C50C-407E-A947-70E740481C1C}">
                <a14:useLocalDpi xmlns:a14="http://schemas.microsoft.com/office/drawing/2010/main" val="0"/>
              </a:ext>
            </a:extLst>
          </a:blip>
          <a:srcRect t="5292"/>
          <a:stretch/>
        </p:blipFill>
        <p:spPr bwMode="auto">
          <a:xfrm>
            <a:off x="134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rPr>
              <a:t>Comparative Planetology</a:t>
            </a:r>
          </a:p>
        </p:txBody>
      </p:sp>
      <p:sp>
        <p:nvSpPr>
          <p:cNvPr id="376835" name="Text Box 3"/>
          <p:cNvSpPr txBox="1">
            <a:spLocks noChangeArrowheads="1"/>
          </p:cNvSpPr>
          <p:nvPr/>
        </p:nvSpPr>
        <p:spPr bwMode="auto">
          <a:xfrm>
            <a:off x="152400" y="1066800"/>
            <a:ext cx="8001000" cy="2554288"/>
          </a:xfrm>
          <a:prstGeom prst="rect">
            <a:avLst/>
          </a:prstGeom>
          <a:solidFill>
            <a:schemeClr val="bg2">
              <a:alpha val="41000"/>
            </a:schemeClr>
          </a:solidFill>
          <a:ln w="9525">
            <a:noFill/>
            <a:miter lim="800000"/>
            <a:headEnd/>
            <a:tailEnd/>
          </a:ln>
          <a:effectLst/>
        </p:spPr>
        <p:txBody>
          <a:bodyPr>
            <a:spAutoFit/>
          </a:bodyPr>
          <a:lstStyle/>
          <a:p>
            <a:pPr>
              <a:defRPr/>
            </a:pPr>
            <a:r>
              <a:rPr lang="en-US" sz="4000" i="1" dirty="0">
                <a:solidFill>
                  <a:srgbClr val="F5E9E9"/>
                </a:solidFill>
                <a:effectLst>
                  <a:outerShdw blurRad="38100" dist="38100" dir="2700000" algn="tl">
                    <a:srgbClr val="000000"/>
                  </a:outerShdw>
                </a:effectLst>
              </a:rPr>
              <a:t>Before we get too far:</a:t>
            </a:r>
          </a:p>
          <a:p>
            <a:pPr>
              <a:defRPr/>
            </a:pPr>
            <a:r>
              <a:rPr lang="en-US" sz="4000" i="1" dirty="0">
                <a:solidFill>
                  <a:srgbClr val="F5E9E9"/>
                </a:solidFill>
                <a:effectLst>
                  <a:outerShdw blurRad="38100" dist="38100" dir="2700000" algn="tl">
                    <a:srgbClr val="000000"/>
                  </a:outerShdw>
                </a:effectLst>
              </a:rPr>
              <a:t>Most of the water (etc) in the inner solar system arrived during heavy bombardment</a:t>
            </a:r>
          </a:p>
        </p:txBody>
      </p:sp>
    </p:spTree>
    <p:extLst>
      <p:ext uri="{BB962C8B-B14F-4D97-AF65-F5344CB8AC3E}">
        <p14:creationId xmlns:p14="http://schemas.microsoft.com/office/powerpoint/2010/main" val="2520578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Erosion</a:t>
            </a:r>
          </a:p>
        </p:txBody>
      </p:sp>
      <p:sp>
        <p:nvSpPr>
          <p:cNvPr id="315395" name="Text Box 3"/>
          <p:cNvSpPr txBox="1">
            <a:spLocks noChangeArrowheads="1"/>
          </p:cNvSpPr>
          <p:nvPr/>
        </p:nvSpPr>
        <p:spPr bwMode="auto">
          <a:xfrm>
            <a:off x="381000" y="1219200"/>
            <a:ext cx="8458200" cy="1006475"/>
          </a:xfrm>
          <a:prstGeom prst="rect">
            <a:avLst/>
          </a:prstGeom>
          <a:solidFill>
            <a:schemeClr val="bg2">
              <a:alpha val="41000"/>
            </a:schemeClr>
          </a:solidFill>
          <a:ln w="9525">
            <a:noFill/>
            <a:miter lim="800000"/>
            <a:headEnd/>
            <a:tailEnd/>
          </a:ln>
          <a:effectLst/>
        </p:spPr>
        <p:txBody>
          <a:bodyPr>
            <a:spAutoFit/>
          </a:bodyPr>
          <a:lstStyle/>
          <a:p>
            <a:pPr marL="1943100" indent="-1943100" eaLnBrk="0" hangingPunct="0">
              <a:defRPr/>
            </a:pPr>
            <a:r>
              <a:rPr lang="en-US" sz="3000" b="1">
                <a:solidFill>
                  <a:srgbClr val="F5E9E9"/>
                </a:solidFill>
                <a:effectLst>
                  <a:outerShdw blurRad="38100" dist="38100" dir="2700000" algn="tl">
                    <a:srgbClr val="000000"/>
                  </a:outerShdw>
                </a:effectLst>
                <a:cs typeface="+mn-cs"/>
              </a:rPr>
              <a:t>Erosion:</a:t>
            </a:r>
            <a:r>
              <a:rPr lang="en-US" sz="3000">
                <a:solidFill>
                  <a:srgbClr val="F5E9E9"/>
                </a:solidFill>
                <a:effectLst>
                  <a:outerShdw blurRad="38100" dist="38100" dir="2700000" algn="tl">
                    <a:srgbClr val="000000"/>
                  </a:outerShdw>
                </a:effectLst>
                <a:cs typeface="+mn-cs"/>
              </a:rPr>
              <a:t> Wearing away and/or transportation of rock by wind, water, or ice</a:t>
            </a:r>
            <a:endParaRPr lang="en-US" sz="3000" b="1">
              <a:solidFill>
                <a:srgbClr val="F5E9E9"/>
              </a:solidFill>
              <a:effectLst>
                <a:outerShdw blurRad="38100" dist="38100" dir="2700000" algn="tl">
                  <a:srgbClr val="000000"/>
                </a:outerShdw>
              </a:effectLst>
              <a:cs typeface="+mn-cs"/>
            </a:endParaRPr>
          </a:p>
        </p:txBody>
      </p:sp>
      <p:pic>
        <p:nvPicPr>
          <p:cNvPr id="26628" name="Picture 4" descr="grand-canyon-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9" name="Object 5"/>
          <p:cNvGraphicFramePr>
            <a:graphicFrameLocks noChangeAspect="1"/>
          </p:cNvGraphicFramePr>
          <p:nvPr/>
        </p:nvGraphicFramePr>
        <p:xfrm>
          <a:off x="3733800" y="2590800"/>
          <a:ext cx="4876800" cy="3795713"/>
        </p:xfrm>
        <a:graphic>
          <a:graphicData uri="http://schemas.openxmlformats.org/presentationml/2006/ole">
            <mc:AlternateContent xmlns:mc="http://schemas.openxmlformats.org/markup-compatibility/2006">
              <mc:Choice xmlns:v="urn:schemas-microsoft-com:vml" Requires="v">
                <p:oleObj spid="_x0000_s103442" name="Image" r:id="rId5" imgW="7492063" imgH="5828571" progId="">
                  <p:embed/>
                </p:oleObj>
              </mc:Choice>
              <mc:Fallback>
                <p:oleObj name="Image" r:id="rId5" imgW="7492063" imgH="582857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590800"/>
                        <a:ext cx="4876800" cy="379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78859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Mars</a:t>
            </a:r>
          </a:p>
        </p:txBody>
      </p:sp>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504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Evidence for Water</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2" name="Text Box 4"/>
          <p:cNvSpPr txBox="1">
            <a:spLocks noChangeArrowheads="1"/>
          </p:cNvSpPr>
          <p:nvPr/>
        </p:nvSpPr>
        <p:spPr bwMode="auto">
          <a:xfrm>
            <a:off x="381000" y="5181600"/>
            <a:ext cx="3200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Hematite Blueberries</a:t>
            </a:r>
          </a:p>
        </p:txBody>
      </p:sp>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764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4" name="Text Box 6"/>
          <p:cNvSpPr txBox="1">
            <a:spLocks noChangeArrowheads="1"/>
          </p:cNvSpPr>
          <p:nvPr/>
        </p:nvSpPr>
        <p:spPr bwMode="auto">
          <a:xfrm>
            <a:off x="4572000" y="5181600"/>
            <a:ext cx="38100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Many apparent flows</a:t>
            </a:r>
          </a:p>
        </p:txBody>
      </p:sp>
    </p:spTree>
    <p:extLst>
      <p:ext uri="{BB962C8B-B14F-4D97-AF65-F5344CB8AC3E}">
        <p14:creationId xmlns:p14="http://schemas.microsoft.com/office/powerpoint/2010/main" val="3166441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Extra Terrestrial Landscapes</a:t>
            </a:r>
          </a:p>
        </p:txBody>
      </p:sp>
      <p:pic>
        <p:nvPicPr>
          <p:cNvPr id="33795" name="Picture 3" descr="http://marsrovers.jpl.nasa.gov/gallery/press/spirit/20060609a/1149540134_2052_Sol859A_McMurdo_L257F4x-A865R1_b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4676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14800"/>
            <a:ext cx="4762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5179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rPr>
              <a:t> Magnetic fields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Geologic </a:t>
            </a:r>
            <a:r>
              <a:rPr lang="en-US" sz="4000" dirty="0">
                <a:solidFill>
                  <a:srgbClr val="F5E9E9"/>
                </a:solidFill>
                <a:effectLst>
                  <a:outerShdw blurRad="38100" dist="38100" dir="2700000" algn="tl">
                    <a:srgbClr val="000000"/>
                  </a:outerShdw>
                </a:effectLst>
                <a:cs typeface="+mn-cs"/>
              </a:rPr>
              <a:t>activity &amp; processes</a:t>
            </a: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smtClean="0">
                <a:solidFill>
                  <a:srgbClr val="F5E9E9"/>
                </a:solidFill>
                <a:effectLst>
                  <a:outerShdw blurRad="38100" dist="38100" dir="2700000" algn="tl">
                    <a:srgbClr val="000000"/>
                  </a:outerShdw>
                </a:effectLst>
                <a:cs typeface="+mn-cs"/>
              </a:rPr>
              <a:t>Surfaces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p:txBody>
      </p:sp>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76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664" y="40386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1587" y="2438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956" y="32385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Internal Structure I</a:t>
            </a:r>
          </a:p>
        </p:txBody>
      </p:sp>
      <p:graphicFrame>
        <p:nvGraphicFramePr>
          <p:cNvPr id="15363" name="Object 3"/>
          <p:cNvGraphicFramePr>
            <a:graphicFrameLocks noChangeAspect="1"/>
          </p:cNvGraphicFramePr>
          <p:nvPr/>
        </p:nvGraphicFramePr>
        <p:xfrm>
          <a:off x="2171700" y="2425700"/>
          <a:ext cx="4800600" cy="4127500"/>
        </p:xfrm>
        <a:graphic>
          <a:graphicData uri="http://schemas.openxmlformats.org/presentationml/2006/ole">
            <mc:AlternateContent xmlns:mc="http://schemas.openxmlformats.org/markup-compatibility/2006">
              <mc:Choice xmlns:v="urn:schemas-microsoft-com:vml" Requires="v">
                <p:oleObj spid="_x0000_s15395" name="Image" r:id="rId4" imgW="8152381" imgH="7009524" progId="">
                  <p:embed/>
                </p:oleObj>
              </mc:Choice>
              <mc:Fallback>
                <p:oleObj name="Image" r:id="rId4" imgW="8152381" imgH="7009524"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2425700"/>
                        <a:ext cx="4800600"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8276" name="Text Box 4"/>
          <p:cNvSpPr txBox="1">
            <a:spLocks noChangeArrowheads="1"/>
          </p:cNvSpPr>
          <p:nvPr/>
        </p:nvSpPr>
        <p:spPr bwMode="auto">
          <a:xfrm>
            <a:off x="609600" y="1143000"/>
            <a:ext cx="7924800" cy="1066800"/>
          </a:xfrm>
          <a:prstGeom prst="rect">
            <a:avLst/>
          </a:prstGeom>
          <a:solidFill>
            <a:schemeClr val="bg2">
              <a:alpha val="41000"/>
            </a:schemeClr>
          </a:solidFill>
          <a:ln w="9525">
            <a:noFill/>
            <a:miter lim="800000"/>
            <a:headEnd/>
            <a:tailEnd/>
          </a:ln>
          <a:effectLst/>
        </p:spPr>
        <p:txBody>
          <a:bodyPr>
            <a:spAutoFit/>
          </a:bodyPr>
          <a:lstStyle/>
          <a:p>
            <a:pPr marL="465138" indent="-465138" eaLnBrk="0" hangingPunct="0">
              <a:tabLst>
                <a:tab pos="398463" algn="l"/>
              </a:tabLst>
              <a:defRPr/>
            </a:pPr>
            <a:r>
              <a:rPr lang="en-US" b="1" u="sng">
                <a:solidFill>
                  <a:srgbClr val="F5E9E9"/>
                </a:solidFill>
                <a:effectLst>
                  <a:outerShdw blurRad="38100" dist="38100" dir="2700000" algn="tl">
                    <a:srgbClr val="000000"/>
                  </a:outerShdw>
                </a:effectLst>
                <a:cs typeface="+mn-cs"/>
              </a:rPr>
              <a:t>Differentiation:</a:t>
            </a:r>
            <a:r>
              <a:rPr lang="en-US" b="1">
                <a:solidFill>
                  <a:srgbClr val="F5E9E9"/>
                </a:solidFill>
                <a:effectLst>
                  <a:outerShdw blurRad="38100" dist="38100" dir="2700000" algn="tl">
                    <a:srgbClr val="000000"/>
                  </a:outerShdw>
                </a:effectLst>
                <a:cs typeface="+mn-cs"/>
              </a:rPr>
              <a:t> </a:t>
            </a:r>
          </a:p>
          <a:p>
            <a:pPr marL="465138" indent="-465138" eaLnBrk="0" hangingPunct="0">
              <a:tabLst>
                <a:tab pos="398463" algn="l"/>
              </a:tabLst>
              <a:defRPr/>
            </a:pPr>
            <a:r>
              <a:rPr lang="en-US">
                <a:solidFill>
                  <a:srgbClr val="F5E9E9"/>
                </a:solidFill>
                <a:effectLst>
                  <a:outerShdw blurRad="38100" dist="38100" dir="2700000" algn="tl">
                    <a:srgbClr val="000000"/>
                  </a:outerShdw>
                </a:effectLst>
                <a:cs typeface="+mn-cs"/>
              </a:rPr>
              <a:t>	Sorting of planetary material by density.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Internal Structure I</a:t>
            </a:r>
          </a:p>
        </p:txBody>
      </p:sp>
      <p:sp>
        <p:nvSpPr>
          <p:cNvPr id="356356" name="Text Box 4"/>
          <p:cNvSpPr txBox="1">
            <a:spLocks noChangeArrowheads="1"/>
          </p:cNvSpPr>
          <p:nvPr/>
        </p:nvSpPr>
        <p:spPr bwMode="auto">
          <a:xfrm>
            <a:off x="228600" y="2209800"/>
            <a:ext cx="3048000" cy="1066800"/>
          </a:xfrm>
          <a:prstGeom prst="rect">
            <a:avLst/>
          </a:prstGeom>
          <a:solidFill>
            <a:schemeClr val="bg2">
              <a:alpha val="41000"/>
            </a:schemeClr>
          </a:solidFill>
          <a:ln w="9525">
            <a:noFill/>
            <a:miter lim="800000"/>
            <a:headEnd/>
            <a:tailEnd/>
          </a:ln>
          <a:effectLst/>
        </p:spPr>
        <p:txBody>
          <a:bodyPr>
            <a:spAutoFit/>
          </a:bodyPr>
          <a:lstStyle/>
          <a:p>
            <a:pPr marL="465138" indent="-465138" algn="ctr" eaLnBrk="0" hangingPunct="0">
              <a:tabLst>
                <a:tab pos="398463" algn="l"/>
              </a:tabLst>
              <a:defRPr/>
            </a:pPr>
            <a:r>
              <a:rPr lang="en-US" b="1">
                <a:solidFill>
                  <a:srgbClr val="F5E9E9"/>
                </a:solidFill>
                <a:effectLst>
                  <a:outerShdw blurRad="38100" dist="38100" dir="2700000" algn="tl">
                    <a:srgbClr val="000000"/>
                  </a:outerShdw>
                </a:effectLst>
                <a:cs typeface="+mn-cs"/>
              </a:rPr>
              <a:t>How do we know?</a:t>
            </a:r>
            <a:endParaRPr lang="en-US">
              <a:solidFill>
                <a:srgbClr val="F5E9E9"/>
              </a:solidFill>
              <a:effectLst>
                <a:outerShdw blurRad="38100" dist="38100" dir="2700000" algn="tl">
                  <a:srgbClr val="000000"/>
                </a:outerShdw>
              </a:effectLst>
              <a:cs typeface="+mn-cs"/>
            </a:endParaRPr>
          </a:p>
        </p:txBody>
      </p:sp>
      <p:pic>
        <p:nvPicPr>
          <p:cNvPr id="16388" name="Picture 5" descr="AAAKKLQ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43000"/>
            <a:ext cx="5383213"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8" name="Text Box 6"/>
          <p:cNvSpPr txBox="1">
            <a:spLocks noChangeArrowheads="1"/>
          </p:cNvSpPr>
          <p:nvPr/>
        </p:nvSpPr>
        <p:spPr bwMode="auto">
          <a:xfrm>
            <a:off x="152400" y="3863975"/>
            <a:ext cx="3200400" cy="579438"/>
          </a:xfrm>
          <a:prstGeom prst="rect">
            <a:avLst/>
          </a:prstGeom>
          <a:solidFill>
            <a:schemeClr val="bg2">
              <a:alpha val="41000"/>
            </a:schemeClr>
          </a:solidFill>
          <a:ln w="9525">
            <a:noFill/>
            <a:miter lim="800000"/>
            <a:headEnd/>
            <a:tailEnd/>
          </a:ln>
          <a:effectLst/>
        </p:spPr>
        <p:txBody>
          <a:bodyPr>
            <a:spAutoFit/>
          </a:bodyPr>
          <a:lstStyle/>
          <a:p>
            <a:pPr marL="465138" indent="-465138" eaLnBrk="0" hangingPunct="0">
              <a:tabLst>
                <a:tab pos="398463" algn="l"/>
              </a:tabLst>
              <a:defRPr/>
            </a:pPr>
            <a:r>
              <a:rPr lang="en-US" b="1" dirty="0">
                <a:solidFill>
                  <a:srgbClr val="F5E9E9"/>
                </a:solidFill>
                <a:effectLst>
                  <a:outerShdw blurRad="38100" dist="38100" dir="2700000" algn="tl">
                    <a:srgbClr val="000000"/>
                  </a:outerShdw>
                </a:effectLst>
                <a:cs typeface="+mn-cs"/>
              </a:rPr>
              <a:t>Earthquakes!</a:t>
            </a:r>
            <a:endParaRPr lang="en-US" dirty="0">
              <a:solidFill>
                <a:srgbClr val="F5E9E9"/>
              </a:solidFill>
              <a:effectLst>
                <a:outerShdw blurRad="38100" dist="38100" dir="2700000" algn="tl">
                  <a:srgbClr val="000000"/>
                </a:outerShdw>
              </a:effectLst>
              <a:cs typeface="+mn-cs"/>
            </a:endParaRPr>
          </a:p>
        </p:txBody>
      </p:sp>
      <p:sp>
        <p:nvSpPr>
          <p:cNvPr id="6" name="Text Box 6"/>
          <p:cNvSpPr txBox="1">
            <a:spLocks noChangeArrowheads="1"/>
          </p:cNvSpPr>
          <p:nvPr/>
        </p:nvSpPr>
        <p:spPr bwMode="auto">
          <a:xfrm>
            <a:off x="152400" y="6061730"/>
            <a:ext cx="3200400" cy="523220"/>
          </a:xfrm>
          <a:prstGeom prst="rect">
            <a:avLst/>
          </a:prstGeom>
          <a:solidFill>
            <a:schemeClr val="bg2">
              <a:alpha val="41000"/>
            </a:schemeClr>
          </a:solidFill>
          <a:ln w="9525">
            <a:noFill/>
            <a:miter lim="800000"/>
            <a:headEnd/>
            <a:tailEnd/>
          </a:ln>
          <a:effectLst/>
        </p:spPr>
        <p:txBody>
          <a:bodyPr>
            <a:spAutoFit/>
          </a:bodyPr>
          <a:lstStyle/>
          <a:p>
            <a:pPr marL="465138" indent="-465138" algn="ctr" eaLnBrk="0" hangingPunct="0">
              <a:tabLst>
                <a:tab pos="398463" algn="l"/>
              </a:tabLst>
              <a:defRPr/>
            </a:pPr>
            <a:r>
              <a:rPr lang="en-US" sz="2800" b="1" dirty="0" smtClean="0">
                <a:solidFill>
                  <a:srgbClr val="F5E9E9"/>
                </a:solidFill>
                <a:effectLst>
                  <a:outerShdw blurRad="38100" dist="38100" dir="2700000" algn="tl">
                    <a:srgbClr val="000000"/>
                  </a:outerShdw>
                </a:effectLst>
                <a:cs typeface="+mn-cs"/>
              </a:rPr>
              <a:t>(&amp; theory to0)</a:t>
            </a:r>
            <a:endParaRPr lang="en-US" sz="2800" dirty="0">
              <a:solidFill>
                <a:srgbClr val="F5E9E9"/>
              </a:solidFill>
              <a:effectLst>
                <a:outerShdw blurRad="38100" dist="38100" dir="2700000" algn="tl">
                  <a:srgbClr val="000000"/>
                </a:outerShdw>
              </a:effectLst>
              <a:cs typeface="+mn-cs"/>
            </a:endParaRPr>
          </a:p>
        </p:txBody>
      </p:sp>
      <p:sp>
        <p:nvSpPr>
          <p:cNvPr id="7" name="Text Box 6"/>
          <p:cNvSpPr txBox="1">
            <a:spLocks noChangeArrowheads="1"/>
          </p:cNvSpPr>
          <p:nvPr/>
        </p:nvSpPr>
        <p:spPr bwMode="auto">
          <a:xfrm>
            <a:off x="165538" y="5358825"/>
            <a:ext cx="3263462" cy="584775"/>
          </a:xfrm>
          <a:prstGeom prst="rect">
            <a:avLst/>
          </a:prstGeom>
          <a:solidFill>
            <a:schemeClr val="bg2">
              <a:alpha val="41000"/>
            </a:schemeClr>
          </a:solidFill>
          <a:ln w="9525">
            <a:noFill/>
            <a:miter lim="800000"/>
            <a:headEnd/>
            <a:tailEnd/>
          </a:ln>
          <a:effectLst/>
        </p:spPr>
        <p:txBody>
          <a:bodyPr wrap="square">
            <a:spAutoFit/>
          </a:bodyPr>
          <a:lstStyle/>
          <a:p>
            <a:pPr marL="465138" indent="-465138" eaLnBrk="0" hangingPunct="0">
              <a:tabLst>
                <a:tab pos="398463" algn="l"/>
              </a:tabLst>
              <a:defRPr/>
            </a:pPr>
            <a:r>
              <a:rPr lang="en-US" b="1" dirty="0" smtClean="0">
                <a:solidFill>
                  <a:srgbClr val="F5E9E9"/>
                </a:solidFill>
                <a:effectLst>
                  <a:outerShdw blurRad="38100" dist="38100" dir="2700000" algn="tl">
                    <a:srgbClr val="000000"/>
                  </a:outerShdw>
                </a:effectLst>
                <a:cs typeface="+mn-cs"/>
              </a:rPr>
              <a:t>Gravity + Size!</a:t>
            </a:r>
            <a:endParaRPr lang="en-US" dirty="0">
              <a:solidFill>
                <a:srgbClr val="F5E9E9"/>
              </a:solidFill>
              <a:effectLst>
                <a:outerShdw blurRad="38100" dist="38100" dir="2700000" algn="tl">
                  <a:srgbClr val="000000"/>
                </a:outerShdw>
              </a:effectLst>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Earth and Moon</a:t>
            </a:r>
          </a:p>
        </p:txBody>
      </p:sp>
      <p:pic>
        <p:nvPicPr>
          <p:cNvPr id="5123" name="Picture 4" descr="AADUJA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6200"/>
            <a:ext cx="9144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818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Terrestrial Planets </a:t>
            </a:r>
            <a:r>
              <a:rPr lang="en-US" sz="4400" dirty="0" smtClean="0">
                <a:solidFill>
                  <a:srgbClr val="F5E9E9"/>
                </a:solidFill>
                <a:effectLst>
                  <a:outerShdw blurRad="38100" dist="38100" dir="2700000" algn="tl">
                    <a:srgbClr val="000000"/>
                  </a:outerShdw>
                </a:effectLst>
              </a:rPr>
              <a:t>(+ moon)</a:t>
            </a:r>
            <a:endParaRPr lang="en-US" sz="4400" dirty="0">
              <a:solidFill>
                <a:srgbClr val="F5E9E9"/>
              </a:solidFill>
              <a:effectLst>
                <a:outerShdw blurRad="38100" dist="38100" dir="2700000" algn="tl">
                  <a:srgbClr val="000000"/>
                </a:outerShdw>
              </a:effectLst>
            </a:endParaRPr>
          </a:p>
        </p:txBody>
      </p:sp>
      <p:graphicFrame>
        <p:nvGraphicFramePr>
          <p:cNvPr id="20483" name="Object 3"/>
          <p:cNvGraphicFramePr>
            <a:graphicFrameLocks noChangeAspect="1"/>
          </p:cNvGraphicFramePr>
          <p:nvPr/>
        </p:nvGraphicFramePr>
        <p:xfrm>
          <a:off x="304800" y="1460500"/>
          <a:ext cx="8610600" cy="3035300"/>
        </p:xfrm>
        <a:graphic>
          <a:graphicData uri="http://schemas.openxmlformats.org/presentationml/2006/ole">
            <mc:AlternateContent xmlns:mc="http://schemas.openxmlformats.org/markup-compatibility/2006">
              <mc:Choice xmlns:v="urn:schemas-microsoft-com:vml" Requires="v">
                <p:oleObj spid="_x0000_s80927" name="Image" r:id="rId4" imgW="10158730" imgH="3580952" progId="Photoshop.Image.6">
                  <p:embed/>
                </p:oleObj>
              </mc:Choice>
              <mc:Fallback>
                <p:oleObj name="Image" r:id="rId4" imgW="10158730" imgH="358095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60500"/>
                        <a:ext cx="86106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4788" name="Text Box 4"/>
          <p:cNvSpPr txBox="1">
            <a:spLocks noChangeArrowheads="1"/>
          </p:cNvSpPr>
          <p:nvPr/>
        </p:nvSpPr>
        <p:spPr bwMode="auto">
          <a:xfrm>
            <a:off x="838200" y="5181600"/>
            <a:ext cx="73152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Several layers form through differentiation.</a:t>
            </a:r>
          </a:p>
        </p:txBody>
      </p:sp>
    </p:spTree>
    <p:extLst>
      <p:ext uri="{BB962C8B-B14F-4D97-AF65-F5344CB8AC3E}">
        <p14:creationId xmlns:p14="http://schemas.microsoft.com/office/powerpoint/2010/main" val="3304452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rPr>
              <a:t> Magnetic fields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Geologic </a:t>
            </a:r>
            <a:r>
              <a:rPr lang="en-US" sz="4000" dirty="0">
                <a:solidFill>
                  <a:srgbClr val="F5E9E9"/>
                </a:solidFill>
                <a:effectLst>
                  <a:outerShdw blurRad="38100" dist="38100" dir="2700000" algn="tl">
                    <a:srgbClr val="000000"/>
                  </a:outerShdw>
                </a:effectLst>
                <a:cs typeface="+mn-cs"/>
              </a:rPr>
              <a:t>activity &amp; processes</a:t>
            </a: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smtClean="0">
                <a:solidFill>
                  <a:srgbClr val="F5E9E9"/>
                </a:solidFill>
                <a:effectLst>
                  <a:outerShdw blurRad="38100" dist="38100" dir="2700000" algn="tl">
                    <a:srgbClr val="000000"/>
                  </a:outerShdw>
                </a:effectLst>
                <a:cs typeface="+mn-cs"/>
              </a:rPr>
              <a:t>Surfaces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p:txBody>
      </p:sp>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764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9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alpha val="39999"/>
          </a:schemeClr>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outerShdw blurRad="38100" dist="38100" dir="2700000" algn="tl">
                <a:srgbClr val="000000">
                  <a:alpha val="43137"/>
                </a:srgbClr>
              </a:outerShdw>
            </a:effectLst>
            <a:latin typeface="Georgia" pitchFamily="18" charset="0"/>
          </a:defRPr>
        </a:defPPr>
      </a:lstStyle>
    </a:spDef>
    <a:lnDef>
      <a:spPr bwMode="auto">
        <a:xfrm>
          <a:off x="0" y="0"/>
          <a:ext cx="1" cy="1"/>
        </a:xfrm>
        <a:custGeom>
          <a:avLst/>
          <a:gdLst/>
          <a:ahLst/>
          <a:cxnLst/>
          <a:rect l="0" t="0" r="0" b="0"/>
          <a:pathLst/>
        </a:custGeom>
        <a:solidFill>
          <a:schemeClr val="bg2">
            <a:alpha val="39999"/>
          </a:schemeClr>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outerShdw blurRad="38100" dist="38100" dir="2700000" algn="tl">
                <a:srgbClr val="000000">
                  <a:alpha val="43137"/>
                </a:srgbClr>
              </a:outerShdw>
            </a:effectLst>
            <a:latin typeface="Georgia"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9075</TotalTime>
  <Words>2578</Words>
  <Application>Microsoft Office PowerPoint</Application>
  <PresentationFormat>On-screen Show (4:3)</PresentationFormat>
  <Paragraphs>336</Paragraphs>
  <Slides>44</Slides>
  <Notes>44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9" baseType="lpstr">
      <vt:lpstr>Georgia</vt:lpstr>
      <vt:lpstr>Arial</vt:lpstr>
      <vt:lpstr>Wingdings</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Delain, Kisha M.</dc:creator>
  <cp:lastModifiedBy>Delain, Kisha M.</cp:lastModifiedBy>
  <cp:revision>206</cp:revision>
  <cp:lastPrinted>2012-07-24T22:47:40Z</cp:lastPrinted>
  <dcterms:created xsi:type="dcterms:W3CDTF">1601-01-01T00:00:00Z</dcterms:created>
  <dcterms:modified xsi:type="dcterms:W3CDTF">2016-07-28T01:40:10Z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