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1"/>
  </p:notesMasterIdLst>
  <p:sldIdLst>
    <p:sldId id="258" r:id="rId2"/>
    <p:sldId id="259" r:id="rId3"/>
    <p:sldId id="335" r:id="rId4"/>
    <p:sldId id="336" r:id="rId5"/>
    <p:sldId id="337" r:id="rId6"/>
    <p:sldId id="338" r:id="rId7"/>
    <p:sldId id="339" r:id="rId8"/>
    <p:sldId id="340" r:id="rId9"/>
    <p:sldId id="341" r:id="rId10"/>
    <p:sldId id="342" r:id="rId11"/>
    <p:sldId id="384" r:id="rId12"/>
    <p:sldId id="386" r:id="rId13"/>
    <p:sldId id="343" r:id="rId14"/>
    <p:sldId id="387" r:id="rId15"/>
    <p:sldId id="388" r:id="rId16"/>
    <p:sldId id="260" r:id="rId17"/>
    <p:sldId id="344" r:id="rId18"/>
    <p:sldId id="345" r:id="rId19"/>
    <p:sldId id="346" r:id="rId20"/>
    <p:sldId id="288" r:id="rId21"/>
    <p:sldId id="299" r:id="rId22"/>
    <p:sldId id="264" r:id="rId23"/>
    <p:sldId id="347" r:id="rId24"/>
    <p:sldId id="377" r:id="rId25"/>
    <p:sldId id="378" r:id="rId26"/>
    <p:sldId id="380" r:id="rId27"/>
    <p:sldId id="381" r:id="rId28"/>
    <p:sldId id="383" r:id="rId29"/>
    <p:sldId id="298" r:id="rId30"/>
    <p:sldId id="349" r:id="rId31"/>
    <p:sldId id="350" r:id="rId32"/>
    <p:sldId id="300" r:id="rId33"/>
    <p:sldId id="332" r:id="rId34"/>
    <p:sldId id="351" r:id="rId35"/>
    <p:sldId id="286" r:id="rId36"/>
    <p:sldId id="271" r:id="rId37"/>
    <p:sldId id="268" r:id="rId38"/>
    <p:sldId id="352" r:id="rId39"/>
    <p:sldId id="266" r:id="rId40"/>
    <p:sldId id="355" r:id="rId41"/>
    <p:sldId id="357" r:id="rId42"/>
    <p:sldId id="358" r:id="rId43"/>
    <p:sldId id="359" r:id="rId44"/>
    <p:sldId id="373" r:id="rId45"/>
    <p:sldId id="360" r:id="rId46"/>
    <p:sldId id="361" r:id="rId47"/>
    <p:sldId id="374" r:id="rId48"/>
    <p:sldId id="375" r:id="rId49"/>
    <p:sldId id="354" r:id="rId50"/>
    <p:sldId id="362" r:id="rId51"/>
    <p:sldId id="363" r:id="rId52"/>
    <p:sldId id="364" r:id="rId53"/>
    <p:sldId id="365" r:id="rId54"/>
    <p:sldId id="366" r:id="rId55"/>
    <p:sldId id="367" r:id="rId56"/>
    <p:sldId id="368" r:id="rId57"/>
    <p:sldId id="369" r:id="rId58"/>
    <p:sldId id="370" r:id="rId59"/>
    <p:sldId id="371" r:id="rId60"/>
  </p:sldIdLst>
  <p:sldSz cx="9144000" cy="6858000" type="screen4x3"/>
  <p:notesSz cx="7315200" cy="9601200"/>
  <p:embeddedFontLst>
    <p:embeddedFont>
      <p:font typeface="EmbossedBlackWide" panose="020B0604020202020204"/>
      <p:regular r:id="rId62"/>
    </p:embeddedFont>
    <p:embeddedFont>
      <p:font typeface="Georgia" panose="02040502050405020303" pitchFamily="18" charset="0"/>
      <p:regular r:id="rId63"/>
      <p:bold r:id="rId64"/>
      <p:italic r:id="rId65"/>
      <p:boldItalic r:id="rId66"/>
    </p:embeddedFont>
  </p:embeddedFontLst>
  <p:defaultTextStyle>
    <a:defPPr>
      <a:defRPr lang="en-US"/>
    </a:defPPr>
    <a:lvl1pPr algn="ctr" rtl="0" eaLnBrk="0" fontAlgn="base" hangingPunct="0">
      <a:spcBef>
        <a:spcPct val="0"/>
      </a:spcBef>
      <a:spcAft>
        <a:spcPct val="0"/>
      </a:spcAft>
      <a:defRPr sz="2400" kern="1200">
        <a:solidFill>
          <a:schemeClr val="tx1"/>
        </a:solidFill>
        <a:latin typeface="EmbossedBlackWide"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EmbossedBlackWide"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EmbossedBlackWide"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EmbossedBlackWide"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EmbossedBlackWide" pitchFamily="18" charset="0"/>
        <a:ea typeface="+mn-ea"/>
        <a:cs typeface="+mn-cs"/>
      </a:defRPr>
    </a:lvl5pPr>
    <a:lvl6pPr marL="2286000" algn="l" defTabSz="914400" rtl="0" eaLnBrk="1" latinLnBrk="0" hangingPunct="1">
      <a:defRPr sz="2400" kern="1200">
        <a:solidFill>
          <a:schemeClr val="tx1"/>
        </a:solidFill>
        <a:latin typeface="EmbossedBlackWide" pitchFamily="18" charset="0"/>
        <a:ea typeface="+mn-ea"/>
        <a:cs typeface="+mn-cs"/>
      </a:defRPr>
    </a:lvl6pPr>
    <a:lvl7pPr marL="2743200" algn="l" defTabSz="914400" rtl="0" eaLnBrk="1" latinLnBrk="0" hangingPunct="1">
      <a:defRPr sz="2400" kern="1200">
        <a:solidFill>
          <a:schemeClr val="tx1"/>
        </a:solidFill>
        <a:latin typeface="EmbossedBlackWide" pitchFamily="18" charset="0"/>
        <a:ea typeface="+mn-ea"/>
        <a:cs typeface="+mn-cs"/>
      </a:defRPr>
    </a:lvl7pPr>
    <a:lvl8pPr marL="3200400" algn="l" defTabSz="914400" rtl="0" eaLnBrk="1" latinLnBrk="0" hangingPunct="1">
      <a:defRPr sz="2400" kern="1200">
        <a:solidFill>
          <a:schemeClr val="tx1"/>
        </a:solidFill>
        <a:latin typeface="EmbossedBlackWide" pitchFamily="18" charset="0"/>
        <a:ea typeface="+mn-ea"/>
        <a:cs typeface="+mn-cs"/>
      </a:defRPr>
    </a:lvl8pPr>
    <a:lvl9pPr marL="3657600" algn="l" defTabSz="914400" rtl="0" eaLnBrk="1" latinLnBrk="0" hangingPunct="1">
      <a:defRPr sz="2400" kern="1200">
        <a:solidFill>
          <a:schemeClr val="tx1"/>
        </a:solidFill>
        <a:latin typeface="EmbossedBlackWide"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EDE3EF"/>
    <a:srgbClr val="F5E9E9"/>
    <a:srgbClr val="EFDBDB"/>
    <a:srgbClr val="E6C6C6"/>
    <a:srgbClr val="EDD7D7"/>
    <a:srgbClr val="F0C0C0"/>
    <a:srgbClr val="F4D0D0"/>
    <a:srgbClr val="E7D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5" autoAdjust="0"/>
    <p:restoredTop sz="86435" autoAdjust="0"/>
  </p:normalViewPr>
  <p:slideViewPr>
    <p:cSldViewPr>
      <p:cViewPr varScale="1">
        <p:scale>
          <a:sx n="73" d="100"/>
          <a:sy n="73" d="100"/>
        </p:scale>
        <p:origin x="134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eaLnBrk="1" hangingPunct="1">
              <a:defRPr sz="1300">
                <a:latin typeface="Arial" charset="0"/>
              </a:defRPr>
            </a:lvl1pPr>
          </a:lstStyle>
          <a:p>
            <a:endParaRPr lang="en-US"/>
          </a:p>
        </p:txBody>
      </p:sp>
      <p:sp>
        <p:nvSpPr>
          <p:cNvPr id="3993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endParaRPr lang="en-US"/>
          </a:p>
        </p:txBody>
      </p:sp>
      <p:sp>
        <p:nvSpPr>
          <p:cNvPr id="399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eaLnBrk="1" hangingPunct="1">
              <a:defRPr sz="1300">
                <a:latin typeface="Arial" charset="0"/>
              </a:defRPr>
            </a:lvl1pPr>
          </a:lstStyle>
          <a:p>
            <a:endParaRPr lang="en-US"/>
          </a:p>
        </p:txBody>
      </p:sp>
      <p:sp>
        <p:nvSpPr>
          <p:cNvPr id="3994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charset="0"/>
              </a:defRPr>
            </a:lvl1pPr>
          </a:lstStyle>
          <a:p>
            <a:fld id="{7D888190-4DF2-4BA1-8B79-B787D0D8EFC2}" type="slidenum">
              <a:rPr lang="en-US"/>
              <a:pPr/>
              <a:t>‹#›</a:t>
            </a:fld>
            <a:endParaRPr lang="en-US"/>
          </a:p>
        </p:txBody>
      </p:sp>
    </p:spTree>
    <p:extLst>
      <p:ext uri="{BB962C8B-B14F-4D97-AF65-F5344CB8AC3E}">
        <p14:creationId xmlns:p14="http://schemas.microsoft.com/office/powerpoint/2010/main" val="26198464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hyperlink" Target="http://janus.astro.umd.edu/javadir/orbits/ssv.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CDDA6-149D-4DFB-8953-1FE73F1AF56E}" type="slidenum">
              <a:rPr lang="en-US"/>
              <a:pPr/>
              <a:t>2</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11756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11D47A47-C92C-40B9-A0D0-7E5E1F0229D5}" type="slidenum">
              <a:rPr lang="en-US" altLang="en-US" sz="1300">
                <a:solidFill>
                  <a:schemeClr val="tx1"/>
                </a:solidFill>
                <a:latin typeface="Arial" panose="020B0604020202020204" pitchFamily="34" charset="0"/>
              </a:rPr>
              <a:pPr>
                <a:spcBef>
                  <a:spcPct val="0"/>
                </a:spcBef>
              </a:pPr>
              <a:t>11</a:t>
            </a:fld>
            <a:endParaRPr lang="en-US" altLang="en-US" sz="1300">
              <a:solidFill>
                <a:schemeClr val="tx1"/>
              </a:solidFill>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Our first conservation law.</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In a closed system MOMENTUM IS ALWAYS CONSERVED.</a:t>
            </a:r>
          </a:p>
          <a:p>
            <a:pPr eaLnBrk="1" hangingPunct="1"/>
            <a:r>
              <a:rPr lang="en-US" altLang="en-US" smtClean="0">
                <a:latin typeface="Times New Roman" panose="02020603050405020304" pitchFamily="18" charset="0"/>
              </a:rPr>
              <a:t>This includes situations where the gravitational force is involved.</a:t>
            </a:r>
          </a:p>
          <a:p>
            <a:pPr eaLnBrk="1" hangingPunct="1"/>
            <a:r>
              <a:rPr lang="en-US" altLang="en-US" smtClean="0">
                <a:latin typeface="Times New Roman" panose="02020603050405020304" pitchFamily="18" charset="0"/>
              </a:rPr>
              <a:t>It also includes situations where energy is transferred such as:</a:t>
            </a:r>
          </a:p>
          <a:p>
            <a:pPr eaLnBrk="1" hangingPunct="1"/>
            <a:r>
              <a:rPr lang="en-US" altLang="en-US" smtClean="0">
                <a:latin typeface="Times New Roman" panose="02020603050405020304" pitchFamily="18" charset="0"/>
              </a:rPr>
              <a:t>	Friction robs kinetic energy</a:t>
            </a:r>
          </a:p>
          <a:p>
            <a:pPr eaLnBrk="1" hangingPunct="1"/>
            <a:r>
              <a:rPr lang="en-US" altLang="en-US" smtClean="0">
                <a:latin typeface="Times New Roman" panose="02020603050405020304" pitchFamily="18" charset="0"/>
              </a:rPr>
              <a:t>	and explosion occurs (potential energy transfers into kinetic energy)</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If we add up (M1 X V1) + (M2 X V2) + … and wait for some time</a:t>
            </a:r>
          </a:p>
          <a:p>
            <a:pPr eaLnBrk="1" hangingPunct="1"/>
            <a:r>
              <a:rPr lang="en-US" altLang="en-US" smtClean="0">
                <a:latin typeface="Times New Roman" panose="02020603050405020304" pitchFamily="18" charset="0"/>
              </a:rPr>
              <a:t>And add them up again, the answer will be the SAME.</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As long as no external forces act on the system.</a:t>
            </a: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41343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6EF00188-7933-4A84-A1F9-6C8E99569659}" type="slidenum">
              <a:rPr lang="en-US" altLang="en-US" sz="1300">
                <a:solidFill>
                  <a:schemeClr val="tx1"/>
                </a:solidFill>
                <a:latin typeface="Arial" panose="020B0604020202020204" pitchFamily="34" charset="0"/>
              </a:rPr>
              <a:pPr>
                <a:spcBef>
                  <a:spcPct val="0"/>
                </a:spcBef>
              </a:pPr>
              <a:t>12</a:t>
            </a:fld>
            <a:endParaRPr lang="en-US" altLang="en-US" sz="1300">
              <a:solidFill>
                <a:schemeClr val="tx1"/>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rPr>
              <a:t>In the rocket, an EXPLOSION occurs that propels exhaust out the back of the rocket and propels the rocket forward.</a:t>
            </a:r>
          </a:p>
          <a:p>
            <a:pPr eaLnBrk="1" hangingPunct="1"/>
            <a:r>
              <a:rPr lang="en-US" altLang="en-US" dirty="0" smtClean="0">
                <a:latin typeface="Times New Roman" panose="02020603050405020304" pitchFamily="18" charset="0"/>
              </a:rPr>
              <a:t>The system conserves momentum.  </a:t>
            </a:r>
          </a:p>
          <a:p>
            <a:pPr eaLnBrk="1" hangingPunct="1"/>
            <a:endParaRPr lang="en-US" altLang="en-US" dirty="0" smtClean="0">
              <a:latin typeface="Times New Roman" panose="02020603050405020304" pitchFamily="18" charset="0"/>
            </a:endParaRPr>
          </a:p>
          <a:p>
            <a:pPr eaLnBrk="1" hangingPunct="1"/>
            <a:r>
              <a:rPr lang="en-US" altLang="en-US" dirty="0" smtClean="0">
                <a:latin typeface="Times New Roman" panose="02020603050405020304" pitchFamily="18" charset="0"/>
              </a:rPr>
              <a:t>If the rocket fuel system has zero momentum initially, the momentum of the rocket plus the momentum of the exhaust will be zero afterward.</a:t>
            </a:r>
          </a:p>
          <a:p>
            <a:pPr eaLnBrk="1" hangingPunct="1"/>
            <a:endParaRPr lang="en-US" altLang="en-US" dirty="0" smtClean="0">
              <a:latin typeface="Times New Roman" panose="02020603050405020304" pitchFamily="18" charset="0"/>
            </a:endParaRPr>
          </a:p>
          <a:p>
            <a:pPr eaLnBrk="1" hangingPunct="1"/>
            <a:endParaRPr lang="en-US" altLang="en-US" dirty="0" smtClean="0">
              <a:latin typeface="Times New Roman" panose="02020603050405020304" pitchFamily="18" charset="0"/>
            </a:endParaRPr>
          </a:p>
          <a:p>
            <a:pPr eaLnBrk="1" hangingPunct="1"/>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3243486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EDED87A1-C808-4EDC-B9ED-3AFBC1FC066E}" type="slidenum">
              <a:rPr lang="en-US" sz="1300" smtClean="0">
                <a:latin typeface="Arial" pitchFamily="34" charset="0"/>
              </a:rPr>
              <a:pPr/>
              <a:t>13</a:t>
            </a:fld>
            <a:endParaRPr lang="en-US" sz="1300"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So everything is going in (roughly)</a:t>
            </a:r>
            <a:r>
              <a:rPr lang="en-US" baseline="0" dirty="0" smtClean="0">
                <a:latin typeface="Arial" pitchFamily="34" charset="0"/>
              </a:rPr>
              <a:t> the same direction.  Motions vertical cancel out (same number of ups as down; collisions </a:t>
            </a:r>
            <a:r>
              <a:rPr lang="en-US" baseline="0" dirty="0" smtClean="0">
                <a:latin typeface="Arial" pitchFamily="34" charset="0"/>
                <a:sym typeface="Wingdings" pitchFamily="2" charset="2"/>
              </a:rPr>
              <a:t> neutral).</a:t>
            </a:r>
          </a:p>
          <a:p>
            <a:pPr eaLnBrk="1" hangingPunct="1"/>
            <a:endParaRPr lang="en-US" baseline="0" dirty="0" smtClean="0">
              <a:latin typeface="Arial" pitchFamily="34" charset="0"/>
              <a:sym typeface="Wingdings" pitchFamily="2" charset="2"/>
            </a:endParaRPr>
          </a:p>
          <a:p>
            <a:pPr eaLnBrk="1" hangingPunct="1"/>
            <a:r>
              <a:rPr lang="en-US" baseline="0" dirty="0" smtClean="0">
                <a:latin typeface="Arial" pitchFamily="34" charset="0"/>
                <a:sym typeface="Wingdings" pitchFamily="2" charset="2"/>
              </a:rPr>
              <a:t>As it collapses what happens to the speed?  </a:t>
            </a:r>
            <a:endParaRPr lang="en-US" dirty="0" smtClean="0">
              <a:latin typeface="Arial" pitchFamily="34" charset="0"/>
            </a:endParaRPr>
          </a:p>
        </p:txBody>
      </p:sp>
    </p:spTree>
    <p:extLst>
      <p:ext uri="{BB962C8B-B14F-4D97-AF65-F5344CB8AC3E}">
        <p14:creationId xmlns:p14="http://schemas.microsoft.com/office/powerpoint/2010/main" val="410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5DF05E1C-C92A-45EE-954F-A035D3DF5FAC}" type="slidenum">
              <a:rPr lang="en-US" altLang="en-US" sz="1300">
                <a:solidFill>
                  <a:schemeClr val="tx1"/>
                </a:solidFill>
                <a:latin typeface="Arial" panose="020B0604020202020204" pitchFamily="34" charset="0"/>
              </a:rPr>
              <a:pPr>
                <a:spcBef>
                  <a:spcPct val="0"/>
                </a:spcBef>
              </a:pPr>
              <a:t>14</a:t>
            </a:fld>
            <a:endParaRPr lang="en-US" altLang="en-US" sz="1300">
              <a:solidFill>
                <a:schemeClr val="tx1"/>
              </a:solidFill>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rPr>
              <a:t>SAME!  L = </a:t>
            </a:r>
            <a:r>
              <a:rPr lang="en-US" altLang="en-US" dirty="0" err="1" smtClean="0">
                <a:latin typeface="Times New Roman" panose="02020603050405020304" pitchFamily="18" charset="0"/>
              </a:rPr>
              <a:t>rmv</a:t>
            </a:r>
            <a:r>
              <a:rPr lang="en-US" altLang="en-US" dirty="0" smtClean="0">
                <a:latin typeface="Times New Roman" panose="02020603050405020304" pitchFamily="18" charset="0"/>
              </a:rPr>
              <a:t>.</a:t>
            </a:r>
            <a:r>
              <a:rPr lang="en-US" altLang="en-US" baseline="0" dirty="0" smtClean="0">
                <a:latin typeface="Times New Roman" panose="02020603050405020304" pitchFamily="18" charset="0"/>
              </a:rPr>
              <a:t>  So when</a:t>
            </a:r>
            <a:r>
              <a:rPr lang="en-US" altLang="en-US" dirty="0" smtClean="0">
                <a:latin typeface="Times New Roman" panose="02020603050405020304" pitchFamily="18" charset="0"/>
              </a:rPr>
              <a:t> r goes up, v goes down proportionally</a:t>
            </a:r>
          </a:p>
        </p:txBody>
      </p:sp>
    </p:spTree>
    <p:extLst>
      <p:ext uri="{BB962C8B-B14F-4D97-AF65-F5344CB8AC3E}">
        <p14:creationId xmlns:p14="http://schemas.microsoft.com/office/powerpoint/2010/main" val="402152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909DBDA0-97E7-4E91-8958-5955A8A370EE}" type="slidenum">
              <a:rPr lang="en-US" altLang="en-US" sz="1300">
                <a:solidFill>
                  <a:schemeClr val="tx1"/>
                </a:solidFill>
                <a:latin typeface="Arial" panose="020B0604020202020204" pitchFamily="34" charset="0"/>
              </a:rPr>
              <a:pPr>
                <a:spcBef>
                  <a:spcPct val="0"/>
                </a:spcBef>
              </a:pPr>
              <a:t>15</a:t>
            </a:fld>
            <a:endParaRPr lang="en-US" altLang="en-US" sz="1300">
              <a:solidFill>
                <a:schemeClr val="tx1"/>
              </a:solidFill>
              <a:latin typeface="Arial" panose="020B060402020202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19289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146E0-578F-45DF-835F-C1F32EDE3FC2}" type="slidenum">
              <a:rPr lang="en-US"/>
              <a:pPr/>
              <a:t>16</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dirty="0"/>
              <a:t>Disks form all the time.  Galaxies, disks around black holes, forming stars</a:t>
            </a:r>
            <a:r>
              <a:rPr lang="en-US" dirty="0" smtClean="0"/>
              <a:t>…</a:t>
            </a:r>
          </a:p>
          <a:p>
            <a:endParaRPr lang="en-US" dirty="0" smtClean="0"/>
          </a:p>
          <a:p>
            <a:r>
              <a:rPr lang="en-US" dirty="0" smtClean="0"/>
              <a:t>(L = angular momentum</a:t>
            </a:r>
            <a:r>
              <a:rPr lang="en-US" baseline="0" dirty="0" smtClean="0"/>
              <a:t> = m v r)</a:t>
            </a:r>
            <a:endParaRPr lang="en-US" dirty="0"/>
          </a:p>
          <a:p>
            <a:endParaRPr lang="en-US" dirty="0"/>
          </a:p>
        </p:txBody>
      </p:sp>
    </p:spTree>
    <p:extLst>
      <p:ext uri="{BB962C8B-B14F-4D97-AF65-F5344CB8AC3E}">
        <p14:creationId xmlns:p14="http://schemas.microsoft.com/office/powerpoint/2010/main" val="471334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EDED87A1-C808-4EDC-B9ED-3AFBC1FC066E}" type="slidenum">
              <a:rPr lang="en-US" sz="1300" smtClean="0">
                <a:latin typeface="Arial" pitchFamily="34" charset="0"/>
              </a:rPr>
              <a:pPr/>
              <a:t>17</a:t>
            </a:fld>
            <a:endParaRPr lang="en-US" sz="1300"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Imagine filling a washing machine with balls and putting it on the spin cycle.</a:t>
            </a:r>
          </a:p>
          <a:p>
            <a:pPr eaLnBrk="1" hangingPunct="1"/>
            <a:r>
              <a:rPr lang="en-US" dirty="0" smtClean="0">
                <a:latin typeface="Arial" pitchFamily="34" charset="0"/>
              </a:rPr>
              <a:t>All the balls are whizzing around in a circle.</a:t>
            </a:r>
          </a:p>
          <a:p>
            <a:pPr eaLnBrk="1" hangingPunct="1"/>
            <a:endParaRPr lang="en-US" dirty="0" smtClean="0">
              <a:latin typeface="Arial" pitchFamily="34" charset="0"/>
            </a:endParaRPr>
          </a:p>
          <a:p>
            <a:pPr eaLnBrk="1" hangingPunct="1"/>
            <a:r>
              <a:rPr lang="en-US" dirty="0" smtClean="0">
                <a:latin typeface="Arial" pitchFamily="34" charset="0"/>
              </a:rPr>
              <a:t>Now… throw a ball into the machine in any random direction.  </a:t>
            </a:r>
          </a:p>
          <a:p>
            <a:pPr eaLnBrk="1" hangingPunct="1"/>
            <a:r>
              <a:rPr lang="en-US" dirty="0" smtClean="0">
                <a:latin typeface="Arial" pitchFamily="34" charset="0"/>
              </a:rPr>
              <a:t>Collisions between balls will drag the “oddball” along with the rest and soon it will be going in the preferential direction.</a:t>
            </a:r>
          </a:p>
        </p:txBody>
      </p:sp>
    </p:spTree>
    <p:extLst>
      <p:ext uri="{BB962C8B-B14F-4D97-AF65-F5344CB8AC3E}">
        <p14:creationId xmlns:p14="http://schemas.microsoft.com/office/powerpoint/2010/main" val="2750468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9B50662-5B03-4F64-83C9-9D1F5ED46912}" type="slidenum">
              <a:rPr lang="en-US" sz="1300" smtClean="0">
                <a:latin typeface="Arial" pitchFamily="34" charset="0"/>
              </a:rPr>
              <a:pPr/>
              <a:t>18</a:t>
            </a:fld>
            <a:endParaRPr lang="en-US" sz="130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Close Encounter Theory:</a:t>
            </a:r>
          </a:p>
          <a:p>
            <a:pPr eaLnBrk="1" hangingPunct="1"/>
            <a:r>
              <a:rPr lang="en-US" dirty="0" smtClean="0">
                <a:latin typeface="Arial" pitchFamily="34" charset="0"/>
              </a:rPr>
              <a:t>The Sun encountered another star at some point in the distant past and great blobs of gas were ripped off.  </a:t>
            </a:r>
          </a:p>
          <a:p>
            <a:pPr eaLnBrk="1" hangingPunct="1"/>
            <a:r>
              <a:rPr lang="en-US" dirty="0" smtClean="0">
                <a:latin typeface="Arial" pitchFamily="34" charset="0"/>
              </a:rPr>
              <a:t>Those blobs eventually formed the planets.</a:t>
            </a:r>
          </a:p>
          <a:p>
            <a:pPr eaLnBrk="1" hangingPunct="1"/>
            <a:endParaRPr lang="en-US" dirty="0" smtClean="0">
              <a:latin typeface="Arial" pitchFamily="34" charset="0"/>
            </a:endParaRPr>
          </a:p>
          <a:p>
            <a:pPr eaLnBrk="1" hangingPunct="1"/>
            <a:r>
              <a:rPr lang="en-US" dirty="0" smtClean="0">
                <a:latin typeface="Arial" pitchFamily="34" charset="0"/>
              </a:rPr>
              <a:t>Problems with this scenario the “Close encounter Theory”</a:t>
            </a:r>
          </a:p>
          <a:p>
            <a:pPr eaLnBrk="1" hangingPunct="1"/>
            <a:r>
              <a:rPr lang="en-US" dirty="0" smtClean="0">
                <a:latin typeface="Arial" pitchFamily="34" charset="0"/>
              </a:rPr>
              <a:t>	Encounters are rare.</a:t>
            </a:r>
          </a:p>
          <a:p>
            <a:pPr eaLnBrk="1" hangingPunct="1"/>
            <a:r>
              <a:rPr lang="en-US" dirty="0" smtClean="0">
                <a:latin typeface="Arial" pitchFamily="34" charset="0"/>
              </a:rPr>
              <a:t>	It’s hard to get stable orbits when we model this in the computer.</a:t>
            </a:r>
          </a:p>
          <a:p>
            <a:pPr eaLnBrk="1" hangingPunct="1"/>
            <a:r>
              <a:rPr lang="en-US" dirty="0" smtClean="0">
                <a:latin typeface="Arial" pitchFamily="34" charset="0"/>
              </a:rPr>
              <a:t>	It’s nearly impossible to get a well ordered and differentiated solar system.</a:t>
            </a:r>
          </a:p>
        </p:txBody>
      </p:sp>
    </p:spTree>
    <p:extLst>
      <p:ext uri="{BB962C8B-B14F-4D97-AF65-F5344CB8AC3E}">
        <p14:creationId xmlns:p14="http://schemas.microsoft.com/office/powerpoint/2010/main" val="728298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0ED6CD45-1779-45D3-82E3-39CA2B3A5E70}" type="slidenum">
              <a:rPr lang="en-US" sz="1300" smtClean="0">
                <a:latin typeface="Arial" pitchFamily="34" charset="0"/>
              </a:rPr>
              <a:pPr/>
              <a:t>19</a:t>
            </a:fld>
            <a:endParaRPr lang="en-US" sz="1300"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Why are the planets differentiated by composition?</a:t>
            </a:r>
          </a:p>
          <a:p>
            <a:pPr eaLnBrk="1" hangingPunct="1"/>
            <a:endParaRPr lang="en-US" dirty="0" smtClean="0">
              <a:latin typeface="Arial" pitchFamily="34" charset="0"/>
            </a:endParaRPr>
          </a:p>
          <a:p>
            <a:pPr eaLnBrk="1" hangingPunct="1"/>
            <a:r>
              <a:rPr lang="en-US" dirty="0" smtClean="0">
                <a:latin typeface="Arial" pitchFamily="34" charset="0"/>
              </a:rPr>
              <a:t>Inner terrestrial planets are primarily rock and iron.  They are small and dense.  They have few moons and no rings.</a:t>
            </a:r>
          </a:p>
          <a:p>
            <a:pPr eaLnBrk="1" hangingPunct="1"/>
            <a:endParaRPr lang="en-US" dirty="0" smtClean="0">
              <a:latin typeface="Arial" pitchFamily="34" charset="0"/>
            </a:endParaRPr>
          </a:p>
          <a:p>
            <a:pPr eaLnBrk="1" hangingPunct="1"/>
            <a:r>
              <a:rPr lang="en-US" dirty="0" smtClean="0">
                <a:latin typeface="Arial" pitchFamily="34" charset="0"/>
              </a:rPr>
              <a:t>Jovian</a:t>
            </a:r>
            <a:r>
              <a:rPr lang="en-US" baseline="0" dirty="0" smtClean="0">
                <a:latin typeface="Arial" pitchFamily="34" charset="0"/>
              </a:rPr>
              <a:t> planets</a:t>
            </a:r>
            <a:r>
              <a:rPr lang="en-US" dirty="0" smtClean="0">
                <a:latin typeface="Arial" pitchFamily="34" charset="0"/>
              </a:rPr>
              <a:t>, at middle distances, are primarily hydrogen (plus</a:t>
            </a:r>
            <a:r>
              <a:rPr lang="en-US" baseline="0" dirty="0" smtClean="0">
                <a:latin typeface="Arial" pitchFamily="34" charset="0"/>
              </a:rPr>
              <a:t> helium)</a:t>
            </a:r>
            <a:r>
              <a:rPr lang="en-US" dirty="0" smtClean="0">
                <a:latin typeface="Arial" pitchFamily="34" charset="0"/>
              </a:rPr>
              <a:t> gas with icy/rocky/iron cores.  Low density</a:t>
            </a:r>
            <a:r>
              <a:rPr lang="en-US" baseline="0" dirty="0" smtClean="0">
                <a:latin typeface="Arial" pitchFamily="34" charset="0"/>
              </a:rPr>
              <a:t> but very large.  They have lots of moons and all have rings.</a:t>
            </a:r>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Dwarfs, on the outskirts of the solar system, are an even mixture of rocks and ice.  (except Ceres in the asteroid belt, which is more rock</a:t>
            </a:r>
            <a:r>
              <a:rPr lang="en-US" baseline="0" dirty="0" smtClean="0">
                <a:latin typeface="Arial" pitchFamily="34" charset="0"/>
              </a:rPr>
              <a:t> and not icy…probably)</a:t>
            </a:r>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Let’s look at the proto-Planetary disk and see if we can figure out the answer.</a:t>
            </a:r>
          </a:p>
        </p:txBody>
      </p:sp>
    </p:spTree>
    <p:extLst>
      <p:ext uri="{BB962C8B-B14F-4D97-AF65-F5344CB8AC3E}">
        <p14:creationId xmlns:p14="http://schemas.microsoft.com/office/powerpoint/2010/main" val="41429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29654-B908-4A32-AACA-49A0F95C0B75}" type="slidenum">
              <a:rPr lang="en-US"/>
              <a:pPr/>
              <a:t>20</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What elements are in the proto-solar system are another piece of what we need to figure out how the planets were formed.  So where does the “stuff” come from?</a:t>
            </a:r>
          </a:p>
          <a:p>
            <a:r>
              <a:rPr lang="en-US" dirty="0"/>
              <a:t>The big bang created Hydrogen and Helium.  75% Hydrogen, 25% Helium</a:t>
            </a:r>
          </a:p>
          <a:p>
            <a:r>
              <a:rPr lang="en-US" dirty="0"/>
              <a:t>Stuff is made of more than Hydrogen and Helium. </a:t>
            </a:r>
          </a:p>
          <a:p>
            <a:r>
              <a:rPr lang="en-US" dirty="0"/>
              <a:t>Where does Iron come from?  Silicon?  Krypton?  All the stuff on the periodic table…</a:t>
            </a:r>
          </a:p>
        </p:txBody>
      </p:sp>
    </p:spTree>
    <p:extLst>
      <p:ext uri="{BB962C8B-B14F-4D97-AF65-F5344CB8AC3E}">
        <p14:creationId xmlns:p14="http://schemas.microsoft.com/office/powerpoint/2010/main" val="348544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CDDA6-149D-4DFB-8953-1FE73F1AF56E}" type="slidenum">
              <a:rPr lang="en-US"/>
              <a:pPr/>
              <a:t>3</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245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C921A-E4B7-4861-9E1A-346BD014BC64}" type="slidenum">
              <a:rPr lang="en-US"/>
              <a:pPr/>
              <a:t>21</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dirty="0"/>
              <a:t>Stuff is made of more than Hydrogen and Helium. </a:t>
            </a:r>
          </a:p>
          <a:p>
            <a:r>
              <a:rPr lang="en-US" dirty="0"/>
              <a:t>Where does Iron come from?  Silicon?  Krypton?  All the stuff on the periodic table…  There are a lot of other elements (and </a:t>
            </a:r>
            <a:r>
              <a:rPr lang="en-US" i="1" dirty="0"/>
              <a:t>most</a:t>
            </a:r>
            <a:r>
              <a:rPr lang="en-US" dirty="0"/>
              <a:t> Lithium was not created in the Big Bang)</a:t>
            </a:r>
          </a:p>
        </p:txBody>
      </p:sp>
    </p:spTree>
    <p:extLst>
      <p:ext uri="{BB962C8B-B14F-4D97-AF65-F5344CB8AC3E}">
        <p14:creationId xmlns:p14="http://schemas.microsoft.com/office/powerpoint/2010/main" val="1922562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071B5-17B0-430A-B7BD-91CFD440B15A}" type="slidenum">
              <a:rPr lang="en-US"/>
              <a:pPr/>
              <a:t>22</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dirty="0"/>
              <a:t>Fusion creates everything up to Iron (Fe)</a:t>
            </a:r>
          </a:p>
          <a:p>
            <a:r>
              <a:rPr lang="en-US" dirty="0"/>
              <a:t>The rest </a:t>
            </a:r>
            <a:r>
              <a:rPr lang="en-US" dirty="0" smtClean="0"/>
              <a:t>are </a:t>
            </a:r>
            <a:r>
              <a:rPr lang="en-US" dirty="0"/>
              <a:t>created by processes when </a:t>
            </a:r>
            <a:r>
              <a:rPr lang="en-US" dirty="0" smtClean="0"/>
              <a:t>a</a:t>
            </a:r>
            <a:r>
              <a:rPr lang="en-US" baseline="0" dirty="0" smtClean="0"/>
              <a:t> very massive</a:t>
            </a:r>
            <a:r>
              <a:rPr lang="en-US" dirty="0" smtClean="0"/>
              <a:t> </a:t>
            </a:r>
            <a:r>
              <a:rPr lang="en-US" dirty="0"/>
              <a:t>star dies</a:t>
            </a:r>
            <a:r>
              <a:rPr lang="en-US" dirty="0" smtClean="0"/>
              <a:t>.  This stuff gets mixed into clouds in the interstellar</a:t>
            </a:r>
            <a:r>
              <a:rPr lang="en-US" baseline="0" dirty="0" smtClean="0"/>
              <a:t> medium (ISM), and can be used to make new stars (and after several generations, planets).  We will talk about this process more in the future, but at least we know where the elements came from.</a:t>
            </a:r>
            <a:endParaRPr lang="en-US" dirty="0"/>
          </a:p>
          <a:p>
            <a:endParaRPr lang="en-US" dirty="0"/>
          </a:p>
        </p:txBody>
      </p:sp>
    </p:spTree>
    <p:extLst>
      <p:ext uri="{BB962C8B-B14F-4D97-AF65-F5344CB8AC3E}">
        <p14:creationId xmlns:p14="http://schemas.microsoft.com/office/powerpoint/2010/main" val="3925453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0ED6CD45-1779-45D3-82E3-39CA2B3A5E70}" type="slidenum">
              <a:rPr lang="en-US" sz="1300" smtClean="0">
                <a:latin typeface="Arial" pitchFamily="34" charset="0"/>
              </a:rPr>
              <a:pPr/>
              <a:t>23</a:t>
            </a:fld>
            <a:endParaRPr lang="en-US" sz="1300"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Why are the planets differentiated by composition?</a:t>
            </a:r>
          </a:p>
          <a:p>
            <a:pPr eaLnBrk="1" hangingPunct="1"/>
            <a:endParaRPr lang="en-US" dirty="0" smtClean="0">
              <a:latin typeface="Arial" pitchFamily="34" charset="0"/>
            </a:endParaRPr>
          </a:p>
          <a:p>
            <a:pPr eaLnBrk="1" hangingPunct="1"/>
            <a:r>
              <a:rPr lang="en-US" dirty="0" smtClean="0">
                <a:latin typeface="Arial" pitchFamily="34" charset="0"/>
              </a:rPr>
              <a:t>Inner terrestrial planets are primarily rock and iron.  They are small and dense.  They have few moons and no rings.</a:t>
            </a:r>
          </a:p>
          <a:p>
            <a:pPr eaLnBrk="1" hangingPunct="1"/>
            <a:endParaRPr lang="en-US" dirty="0" smtClean="0">
              <a:latin typeface="Arial" pitchFamily="34" charset="0"/>
            </a:endParaRPr>
          </a:p>
          <a:p>
            <a:pPr eaLnBrk="1" hangingPunct="1"/>
            <a:r>
              <a:rPr lang="en-US" dirty="0" smtClean="0">
                <a:latin typeface="Arial" pitchFamily="34" charset="0"/>
              </a:rPr>
              <a:t>Jovian</a:t>
            </a:r>
            <a:r>
              <a:rPr lang="en-US" baseline="0" dirty="0" smtClean="0">
                <a:latin typeface="Arial" pitchFamily="34" charset="0"/>
              </a:rPr>
              <a:t> planets</a:t>
            </a:r>
            <a:r>
              <a:rPr lang="en-US" dirty="0" smtClean="0">
                <a:latin typeface="Arial" pitchFamily="34" charset="0"/>
              </a:rPr>
              <a:t>, at middle distances, are primarily hydrogen (plus</a:t>
            </a:r>
            <a:r>
              <a:rPr lang="en-US" baseline="0" dirty="0" smtClean="0">
                <a:latin typeface="Arial" pitchFamily="34" charset="0"/>
              </a:rPr>
              <a:t> helium)</a:t>
            </a:r>
            <a:r>
              <a:rPr lang="en-US" dirty="0" smtClean="0">
                <a:latin typeface="Arial" pitchFamily="34" charset="0"/>
              </a:rPr>
              <a:t> gas with icy/rocky/iron cores.  Low density</a:t>
            </a:r>
            <a:r>
              <a:rPr lang="en-US" baseline="0" dirty="0" smtClean="0">
                <a:latin typeface="Arial" pitchFamily="34" charset="0"/>
              </a:rPr>
              <a:t> but very large.  They have lots of moons and all have rings.</a:t>
            </a:r>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Dwarfs, outskirts of the solar system, are an even mixture of rocks and ice.</a:t>
            </a:r>
          </a:p>
          <a:p>
            <a:pPr eaLnBrk="1" hangingPunct="1"/>
            <a:endParaRPr lang="en-US" dirty="0" smtClean="0">
              <a:latin typeface="Arial" pitchFamily="34" charset="0"/>
            </a:endParaRPr>
          </a:p>
          <a:p>
            <a:pPr eaLnBrk="1" hangingPunct="1"/>
            <a:r>
              <a:rPr lang="en-US" dirty="0" smtClean="0">
                <a:latin typeface="Arial" pitchFamily="34" charset="0"/>
              </a:rPr>
              <a:t>Let’s look at the proto-Planetary disk and see if we can figure out the answer.</a:t>
            </a:r>
          </a:p>
        </p:txBody>
      </p:sp>
    </p:spTree>
    <p:extLst>
      <p:ext uri="{BB962C8B-B14F-4D97-AF65-F5344CB8AC3E}">
        <p14:creationId xmlns:p14="http://schemas.microsoft.com/office/powerpoint/2010/main" val="2111412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D0C0BCA3-4DD0-403D-8387-E93E1FA493A4}" type="slidenum">
              <a:rPr lang="en-US" altLang="en-US" sz="1300">
                <a:solidFill>
                  <a:schemeClr val="tx1"/>
                </a:solidFill>
                <a:latin typeface="Arial" panose="020B0604020202020204" pitchFamily="34" charset="0"/>
              </a:rPr>
              <a:pPr>
                <a:spcBef>
                  <a:spcPct val="0"/>
                </a:spcBef>
              </a:pPr>
              <a:t>24</a:t>
            </a:fld>
            <a:endParaRPr lang="en-US" altLang="en-US" sz="1300">
              <a:solidFill>
                <a:schemeClr val="tx1"/>
              </a:solidFill>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All of the energy forms that you can think of fit into one of these three types.</a:t>
            </a:r>
          </a:p>
        </p:txBody>
      </p:sp>
    </p:spTree>
    <p:extLst>
      <p:ext uri="{BB962C8B-B14F-4D97-AF65-F5344CB8AC3E}">
        <p14:creationId xmlns:p14="http://schemas.microsoft.com/office/powerpoint/2010/main" val="247696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0EAC10D9-EA02-40E5-BB9B-FFB9567B46AB}" type="slidenum">
              <a:rPr lang="en-US" altLang="en-US" sz="1300">
                <a:solidFill>
                  <a:schemeClr val="tx1"/>
                </a:solidFill>
                <a:latin typeface="Arial" panose="020B0604020202020204" pitchFamily="34" charset="0"/>
              </a:rPr>
              <a:pPr>
                <a:spcBef>
                  <a:spcPct val="0"/>
                </a:spcBef>
              </a:pPr>
              <a:t>25</a:t>
            </a:fld>
            <a:endParaRPr lang="en-US" altLang="en-US" sz="1300">
              <a:solidFill>
                <a:schemeClr val="tx1"/>
              </a:solidFill>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rPr>
              <a:t>Energy that is stored.  Potential energy can be converted into either kinetic or radiative (light) energy.</a:t>
            </a:r>
          </a:p>
          <a:p>
            <a:pPr eaLnBrk="1" hangingPunct="1"/>
            <a:endParaRPr lang="en-US" altLang="en-US" dirty="0" smtClean="0">
              <a:latin typeface="Times New Roman" panose="02020603050405020304" pitchFamily="18" charset="0"/>
            </a:endParaRPr>
          </a:p>
          <a:p>
            <a:pPr eaLnBrk="1" hangingPunct="1"/>
            <a:r>
              <a:rPr lang="en-US" altLang="en-US" dirty="0" smtClean="0">
                <a:latin typeface="Times New Roman" panose="02020603050405020304" pitchFamily="18" charset="0"/>
              </a:rPr>
              <a:t>Sources of Potential Energy:</a:t>
            </a:r>
          </a:p>
          <a:p>
            <a:pPr eaLnBrk="1" hangingPunct="1"/>
            <a:endParaRPr lang="en-US" altLang="en-US" dirty="0" smtClean="0">
              <a:latin typeface="Times New Roman" panose="02020603050405020304" pitchFamily="18" charset="0"/>
            </a:endParaRPr>
          </a:p>
          <a:p>
            <a:pPr eaLnBrk="1" hangingPunct="1"/>
            <a:r>
              <a:rPr lang="en-US" altLang="en-US" dirty="0" smtClean="0">
                <a:latin typeface="Times New Roman" panose="02020603050405020304" pitchFamily="18" charset="0"/>
              </a:rPr>
              <a:t>Chemical- </a:t>
            </a:r>
          </a:p>
          <a:p>
            <a:pPr eaLnBrk="1" hangingPunct="1"/>
            <a:r>
              <a:rPr lang="en-US" altLang="en-US" dirty="0" smtClean="0">
                <a:latin typeface="Times New Roman" panose="02020603050405020304" pitchFamily="18" charset="0"/>
              </a:rPr>
              <a:t>    Gasoline, Hydrogen (both are forms of combustion, or combining with oxygen)</a:t>
            </a:r>
          </a:p>
          <a:p>
            <a:pPr eaLnBrk="1" hangingPunct="1"/>
            <a:r>
              <a:rPr lang="en-US" altLang="en-US" dirty="0" smtClean="0">
                <a:latin typeface="Times New Roman" panose="02020603050405020304" pitchFamily="18" charset="0"/>
              </a:rPr>
              <a:t>Gravitational- </a:t>
            </a:r>
          </a:p>
          <a:p>
            <a:pPr eaLnBrk="1" hangingPunct="1"/>
            <a:r>
              <a:rPr lang="en-US" altLang="en-US" dirty="0" smtClean="0">
                <a:latin typeface="Times New Roman" panose="02020603050405020304" pitchFamily="18" charset="0"/>
              </a:rPr>
              <a:t>    Water flowing down a mountain.</a:t>
            </a:r>
          </a:p>
          <a:p>
            <a:pPr eaLnBrk="1" hangingPunct="1"/>
            <a:r>
              <a:rPr lang="en-US" altLang="en-US" dirty="0" smtClean="0">
                <a:latin typeface="Times New Roman" panose="02020603050405020304" pitchFamily="18" charset="0"/>
              </a:rPr>
              <a:t>    A space rock falling towards the earth</a:t>
            </a:r>
          </a:p>
          <a:p>
            <a:pPr eaLnBrk="1" hangingPunct="1"/>
            <a:r>
              <a:rPr lang="en-US" altLang="en-US" dirty="0" smtClean="0">
                <a:latin typeface="Times New Roman" panose="02020603050405020304" pitchFamily="18" charset="0"/>
              </a:rPr>
              <a:t>Molecular bonds</a:t>
            </a:r>
          </a:p>
          <a:p>
            <a:pPr eaLnBrk="1" hangingPunct="1"/>
            <a:r>
              <a:rPr lang="en-US" altLang="en-US" dirty="0" smtClean="0">
                <a:latin typeface="Times New Roman" panose="02020603050405020304" pitchFamily="18" charset="0"/>
              </a:rPr>
              <a:t>    Springs and rubber bands</a:t>
            </a:r>
          </a:p>
          <a:p>
            <a:pPr eaLnBrk="1" hangingPunct="1"/>
            <a:endParaRPr lang="en-US" altLang="en-US" dirty="0" smtClean="0">
              <a:latin typeface="Times New Roman" panose="02020603050405020304" pitchFamily="18" charset="0"/>
            </a:endParaRPr>
          </a:p>
          <a:p>
            <a:pPr eaLnBrk="1" hangingPunct="1"/>
            <a:endParaRPr lang="en-US" altLang="en-US" dirty="0" smtClean="0">
              <a:latin typeface="Times New Roman" panose="02020603050405020304" pitchFamily="18" charset="0"/>
            </a:endParaRPr>
          </a:p>
          <a:p>
            <a:pPr eaLnBrk="1" hangingPunct="1"/>
            <a:endParaRPr lang="en-US" altLang="en-US" dirty="0" smtClean="0">
              <a:latin typeface="Times New Roman" panose="02020603050405020304" pitchFamily="18" charset="0"/>
            </a:endParaRPr>
          </a:p>
          <a:p>
            <a:pPr eaLnBrk="1" hangingPunct="1"/>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2673100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FAE28660-4931-467C-8CCF-E667371430C0}" type="slidenum">
              <a:rPr lang="en-US" altLang="en-US" sz="1300">
                <a:solidFill>
                  <a:schemeClr val="tx1"/>
                </a:solidFill>
                <a:latin typeface="Arial" panose="020B0604020202020204" pitchFamily="34" charset="0"/>
              </a:rPr>
              <a:pPr>
                <a:spcBef>
                  <a:spcPct val="0"/>
                </a:spcBef>
              </a:pPr>
              <a:t>26</a:t>
            </a:fld>
            <a:endParaRPr lang="en-US" altLang="en-US" sz="1300">
              <a:solidFill>
                <a:schemeClr val="tx1"/>
              </a:solidFill>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Kinetic energy depends on</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mass</a:t>
            </a:r>
          </a:p>
          <a:p>
            <a:pPr eaLnBrk="1" hangingPunct="1"/>
            <a:r>
              <a:rPr lang="en-US" altLang="en-US" smtClean="0">
                <a:latin typeface="Times New Roman" panose="02020603050405020304" pitchFamily="18" charset="0"/>
              </a:rPr>
              <a:t>     A truck moving at 10 miles an hour has more energy than a bicycle moving at moving at 10 miles per hour</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And the SQUARE of the velocity.  </a:t>
            </a:r>
          </a:p>
          <a:p>
            <a:pPr eaLnBrk="1" hangingPunct="1"/>
            <a:r>
              <a:rPr lang="en-US" altLang="en-US" smtClean="0">
                <a:latin typeface="Times New Roman" panose="02020603050405020304" pitchFamily="18" charset="0"/>
              </a:rPr>
              <a:t>	You saw this in the Impact lab.</a:t>
            </a:r>
          </a:p>
          <a:p>
            <a:pPr eaLnBrk="1" hangingPunct="1"/>
            <a:r>
              <a:rPr lang="en-US" altLang="en-US" smtClean="0">
                <a:latin typeface="Times New Roman" panose="02020603050405020304" pitchFamily="18" charset="0"/>
              </a:rPr>
              <a:t>	2 times the velocity is 4 times the energy</a:t>
            </a:r>
          </a:p>
          <a:p>
            <a:pPr eaLnBrk="1" hangingPunct="1"/>
            <a:r>
              <a:rPr lang="en-US" altLang="en-US" smtClean="0">
                <a:latin typeface="Times New Roman" panose="02020603050405020304" pitchFamily="18" charset="0"/>
              </a:rPr>
              <a:t>	4 times the velocity is 16 times the energy </a:t>
            </a:r>
          </a:p>
          <a:p>
            <a:pPr eaLnBrk="1" hangingPunct="1"/>
            <a:r>
              <a:rPr lang="en-US" altLang="en-US" smtClean="0">
                <a:latin typeface="Times New Roman" panose="02020603050405020304" pitchFamily="18" charset="0"/>
              </a:rPr>
              <a:t>	Fast moving asteroids carry ENORMOUS kinetic energy.</a:t>
            </a:r>
          </a:p>
          <a:p>
            <a:pPr eaLnBrk="1" hangingPunct="1"/>
            <a:endParaRPr lang="en-US" altLang="en-US" smtClean="0">
              <a:latin typeface="Times New Roman" panose="02020603050405020304" pitchFamily="18" charset="0"/>
            </a:endParaRP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549963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5298C154-2AAA-4DC4-8592-426C2D8D1BF5}" type="slidenum">
              <a:rPr lang="en-US" altLang="en-US" sz="1300">
                <a:solidFill>
                  <a:schemeClr val="tx1"/>
                </a:solidFill>
                <a:latin typeface="Arial" panose="020B0604020202020204" pitchFamily="34" charset="0"/>
              </a:rPr>
              <a:pPr>
                <a:spcBef>
                  <a:spcPct val="0"/>
                </a:spcBef>
              </a:pPr>
              <a:t>27</a:t>
            </a:fld>
            <a:endParaRPr lang="en-US" altLang="en-US" sz="1300">
              <a:solidFill>
                <a:schemeClr val="tx1"/>
              </a:solidFill>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rPr>
              <a:t>Can’t always go backward though!</a:t>
            </a:r>
          </a:p>
          <a:p>
            <a:pPr eaLnBrk="1" hangingPunct="1"/>
            <a:endParaRPr lang="en-US" altLang="en-US" dirty="0" smtClean="0">
              <a:latin typeface="Times New Roman" panose="02020603050405020304" pitchFamily="18" charset="0"/>
            </a:endParaRPr>
          </a:p>
          <a:p>
            <a:pPr eaLnBrk="1" hangingPunct="1"/>
            <a:r>
              <a:rPr lang="en-US" altLang="en-US" dirty="0" smtClean="0">
                <a:latin typeface="Times New Roman" panose="02020603050405020304" pitchFamily="18" charset="0"/>
              </a:rPr>
              <a:t>Where does the energy in the gasoline come from?</a:t>
            </a:r>
          </a:p>
        </p:txBody>
      </p:sp>
    </p:spTree>
    <p:extLst>
      <p:ext uri="{BB962C8B-B14F-4D97-AF65-F5344CB8AC3E}">
        <p14:creationId xmlns:p14="http://schemas.microsoft.com/office/powerpoint/2010/main" val="761292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66788">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66788"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pPr>
            <a:fld id="{BE2BF8B3-AA56-49A3-ADFC-D38EDC7EC9C6}" type="slidenum">
              <a:rPr lang="en-US" altLang="en-US" sz="1300">
                <a:solidFill>
                  <a:schemeClr val="tx1"/>
                </a:solidFill>
                <a:latin typeface="Arial" panose="020B0604020202020204" pitchFamily="34" charset="0"/>
              </a:rPr>
              <a:pPr>
                <a:spcBef>
                  <a:spcPct val="0"/>
                </a:spcBef>
              </a:pPr>
              <a:t>28</a:t>
            </a:fld>
            <a:endParaRPr lang="en-US" altLang="en-US" sz="1300">
              <a:solidFill>
                <a:schemeClr val="tx1"/>
              </a:solidFill>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rPr>
              <a:t>Same!  </a:t>
            </a:r>
            <a:r>
              <a:rPr lang="en-US" altLang="en-US" i="1" dirty="0" smtClean="0">
                <a:latin typeface="Times New Roman" panose="02020603050405020304" pitchFamily="18" charset="0"/>
              </a:rPr>
              <a:t>Conserved</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quanitity</a:t>
            </a:r>
            <a:r>
              <a:rPr lang="en-US" altLang="en-US" dirty="0" smtClean="0">
                <a:latin typeface="Times New Roman" panose="02020603050405020304" pitchFamily="18" charset="0"/>
              </a:rPr>
              <a:t>!</a:t>
            </a:r>
          </a:p>
        </p:txBody>
      </p:sp>
    </p:spTree>
    <p:extLst>
      <p:ext uri="{BB962C8B-B14F-4D97-AF65-F5344CB8AC3E}">
        <p14:creationId xmlns:p14="http://schemas.microsoft.com/office/powerpoint/2010/main" val="126536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C33-C483-407F-A91F-0620F909D7EB}" type="slidenum">
              <a:rPr lang="en-US"/>
              <a:pPr/>
              <a:t>29</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dirty="0"/>
              <a:t>Energy (and therefore temperature) will help us figure out why the planets formed the way they did.  It’s one piece of the puzzle we will need.</a:t>
            </a:r>
          </a:p>
        </p:txBody>
      </p:sp>
    </p:spTree>
    <p:extLst>
      <p:ext uri="{BB962C8B-B14F-4D97-AF65-F5344CB8AC3E}">
        <p14:creationId xmlns:p14="http://schemas.microsoft.com/office/powerpoint/2010/main" val="3295863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EA92177A-3489-4698-B0CD-1A4AC2D1CE31}" type="slidenum">
              <a:rPr lang="en-US" sz="1300" smtClean="0">
                <a:latin typeface="Arial" pitchFamily="34" charset="0"/>
              </a:rPr>
              <a:pPr/>
              <a:t>30</a:t>
            </a:fld>
            <a:endParaRPr lang="en-US" sz="1300"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Why are the planets differentiated by composition?</a:t>
            </a:r>
          </a:p>
          <a:p>
            <a:pPr eaLnBrk="1" hangingPunct="1"/>
            <a:endParaRPr lang="en-US" dirty="0" smtClean="0">
              <a:latin typeface="Arial" pitchFamily="34" charset="0"/>
            </a:endParaRPr>
          </a:p>
          <a:p>
            <a:pPr eaLnBrk="1" hangingPunct="1"/>
            <a:r>
              <a:rPr lang="en-US" dirty="0" smtClean="0">
                <a:latin typeface="Arial" pitchFamily="34" charset="0"/>
              </a:rPr>
              <a:t>Let’s start here:  What are the various  components?</a:t>
            </a:r>
          </a:p>
          <a:p>
            <a:pPr eaLnBrk="1" hangingPunct="1"/>
            <a:r>
              <a:rPr lang="en-US" dirty="0" smtClean="0">
                <a:latin typeface="Arial" pitchFamily="34" charset="0"/>
              </a:rPr>
              <a:t>The disk is made up of lots of different stuff.  Some stuff is more abundant</a:t>
            </a:r>
          </a:p>
          <a:p>
            <a:pPr eaLnBrk="1" hangingPunct="1"/>
            <a:r>
              <a:rPr lang="en-US" dirty="0" smtClean="0">
                <a:latin typeface="Arial" pitchFamily="34" charset="0"/>
              </a:rPr>
              <a:t>In order of abundance:</a:t>
            </a:r>
          </a:p>
          <a:p>
            <a:pPr eaLnBrk="1" hangingPunct="1"/>
            <a:r>
              <a:rPr lang="en-US" dirty="0" smtClean="0">
                <a:latin typeface="Arial" pitchFamily="34" charset="0"/>
              </a:rPr>
              <a:t>	Hydrogen	(gas), There is a LOT of hydrogen 			Most of the mass of the solar system.</a:t>
            </a:r>
          </a:p>
          <a:p>
            <a:pPr eaLnBrk="1" hangingPunct="1"/>
            <a:r>
              <a:rPr lang="en-US" dirty="0" smtClean="0">
                <a:latin typeface="Arial" pitchFamily="34" charset="0"/>
              </a:rPr>
              <a:t>	Ices		(hydrogen compounds like water or methane)	way more than the iron or rocks</a:t>
            </a:r>
          </a:p>
          <a:p>
            <a:pPr eaLnBrk="1" hangingPunct="1"/>
            <a:r>
              <a:rPr lang="en-US" dirty="0" smtClean="0">
                <a:latin typeface="Arial" pitchFamily="34" charset="0"/>
              </a:rPr>
              <a:t>	Rocks		(silicate compounds)					Not much, but more than Iron</a:t>
            </a:r>
          </a:p>
          <a:p>
            <a:pPr eaLnBrk="1" hangingPunct="1"/>
            <a:r>
              <a:rPr lang="en-US" dirty="0" smtClean="0">
                <a:latin typeface="Arial" pitchFamily="34" charset="0"/>
              </a:rPr>
              <a:t>	Iron		(and other trace heavy metals)				Very little</a:t>
            </a:r>
          </a:p>
          <a:p>
            <a:pPr eaLnBrk="1" hangingPunct="1"/>
            <a:endParaRPr lang="en-US" dirty="0" smtClean="0">
              <a:latin typeface="Arial" pitchFamily="34" charset="0"/>
            </a:endParaRPr>
          </a:p>
        </p:txBody>
      </p:sp>
    </p:spTree>
    <p:extLst>
      <p:ext uri="{BB962C8B-B14F-4D97-AF65-F5344CB8AC3E}">
        <p14:creationId xmlns:p14="http://schemas.microsoft.com/office/powerpoint/2010/main" val="269865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E3406BC0-2473-4529-A355-991E3DEDCDC3}" type="slidenum">
              <a:rPr lang="en-US" sz="1300" smtClean="0">
                <a:latin typeface="Arial" pitchFamily="34" charset="0"/>
              </a:rPr>
              <a:pPr/>
              <a:t>4</a:t>
            </a:fld>
            <a:endParaRPr lang="en-US" sz="1300"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What are the components of the solar system?</a:t>
            </a:r>
          </a:p>
          <a:p>
            <a:pPr eaLnBrk="1" hangingPunct="1"/>
            <a:r>
              <a:rPr lang="en-US" smtClean="0">
                <a:latin typeface="Arial" pitchFamily="34" charset="0"/>
              </a:rPr>
              <a:t>Sun, terrestrial planets, jovian planets, asteroids, comets, moons, dust </a:t>
            </a:r>
          </a:p>
          <a:p>
            <a:pPr eaLnBrk="1" hangingPunct="1"/>
            <a:endParaRPr lang="en-US" smtClean="0">
              <a:latin typeface="Arial" pitchFamily="34" charset="0"/>
            </a:endParaRPr>
          </a:p>
        </p:txBody>
      </p:sp>
    </p:spTree>
    <p:extLst>
      <p:ext uri="{BB962C8B-B14F-4D97-AF65-F5344CB8AC3E}">
        <p14:creationId xmlns:p14="http://schemas.microsoft.com/office/powerpoint/2010/main" val="338710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92EFE4AF-EF5C-46F6-BFD1-402449F8FBEF}" type="slidenum">
              <a:rPr lang="en-US" sz="1300" smtClean="0">
                <a:latin typeface="Arial" pitchFamily="34" charset="0"/>
              </a:rPr>
              <a:pPr/>
              <a:t>31</a:t>
            </a:fld>
            <a:endParaRPr lang="en-US" sz="1300" smtClean="0">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Condensation is changing from the gaseous state to the solid state.</a:t>
            </a:r>
          </a:p>
          <a:p>
            <a:pPr eaLnBrk="1" hangingPunct="1"/>
            <a:r>
              <a:rPr lang="en-US" dirty="0" smtClean="0">
                <a:latin typeface="Arial" pitchFamily="34" charset="0"/>
              </a:rPr>
              <a:t>In the summer, water from the air condenses on your glass of ice water.</a:t>
            </a:r>
          </a:p>
          <a:p>
            <a:pPr eaLnBrk="1" hangingPunct="1"/>
            <a:endParaRPr lang="en-US" dirty="0" smtClean="0">
              <a:latin typeface="Arial" pitchFamily="34" charset="0"/>
            </a:endParaRPr>
          </a:p>
          <a:p>
            <a:pPr eaLnBrk="1" hangingPunct="1"/>
            <a:r>
              <a:rPr lang="en-US" dirty="0" smtClean="0">
                <a:latin typeface="Arial" pitchFamily="34" charset="0"/>
              </a:rPr>
              <a:t>In a proto-planetary disk, the gaseous compounds condense to form solids.</a:t>
            </a:r>
          </a:p>
          <a:p>
            <a:pPr eaLnBrk="1" hangingPunct="1"/>
            <a:endParaRPr lang="en-US" dirty="0" smtClean="0">
              <a:latin typeface="Arial" pitchFamily="34" charset="0"/>
            </a:endParaRPr>
          </a:p>
          <a:p>
            <a:pPr eaLnBrk="1" hangingPunct="1"/>
            <a:r>
              <a:rPr lang="en-US" dirty="0" smtClean="0">
                <a:latin typeface="Arial" pitchFamily="34" charset="0"/>
              </a:rPr>
              <a:t>Hydrogen compounds (NOT to be confused with hydrogen GAS)</a:t>
            </a:r>
          </a:p>
          <a:p>
            <a:pPr eaLnBrk="1" hangingPunct="1"/>
            <a:r>
              <a:rPr lang="en-US" dirty="0" smtClean="0">
                <a:latin typeface="Arial" pitchFamily="34" charset="0"/>
              </a:rPr>
              <a:t>Require LOW temperatures to condense at low temperatures to form ices.</a:t>
            </a:r>
          </a:p>
          <a:p>
            <a:pPr eaLnBrk="1" hangingPunct="1"/>
            <a:endParaRPr lang="en-US" dirty="0" smtClean="0">
              <a:latin typeface="Arial" pitchFamily="34" charset="0"/>
            </a:endParaRPr>
          </a:p>
          <a:p>
            <a:pPr eaLnBrk="1" hangingPunct="1"/>
            <a:r>
              <a:rPr lang="en-US" dirty="0" smtClean="0">
                <a:latin typeface="Arial" pitchFamily="34" charset="0"/>
              </a:rPr>
              <a:t>Rocks and Metals are able to condense at HIGH temperatures.  </a:t>
            </a:r>
          </a:p>
        </p:txBody>
      </p:sp>
    </p:spTree>
    <p:extLst>
      <p:ext uri="{BB962C8B-B14F-4D97-AF65-F5344CB8AC3E}">
        <p14:creationId xmlns:p14="http://schemas.microsoft.com/office/powerpoint/2010/main" val="642497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D4744E-9A98-4A9C-8C0B-59C71E96FA54}" type="slidenum">
              <a:rPr lang="en-US"/>
              <a:pPr/>
              <a:t>32</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dirty="0"/>
              <a:t>So let’s go back to our proto-planetary disk.  How do we make planets in this disk?  Well, first let’s talk about what elements we find where… and how that changes what planets will form.</a:t>
            </a:r>
          </a:p>
          <a:p>
            <a:r>
              <a:rPr lang="en-US" dirty="0"/>
              <a:t>Closer to the proto-sun (it hasn’t started fusing yet!) it is hotter because it has given up more Potential Energy.  Further out, it’s colder.  Moving out from the sun, it is too hot for things like water ice (or other ices like ammonia).  So any water that’s there is vapor and moving fast.  As you move further from the sun, though, it gets colder and colder, until eventually you can form ice.  Those ice particles don’t zip around like a gas zips around, and can condense onto rocks and dust.  This makes the rocks and dust particles *bigger* than the ones on the inner solar system.</a:t>
            </a:r>
          </a:p>
          <a:p>
            <a:r>
              <a:rPr lang="en-US" dirty="0"/>
              <a:t>The dividing line between where it’s too hot and where it is cold enough to have ice is what we call the </a:t>
            </a:r>
            <a:r>
              <a:rPr lang="en-US" i="1" dirty="0"/>
              <a:t>Frost Line</a:t>
            </a:r>
            <a:endParaRPr lang="en-US" dirty="0"/>
          </a:p>
        </p:txBody>
      </p:sp>
    </p:spTree>
    <p:extLst>
      <p:ext uri="{BB962C8B-B14F-4D97-AF65-F5344CB8AC3E}">
        <p14:creationId xmlns:p14="http://schemas.microsoft.com/office/powerpoint/2010/main" val="4132725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D9A46-DFDC-4471-933B-26C83FB4EA38}" type="slidenum">
              <a:rPr lang="en-US"/>
              <a:pPr/>
              <a:t>33</a:t>
            </a:fld>
            <a:endParaRPr lang="en-US"/>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a:t>Metals and rocks (silicon based stuff) condenses at higher temperatures than hydrogen compounds (in other words, you can form rocks at a higher temperature than you can form ices)</a:t>
            </a:r>
          </a:p>
          <a:p>
            <a:r>
              <a:rPr lang="en-US"/>
              <a:t>So… Inside the frost line, you get rocks and metals.  Beyond the frost line, you get rocks, metals AND hydrogen compounds condense.  Things like hydrogen (by itself) and helium don’t ever condense to form solids.</a:t>
            </a:r>
          </a:p>
          <a:p>
            <a:r>
              <a:rPr lang="en-US"/>
              <a:t>So what does that mean?</a:t>
            </a:r>
          </a:p>
        </p:txBody>
      </p:sp>
    </p:spTree>
    <p:extLst>
      <p:ext uri="{BB962C8B-B14F-4D97-AF65-F5344CB8AC3E}">
        <p14:creationId xmlns:p14="http://schemas.microsoft.com/office/powerpoint/2010/main" val="3287856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4D42B5AE-CDC6-433D-9BF6-3A520307E027}" type="slidenum">
              <a:rPr lang="en-US" sz="1300" smtClean="0">
                <a:latin typeface="Arial" pitchFamily="34" charset="0"/>
              </a:rPr>
              <a:pPr/>
              <a:t>34</a:t>
            </a:fld>
            <a:endParaRPr lang="en-US" sz="1300"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Inside the frost line, ices do not condense, so only rocks and iron are available for construction of planets.</a:t>
            </a:r>
          </a:p>
          <a:p>
            <a:pPr eaLnBrk="1" hangingPunct="1"/>
            <a:endParaRPr lang="en-US" dirty="0" smtClean="0">
              <a:latin typeface="Arial" pitchFamily="34" charset="0"/>
            </a:endParaRPr>
          </a:p>
          <a:p>
            <a:pPr eaLnBrk="1" hangingPunct="1"/>
            <a:r>
              <a:rPr lang="en-US" dirty="0" smtClean="0">
                <a:latin typeface="Arial" pitchFamily="34" charset="0"/>
              </a:rPr>
              <a:t>So, near the sun, planets made of rocks and iron form.  These are called Terrestrial planets.</a:t>
            </a:r>
          </a:p>
          <a:p>
            <a:pPr eaLnBrk="1" hangingPunct="1"/>
            <a:endParaRPr lang="en-US" dirty="0" smtClean="0">
              <a:latin typeface="Arial" pitchFamily="34" charset="0"/>
            </a:endParaRPr>
          </a:p>
          <a:p>
            <a:pPr eaLnBrk="1" hangingPunct="1"/>
            <a:r>
              <a:rPr lang="en-US" dirty="0" smtClean="0">
                <a:latin typeface="Arial" pitchFamily="34" charset="0"/>
              </a:rPr>
              <a:t>The terrestrial planets are small because the abundance of rocks and heavy metals is small </a:t>
            </a:r>
          </a:p>
          <a:p>
            <a:pPr eaLnBrk="1" hangingPunct="1"/>
            <a:r>
              <a:rPr lang="en-US" dirty="0" smtClean="0">
                <a:latin typeface="Arial" pitchFamily="34" charset="0"/>
              </a:rPr>
              <a:t>Compared to the compounds that form ices.</a:t>
            </a:r>
          </a:p>
          <a:p>
            <a:pPr eaLnBrk="1" hangingPunct="1"/>
            <a:endParaRPr lang="en-US" dirty="0" smtClean="0">
              <a:latin typeface="Arial" pitchFamily="34" charset="0"/>
            </a:endParaRPr>
          </a:p>
          <a:p>
            <a:pPr eaLnBrk="1" hangingPunct="1"/>
            <a:r>
              <a:rPr lang="en-US" dirty="0" smtClean="0">
                <a:latin typeface="Arial" pitchFamily="34" charset="0"/>
              </a:rPr>
              <a:t>They are too small and hot to capture a hydrogen atmosphere.</a:t>
            </a:r>
          </a:p>
          <a:p>
            <a:pPr eaLnBrk="1" hangingPunct="1"/>
            <a:endParaRPr lang="en-US" dirty="0" smtClean="0">
              <a:latin typeface="Arial" pitchFamily="34" charset="0"/>
            </a:endParaRPr>
          </a:p>
        </p:txBody>
      </p:sp>
    </p:spTree>
    <p:extLst>
      <p:ext uri="{BB962C8B-B14F-4D97-AF65-F5344CB8AC3E}">
        <p14:creationId xmlns:p14="http://schemas.microsoft.com/office/powerpoint/2010/main" val="3845781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F3AA1C-5B65-4208-ABF8-E2B4E06A5BFE}" type="slidenum">
              <a:rPr lang="en-US"/>
              <a:pPr/>
              <a:t>35</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n-US" dirty="0"/>
              <a:t>Modeling: You think of what the disk looks like (shape, temperature, energy) and what it’s made out of (H, He, rock, metals, ices) and use a computer to generate the spectrum.</a:t>
            </a:r>
          </a:p>
          <a:p>
            <a:r>
              <a:rPr lang="en-US" dirty="0"/>
              <a:t>Compare the output spectrum with real observations to see if the beast in the computer looks like what we see in space.</a:t>
            </a:r>
          </a:p>
          <a:p>
            <a:r>
              <a:rPr lang="en-US" dirty="0"/>
              <a:t>Why?  This way we try to answer the questions on the next slide.</a:t>
            </a:r>
          </a:p>
        </p:txBody>
      </p:sp>
    </p:spTree>
    <p:extLst>
      <p:ext uri="{BB962C8B-B14F-4D97-AF65-F5344CB8AC3E}">
        <p14:creationId xmlns:p14="http://schemas.microsoft.com/office/powerpoint/2010/main" val="1962657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1DCC0B-3B39-4548-85BE-BAD7154FC23F}" type="slidenum">
              <a:rPr lang="en-US"/>
              <a:pPr/>
              <a:t>36</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dirty="0" smtClean="0"/>
              <a:t>Certain crystals </a:t>
            </a:r>
            <a:r>
              <a:rPr lang="en-US" dirty="0"/>
              <a:t>require high temperatures to form, yet we find them in comets which come from the outer solar system.  How did they get there?</a:t>
            </a:r>
          </a:p>
          <a:p>
            <a:r>
              <a:rPr lang="en-US" dirty="0"/>
              <a:t>We don’t completely understand grain formation and growth in a proto planetary disk</a:t>
            </a:r>
          </a:p>
          <a:p>
            <a:r>
              <a:rPr lang="en-US" dirty="0"/>
              <a:t>The geometry of the disk is a matter being hotly debated.</a:t>
            </a:r>
          </a:p>
          <a:p>
            <a:r>
              <a:rPr lang="en-US" dirty="0"/>
              <a:t>The composition of the disk is not completely characterized.</a:t>
            </a:r>
          </a:p>
        </p:txBody>
      </p:sp>
    </p:spTree>
    <p:extLst>
      <p:ext uri="{BB962C8B-B14F-4D97-AF65-F5344CB8AC3E}">
        <p14:creationId xmlns:p14="http://schemas.microsoft.com/office/powerpoint/2010/main" val="3398158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13C0-AE1B-4C8D-A7F3-49307F83612A}" type="slidenum">
              <a:rPr lang="en-US"/>
              <a:pPr/>
              <a:t>37</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US" dirty="0" smtClean="0"/>
              <a:t>The components of rocky stuff are less abundant than the components of icy stuff.</a:t>
            </a:r>
          </a:p>
          <a:p>
            <a:r>
              <a:rPr lang="en-US" dirty="0" smtClean="0"/>
              <a:t>Inner planets are therefore too small (and hot) to capture hydrogen (hydrogen is light and reaches escape velocity if</a:t>
            </a:r>
            <a:r>
              <a:rPr lang="en-US" baseline="0" dirty="0" smtClean="0"/>
              <a:t> the temperature is even slightly warm</a:t>
            </a:r>
            <a:r>
              <a:rPr lang="en-US" dirty="0" smtClean="0"/>
              <a:t>)</a:t>
            </a:r>
          </a:p>
          <a:p>
            <a:endParaRPr lang="en-US" dirty="0" smtClean="0"/>
          </a:p>
          <a:p>
            <a:r>
              <a:rPr lang="en-US" dirty="0" smtClean="0"/>
              <a:t>Things </a:t>
            </a:r>
            <a:r>
              <a:rPr lang="en-US" dirty="0"/>
              <a:t>are violent in the early solar system… smaller </a:t>
            </a:r>
            <a:r>
              <a:rPr lang="en-US" dirty="0" err="1"/>
              <a:t>planetesimals</a:t>
            </a:r>
            <a:r>
              <a:rPr lang="en-US" dirty="0"/>
              <a:t> are easily shattered… only the largest ones survive the impacts so a few planets get the mass.</a:t>
            </a:r>
          </a:p>
          <a:p>
            <a:endParaRPr lang="en-US" dirty="0"/>
          </a:p>
        </p:txBody>
      </p:sp>
    </p:spTree>
    <p:extLst>
      <p:ext uri="{BB962C8B-B14F-4D97-AF65-F5344CB8AC3E}">
        <p14:creationId xmlns:p14="http://schemas.microsoft.com/office/powerpoint/2010/main" val="3865467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D80DF6E9-5709-4139-A957-F720FC7CCB2C}" type="slidenum">
              <a:rPr lang="en-US" sz="1300" smtClean="0">
                <a:latin typeface="Arial" pitchFamily="34" charset="0"/>
              </a:rPr>
              <a:pPr/>
              <a:t>38</a:t>
            </a:fld>
            <a:endParaRPr lang="en-US" sz="1300" smtClean="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In the outer solar system, it’s cold enough to form ices.  </a:t>
            </a:r>
          </a:p>
          <a:p>
            <a:pPr eaLnBrk="1" hangingPunct="1"/>
            <a:r>
              <a:rPr lang="en-US" dirty="0" smtClean="0">
                <a:latin typeface="Arial" pitchFamily="34" charset="0"/>
              </a:rPr>
              <a:t>There is a LOT more icy stuff than rocky stuff so BIG dirty snowballs are built.</a:t>
            </a:r>
          </a:p>
          <a:p>
            <a:pPr eaLnBrk="1" hangingPunct="1"/>
            <a:r>
              <a:rPr lang="en-US" dirty="0" smtClean="0">
                <a:latin typeface="Arial" pitchFamily="34" charset="0"/>
              </a:rPr>
              <a:t>Ices as well as rocks can condense beyond the frost line so there is more stuff available to accrete</a:t>
            </a:r>
          </a:p>
          <a:p>
            <a:pPr eaLnBrk="1" hangingPunct="1"/>
            <a:endParaRPr lang="en-US" dirty="0" smtClean="0">
              <a:latin typeface="Arial" pitchFamily="34" charset="0"/>
            </a:endParaRPr>
          </a:p>
          <a:p>
            <a:pPr eaLnBrk="1" hangingPunct="1"/>
            <a:r>
              <a:rPr lang="en-US" dirty="0" smtClean="0">
                <a:latin typeface="Arial" pitchFamily="34" charset="0"/>
              </a:rPr>
              <a:t>Hydrogen is moving slow AND the planetary cores are BIG so hydrogen does not achieve escape velocity.</a:t>
            </a:r>
          </a:p>
          <a:p>
            <a:pPr eaLnBrk="1" hangingPunct="1"/>
            <a:r>
              <a:rPr lang="en-US" dirty="0" smtClean="0">
                <a:latin typeface="Arial" pitchFamily="34" charset="0"/>
              </a:rPr>
              <a:t>Jovian planets capture an ENORMOUS hydrogen atmosphere</a:t>
            </a:r>
          </a:p>
          <a:p>
            <a:pPr eaLnBrk="1" hangingPunct="1"/>
            <a:endParaRPr lang="en-US" dirty="0" smtClean="0">
              <a:latin typeface="Arial" pitchFamily="34" charset="0"/>
            </a:endParaRPr>
          </a:p>
          <a:p>
            <a:pPr eaLnBrk="1" hangingPunct="1"/>
            <a:r>
              <a:rPr lang="en-US" dirty="0" smtClean="0">
                <a:latin typeface="Arial" pitchFamily="34" charset="0"/>
              </a:rPr>
              <a:t>So, the </a:t>
            </a:r>
            <a:r>
              <a:rPr lang="en-US" dirty="0" err="1" smtClean="0">
                <a:latin typeface="Arial" pitchFamily="34" charset="0"/>
              </a:rPr>
              <a:t>jovian</a:t>
            </a:r>
            <a:r>
              <a:rPr lang="en-US" dirty="0" smtClean="0">
                <a:latin typeface="Arial" pitchFamily="34" charset="0"/>
              </a:rPr>
              <a:t> planets are very large compared to the terrestrial planets.  Jupiter is 318 Earth masses.</a:t>
            </a:r>
          </a:p>
        </p:txBody>
      </p:sp>
    </p:spTree>
    <p:extLst>
      <p:ext uri="{BB962C8B-B14F-4D97-AF65-F5344CB8AC3E}">
        <p14:creationId xmlns:p14="http://schemas.microsoft.com/office/powerpoint/2010/main" val="1055593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B386E9-1063-4A2B-9831-D78AADF59B44}" type="slidenum">
              <a:rPr lang="en-US"/>
              <a:pPr/>
              <a:t>39</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dirty="0"/>
              <a:t>Jovian planets could capture hydrogen because it’s cold out there.</a:t>
            </a:r>
          </a:p>
          <a:p>
            <a:r>
              <a:rPr lang="en-US" dirty="0"/>
              <a:t>Ices as well as rocks can condense beyond the frost line so there is more stuff available to accrete</a:t>
            </a:r>
          </a:p>
          <a:p>
            <a:r>
              <a:rPr lang="en-US" dirty="0"/>
              <a:t>Lower temperatures mean lower thermal velocity of hydrogen and helium atoms.  </a:t>
            </a:r>
          </a:p>
          <a:p>
            <a:endParaRPr lang="en-US" dirty="0"/>
          </a:p>
          <a:p>
            <a:r>
              <a:rPr lang="en-US" dirty="0"/>
              <a:t>These two facts combined mean that hydrogen doesn’t achieve escape velocity </a:t>
            </a:r>
          </a:p>
          <a:p>
            <a:endParaRPr lang="en-US" dirty="0"/>
          </a:p>
        </p:txBody>
      </p:sp>
    </p:spTree>
    <p:extLst>
      <p:ext uri="{BB962C8B-B14F-4D97-AF65-F5344CB8AC3E}">
        <p14:creationId xmlns:p14="http://schemas.microsoft.com/office/powerpoint/2010/main" val="4001730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9B50662-5B03-4F64-83C9-9D1F5ED46912}" type="slidenum">
              <a:rPr lang="en-US" sz="1300" smtClean="0">
                <a:latin typeface="Arial" pitchFamily="34" charset="0"/>
              </a:rPr>
              <a:pPr/>
              <a:t>40</a:t>
            </a:fld>
            <a:endParaRPr lang="en-US" sz="130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324198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F748F2E-DC25-4F3E-87A9-C279EA0802B5}" type="slidenum">
              <a:rPr lang="en-US" sz="1300" smtClean="0">
                <a:latin typeface="Arial" pitchFamily="34" charset="0"/>
              </a:rPr>
              <a:pPr/>
              <a:t>5</a:t>
            </a:fld>
            <a:endParaRPr lang="en-US" sz="1300"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Terrestrial Planets: Primarily Rocks and Iron</a:t>
            </a:r>
          </a:p>
          <a:p>
            <a:pPr eaLnBrk="1" hangingPunct="1"/>
            <a:r>
              <a:rPr lang="en-US" smtClean="0">
                <a:latin typeface="Arial" pitchFamily="34" charset="0"/>
              </a:rPr>
              <a:t>Jovian Planets: Mostly Hydrogen but, in the core, rocks, iron, and ices</a:t>
            </a:r>
          </a:p>
          <a:p>
            <a:pPr eaLnBrk="1" hangingPunct="1"/>
            <a:r>
              <a:rPr lang="en-US" smtClean="0">
                <a:latin typeface="Arial" pitchFamily="34" charset="0"/>
              </a:rPr>
              <a:t>The Sun: Gasses (Mostly Hydrogen)</a:t>
            </a:r>
          </a:p>
          <a:p>
            <a:pPr eaLnBrk="1" hangingPunct="1"/>
            <a:r>
              <a:rPr lang="en-US" smtClean="0">
                <a:latin typeface="Arial" pitchFamily="34" charset="0"/>
              </a:rPr>
              <a:t>Asteroids: Rocks and Iron</a:t>
            </a:r>
          </a:p>
          <a:p>
            <a:pPr eaLnBrk="1" hangingPunct="1"/>
            <a:r>
              <a:rPr lang="en-US" smtClean="0">
                <a:latin typeface="Arial" pitchFamily="34" charset="0"/>
              </a:rPr>
              <a:t>Comets: Rocks, Iron, and Ices</a:t>
            </a:r>
          </a:p>
          <a:p>
            <a:pPr eaLnBrk="1" hangingPunct="1"/>
            <a:r>
              <a:rPr lang="en-US" smtClean="0">
                <a:latin typeface="Arial" pitchFamily="34" charset="0"/>
              </a:rPr>
              <a:t>Dust: Rocks, Iron, Ices</a:t>
            </a:r>
          </a:p>
          <a:p>
            <a:pPr eaLnBrk="1" hangingPunct="1"/>
            <a:r>
              <a:rPr lang="en-US" smtClean="0">
                <a:latin typeface="Arial" pitchFamily="34" charset="0"/>
              </a:rPr>
              <a:t>Dwarf Planets: Rocks, Iron, Ices.</a:t>
            </a:r>
          </a:p>
        </p:txBody>
      </p:sp>
    </p:spTree>
    <p:extLst>
      <p:ext uri="{BB962C8B-B14F-4D97-AF65-F5344CB8AC3E}">
        <p14:creationId xmlns:p14="http://schemas.microsoft.com/office/powerpoint/2010/main" val="1819720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9B50662-5B03-4F64-83C9-9D1F5ED46912}" type="slidenum">
              <a:rPr lang="en-US" sz="1300" smtClean="0">
                <a:latin typeface="Arial" pitchFamily="34" charset="0"/>
              </a:rPr>
              <a:pPr/>
              <a:t>41</a:t>
            </a:fld>
            <a:endParaRPr lang="en-US" sz="130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This is not what the asteroid belt looks like.</a:t>
            </a:r>
          </a:p>
        </p:txBody>
      </p:sp>
    </p:spTree>
    <p:extLst>
      <p:ext uri="{BB962C8B-B14F-4D97-AF65-F5344CB8AC3E}">
        <p14:creationId xmlns:p14="http://schemas.microsoft.com/office/powerpoint/2010/main" val="3295101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9B50662-5B03-4F64-83C9-9D1F5ED46912}" type="slidenum">
              <a:rPr lang="en-US" sz="1300" smtClean="0">
                <a:latin typeface="Arial" pitchFamily="34" charset="0"/>
              </a:rPr>
              <a:pPr/>
              <a:t>42</a:t>
            </a:fld>
            <a:endParaRPr lang="en-US" sz="130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This is more like it….  Lots of empty space</a:t>
            </a:r>
          </a:p>
        </p:txBody>
      </p:sp>
    </p:spTree>
    <p:extLst>
      <p:ext uri="{BB962C8B-B14F-4D97-AF65-F5344CB8AC3E}">
        <p14:creationId xmlns:p14="http://schemas.microsoft.com/office/powerpoint/2010/main" val="3610922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9AC8EF-FBDC-4E3A-A5AA-21A514948FE2}" type="slidenum">
              <a:rPr lang="en-US"/>
              <a:pPr/>
              <a:t>43</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dirty="0"/>
              <a:t>The asteroid belt appears to be a terrestrial planet that didn’t form… lots of chunks of rock.</a:t>
            </a:r>
          </a:p>
          <a:p>
            <a:r>
              <a:rPr lang="en-US" dirty="0"/>
              <a:t>Perhaps a planet tried to form but was too close to Jupiter’s gravitational influence.</a:t>
            </a:r>
          </a:p>
          <a:p>
            <a:r>
              <a:rPr lang="en-US" dirty="0"/>
              <a:t>The asteroid belt is not very dense, </a:t>
            </a:r>
            <a:r>
              <a:rPr lang="en-US" dirty="0" smtClean="0"/>
              <a:t>and</a:t>
            </a:r>
            <a:r>
              <a:rPr lang="en-US" baseline="0" dirty="0" smtClean="0"/>
              <a:t> has a mass of ~</a:t>
            </a:r>
            <a:r>
              <a:rPr lang="en-US" dirty="0" smtClean="0"/>
              <a:t>one </a:t>
            </a:r>
            <a:r>
              <a:rPr lang="en-US" dirty="0"/>
              <a:t>thousandth of a terrestrial planet</a:t>
            </a:r>
          </a:p>
        </p:txBody>
      </p:sp>
    </p:spTree>
    <p:extLst>
      <p:ext uri="{BB962C8B-B14F-4D97-AF65-F5344CB8AC3E}">
        <p14:creationId xmlns:p14="http://schemas.microsoft.com/office/powerpoint/2010/main" val="3436557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9AC8EF-FBDC-4E3A-A5AA-21A514948FE2}" type="slidenum">
              <a:rPr lang="en-US"/>
              <a:pPr/>
              <a:t>44</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dirty="0"/>
              <a:t>The asteroid belt appears to be a terrestrial planet that didn’t form… lots of chunks of rock.</a:t>
            </a:r>
          </a:p>
          <a:p>
            <a:r>
              <a:rPr lang="en-US" dirty="0"/>
              <a:t>Perhaps a planet tried to form but was too close to Jupiter’s gravitational influence.</a:t>
            </a:r>
          </a:p>
          <a:p>
            <a:r>
              <a:rPr lang="en-US" dirty="0"/>
              <a:t>The asteroid belt is not very dense, on one thousandth of a terrestrial </a:t>
            </a:r>
            <a:r>
              <a:rPr lang="en-US" dirty="0" smtClean="0"/>
              <a:t>planet</a:t>
            </a:r>
          </a:p>
          <a:p>
            <a:endParaRPr lang="en-US" dirty="0" smtClean="0"/>
          </a:p>
          <a:p>
            <a:r>
              <a:rPr lang="en-US" dirty="0" err="1" smtClean="0"/>
              <a:t>Sweeeet</a:t>
            </a:r>
            <a:r>
              <a:rPr lang="en-US" dirty="0" smtClean="0"/>
              <a:t>: http://www.nytimes.com/interactive/2015/01/13/science/space/photos-of-ceres-from-nasa-dawn.html?smid=pl-share</a:t>
            </a:r>
          </a:p>
          <a:p>
            <a:endParaRPr lang="en-US" dirty="0"/>
          </a:p>
        </p:txBody>
      </p:sp>
    </p:spTree>
    <p:extLst>
      <p:ext uri="{BB962C8B-B14F-4D97-AF65-F5344CB8AC3E}">
        <p14:creationId xmlns:p14="http://schemas.microsoft.com/office/powerpoint/2010/main" val="1916018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00E54-2B00-408D-8CD6-4C44DF2B4A2A}" type="slidenum">
              <a:rPr lang="en-US"/>
              <a:pPr/>
              <a:t>45</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a:t>Since things with mass will orbit the sun, and Hydrogen and Helium have mass… Shouldn’t they still be in orbit?</a:t>
            </a:r>
          </a:p>
        </p:txBody>
      </p:sp>
    </p:spTree>
    <p:extLst>
      <p:ext uri="{BB962C8B-B14F-4D97-AF65-F5344CB8AC3E}">
        <p14:creationId xmlns:p14="http://schemas.microsoft.com/office/powerpoint/2010/main" val="1874326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97939-CEEF-4135-BA61-CEC423A0EAA9}" type="slidenum">
              <a:rPr lang="en-US"/>
              <a:pPr/>
              <a:t>46</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dirty="0"/>
              <a:t>This is where most of our dwarf planets live (Pluto, Eris, Sedna, others which haven’t been confirmed yet).  </a:t>
            </a:r>
          </a:p>
        </p:txBody>
      </p:sp>
    </p:spTree>
    <p:extLst>
      <p:ext uri="{BB962C8B-B14F-4D97-AF65-F5344CB8AC3E}">
        <p14:creationId xmlns:p14="http://schemas.microsoft.com/office/powerpoint/2010/main" val="3173805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97939-CEEF-4135-BA61-CEC423A0EAA9}" type="slidenum">
              <a:rPr lang="en-US"/>
              <a:pPr/>
              <a:t>47</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dirty="0"/>
              <a:t>This is where most of our dwarf planets live (Pluto, Eris, </a:t>
            </a:r>
            <a:r>
              <a:rPr lang="en-US" dirty="0" err="1" smtClean="0"/>
              <a:t>Makemake</a:t>
            </a:r>
            <a:r>
              <a:rPr lang="en-US" dirty="0" smtClean="0"/>
              <a:t>, Haumea.</a:t>
            </a:r>
            <a:r>
              <a:rPr lang="en-US" baseline="0" dirty="0" smtClean="0"/>
              <a:t> The</a:t>
            </a:r>
            <a:r>
              <a:rPr lang="en-US" dirty="0" smtClean="0"/>
              <a:t> </a:t>
            </a:r>
            <a:r>
              <a:rPr lang="en-US" dirty="0"/>
              <a:t>others </a:t>
            </a:r>
            <a:r>
              <a:rPr lang="en-US" dirty="0" smtClean="0"/>
              <a:t>haven’t </a:t>
            </a:r>
            <a:r>
              <a:rPr lang="en-US" dirty="0"/>
              <a:t>been confirmed </a:t>
            </a:r>
            <a:r>
              <a:rPr lang="en-US" dirty="0" smtClean="0"/>
              <a:t>as dwarf planets yet</a:t>
            </a:r>
            <a:r>
              <a:rPr lang="en-US" dirty="0"/>
              <a:t>).  </a:t>
            </a:r>
            <a:r>
              <a:rPr lang="en-US" dirty="0" smtClean="0"/>
              <a:t>Remember Ceres</a:t>
            </a:r>
            <a:r>
              <a:rPr lang="en-US" baseline="0" dirty="0" smtClean="0"/>
              <a:t> is also a dwarf planet!! So we have five.</a:t>
            </a:r>
            <a:endParaRPr lang="en-US" dirty="0"/>
          </a:p>
        </p:txBody>
      </p:sp>
    </p:spTree>
    <p:extLst>
      <p:ext uri="{BB962C8B-B14F-4D97-AF65-F5344CB8AC3E}">
        <p14:creationId xmlns:p14="http://schemas.microsoft.com/office/powerpoint/2010/main" val="191468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97939-CEEF-4135-BA61-CEC423A0EAA9}" type="slidenum">
              <a:rPr lang="en-US"/>
              <a:pPr/>
              <a:t>48</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dirty="0"/>
              <a:t>This is where most of our dwarf planets live (Pluto, Eris, </a:t>
            </a:r>
            <a:r>
              <a:rPr lang="en-US" dirty="0" err="1" smtClean="0"/>
              <a:t>Makemake</a:t>
            </a:r>
            <a:r>
              <a:rPr lang="en-US" dirty="0" smtClean="0"/>
              <a:t>, Haumea, Sedna, Quaoar, </a:t>
            </a:r>
            <a:r>
              <a:rPr lang="en-US" dirty="0"/>
              <a:t>others which haven’t been confirmed yet).  </a:t>
            </a:r>
            <a:endParaRPr lang="en-US" dirty="0" smtClean="0"/>
          </a:p>
          <a:p>
            <a:endParaRPr lang="en-US" dirty="0" smtClean="0"/>
          </a:p>
          <a:p>
            <a:r>
              <a:rPr lang="en-US" dirty="0" smtClean="0"/>
              <a:t>http://www.slate.com/blogs/bad_astronomy/2015/10/02/charon_new_closeup_color_photos.html</a:t>
            </a:r>
            <a:endParaRPr lang="en-US" dirty="0"/>
          </a:p>
        </p:txBody>
      </p:sp>
    </p:spTree>
    <p:extLst>
      <p:ext uri="{BB962C8B-B14F-4D97-AF65-F5344CB8AC3E}">
        <p14:creationId xmlns:p14="http://schemas.microsoft.com/office/powerpoint/2010/main" val="3809597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9B50662-5B03-4F64-83C9-9D1F5ED46912}" type="slidenum">
              <a:rPr lang="en-US" sz="1300" smtClean="0">
                <a:latin typeface="Arial" pitchFamily="34" charset="0"/>
              </a:rPr>
              <a:pPr/>
              <a:t>49</a:t>
            </a:fld>
            <a:endParaRPr lang="en-US" sz="130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4133205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AEEC5-458F-439C-A1C5-A254E74C094A}" type="slidenum">
              <a:rPr lang="en-US"/>
              <a:pPr/>
              <a:t>50</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dirty="0" smtClean="0"/>
              <a:t>KABOOM!</a:t>
            </a:r>
            <a:endParaRPr lang="en-US" dirty="0"/>
          </a:p>
        </p:txBody>
      </p:sp>
    </p:spTree>
    <p:extLst>
      <p:ext uri="{BB962C8B-B14F-4D97-AF65-F5344CB8AC3E}">
        <p14:creationId xmlns:p14="http://schemas.microsoft.com/office/powerpoint/2010/main" val="374583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6C23E9BD-6AB9-465E-8544-78809424DE25}" type="slidenum">
              <a:rPr lang="en-US" sz="1300" smtClean="0">
                <a:latin typeface="Arial" pitchFamily="34" charset="0"/>
              </a:rPr>
              <a:pPr/>
              <a:t>6</a:t>
            </a:fld>
            <a:endParaRPr lang="en-US" sz="1300"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From inside out:</a:t>
            </a:r>
          </a:p>
          <a:p>
            <a:pPr eaLnBrk="1" hangingPunct="1"/>
            <a:r>
              <a:rPr lang="en-US" dirty="0" smtClean="0">
                <a:latin typeface="Arial" pitchFamily="34" charset="0"/>
              </a:rPr>
              <a:t>Terrestrial planets, asteroid belt, Gas giants, Kuiper Belt objects, </a:t>
            </a:r>
            <a:r>
              <a:rPr lang="en-US" dirty="0" err="1" smtClean="0">
                <a:latin typeface="Arial" pitchFamily="34" charset="0"/>
              </a:rPr>
              <a:t>Oort</a:t>
            </a:r>
            <a:r>
              <a:rPr lang="en-US" dirty="0" smtClean="0">
                <a:latin typeface="Arial" pitchFamily="34" charset="0"/>
              </a:rPr>
              <a:t> cloud</a:t>
            </a:r>
          </a:p>
          <a:p>
            <a:pPr eaLnBrk="1" hangingPunct="1"/>
            <a:endParaRPr lang="en-US" dirty="0" smtClean="0">
              <a:latin typeface="Arial" pitchFamily="34" charset="0"/>
            </a:endParaRPr>
          </a:p>
          <a:p>
            <a:pPr eaLnBrk="1" hangingPunct="1"/>
            <a:r>
              <a:rPr lang="en-US" dirty="0" smtClean="0">
                <a:latin typeface="Arial" pitchFamily="34" charset="0"/>
              </a:rPr>
              <a:t>There is a high degree of order in the solar system that must be explained.</a:t>
            </a:r>
          </a:p>
          <a:p>
            <a:pPr marL="171450" indent="-171450" eaLnBrk="1" hangingPunct="1">
              <a:buFont typeface="Arial" pitchFamily="34" charset="0"/>
              <a:buChar char="•"/>
            </a:pPr>
            <a:r>
              <a:rPr lang="en-US" dirty="0" smtClean="0">
                <a:latin typeface="Arial" pitchFamily="34" charset="0"/>
              </a:rPr>
              <a:t>The planets all lie in a plane.</a:t>
            </a:r>
          </a:p>
          <a:p>
            <a:pPr marL="171450" indent="-171450" eaLnBrk="1" hangingPunct="1">
              <a:buFont typeface="Arial" pitchFamily="34" charset="0"/>
              <a:buChar char="•"/>
            </a:pPr>
            <a:r>
              <a:rPr lang="en-US" dirty="0" smtClean="0">
                <a:latin typeface="Arial" pitchFamily="34" charset="0"/>
              </a:rPr>
              <a:t>They all orbit in the same direction.</a:t>
            </a:r>
          </a:p>
          <a:p>
            <a:pPr marL="171450" indent="-171450" eaLnBrk="1" hangingPunct="1">
              <a:buFont typeface="Arial" pitchFamily="34" charset="0"/>
              <a:buChar char="•"/>
            </a:pPr>
            <a:r>
              <a:rPr lang="en-US" dirty="0" smtClean="0">
                <a:latin typeface="Arial" pitchFamily="34" charset="0"/>
              </a:rPr>
              <a:t>Most of them rotate in the same direction.</a:t>
            </a:r>
          </a:p>
          <a:p>
            <a:pPr marL="171450" indent="-171450" eaLnBrk="1" hangingPunct="1">
              <a:buFont typeface="Arial" pitchFamily="34" charset="0"/>
              <a:buChar char="•"/>
            </a:pPr>
            <a:r>
              <a:rPr lang="en-US" dirty="0" smtClean="0">
                <a:latin typeface="Arial" pitchFamily="34" charset="0"/>
              </a:rPr>
              <a:t>Most rotation axis are roughly perpendicular to the ecliptic</a:t>
            </a:r>
          </a:p>
          <a:p>
            <a:pPr marL="171450" indent="-171450" eaLnBrk="1" hangingPunct="1">
              <a:buFont typeface="Arial" pitchFamily="34" charset="0"/>
              <a:buChar char="•"/>
            </a:pPr>
            <a:r>
              <a:rPr lang="en-US" dirty="0" smtClean="0">
                <a:latin typeface="Arial" pitchFamily="34" charset="0"/>
              </a:rPr>
              <a:t>Rocky planets are in the interior, Gassy planets in the exterior, and icy planets </a:t>
            </a:r>
            <a:r>
              <a:rPr lang="en-US" dirty="0" err="1" smtClean="0">
                <a:latin typeface="Arial" pitchFamily="34" charset="0"/>
              </a:rPr>
              <a:t>waaay</a:t>
            </a:r>
            <a:r>
              <a:rPr lang="en-US" dirty="0" smtClean="0">
                <a:latin typeface="Arial" pitchFamily="34" charset="0"/>
              </a:rPr>
              <a:t> out there.</a:t>
            </a:r>
          </a:p>
          <a:p>
            <a:pPr marL="171450" indent="-171450" eaLnBrk="1" hangingPunct="1">
              <a:buFont typeface="Arial" pitchFamily="34" charset="0"/>
              <a:buChar char="•"/>
            </a:pPr>
            <a:endParaRPr lang="en-US" dirty="0" smtClean="0">
              <a:latin typeface="Arial" pitchFamily="34" charset="0"/>
            </a:endParaRPr>
          </a:p>
        </p:txBody>
      </p:sp>
    </p:spTree>
    <p:extLst>
      <p:ext uri="{BB962C8B-B14F-4D97-AF65-F5344CB8AC3E}">
        <p14:creationId xmlns:p14="http://schemas.microsoft.com/office/powerpoint/2010/main" val="3042144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93E5B-5E80-4302-B365-57E58B073C72}" type="slidenum">
              <a:rPr lang="en-US"/>
              <a:pPr/>
              <a:t>51</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9702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93E5B-5E80-4302-B365-57E58B073C72}" type="slidenum">
              <a:rPr lang="en-US"/>
              <a:pPr/>
              <a:t>52</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5155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6FCC01-6B6C-4B9D-BFC3-726AD2684933}" type="slidenum">
              <a:rPr lang="en-US"/>
              <a:pPr/>
              <a:t>53</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61383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AEEC5-458F-439C-A1C5-A254E74C094A}" type="slidenum">
              <a:rPr lang="en-US"/>
              <a:pPr/>
              <a:t>54</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a:t>Mostly angular momentum arguments…  Everything lines up along the original angular momentum axis</a:t>
            </a:r>
          </a:p>
        </p:txBody>
      </p:sp>
    </p:spTree>
    <p:extLst>
      <p:ext uri="{BB962C8B-B14F-4D97-AF65-F5344CB8AC3E}">
        <p14:creationId xmlns:p14="http://schemas.microsoft.com/office/powerpoint/2010/main" val="32903731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0D55C-3098-4E98-A709-D7F0CA920EE9}" type="slidenum">
              <a:rPr lang="en-US"/>
              <a:pPr/>
              <a:t>55</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44012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0D55C-3098-4E98-A709-D7F0CA920EE9}" type="slidenum">
              <a:rPr lang="en-US"/>
              <a:pPr/>
              <a:t>56</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dirty="0" smtClean="0"/>
              <a:t>Jupiter</a:t>
            </a:r>
            <a:r>
              <a:rPr lang="en-US" baseline="0" dirty="0" smtClean="0"/>
              <a:t> is the one throwing its mass around the most, but the other Jovian planets got into the act as well.  Even now, (mostly) Jupiter perturbs things out even in the Kuiper belt or further out in the </a:t>
            </a:r>
            <a:r>
              <a:rPr lang="en-US" baseline="0" dirty="0" err="1" smtClean="0"/>
              <a:t>Oort</a:t>
            </a:r>
            <a:r>
              <a:rPr lang="en-US" baseline="0" dirty="0" smtClean="0"/>
              <a:t> cloud</a:t>
            </a:r>
            <a:r>
              <a:rPr lang="en-US" baseline="0" smtClean="0"/>
              <a:t>, which is how we get new comets…</a:t>
            </a:r>
            <a:endParaRPr lang="en-US"/>
          </a:p>
        </p:txBody>
      </p:sp>
    </p:spTree>
    <p:extLst>
      <p:ext uri="{BB962C8B-B14F-4D97-AF65-F5344CB8AC3E}">
        <p14:creationId xmlns:p14="http://schemas.microsoft.com/office/powerpoint/2010/main" val="26908394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05E008B0-CE3E-4B99-A6B0-A28FA8E525ED}" type="slidenum">
              <a:rPr lang="en-US" sz="1300" smtClean="0">
                <a:latin typeface="Arial" pitchFamily="34" charset="0"/>
              </a:rPr>
              <a:pPr/>
              <a:t>57</a:t>
            </a:fld>
            <a:endParaRPr lang="en-US" sz="1300" smtClean="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1) Things decay at a fixed rate.  Some of the decay products are gases.  </a:t>
            </a:r>
          </a:p>
          <a:p>
            <a:r>
              <a:rPr lang="en-US" dirty="0" smtClean="0"/>
              <a:t>By looking at the ratio of the radioactive element to the decay product, the formation date can be calculated.</a:t>
            </a:r>
          </a:p>
          <a:p>
            <a:r>
              <a:rPr lang="en-US" dirty="0" smtClean="0"/>
              <a:t>2) We understand how stars work and can date the sun based on our knowledge</a:t>
            </a:r>
          </a:p>
          <a:p>
            <a:r>
              <a:rPr lang="en-US" dirty="0" smtClean="0"/>
              <a:t>They agree to within 100 million years.</a:t>
            </a:r>
          </a:p>
        </p:txBody>
      </p:sp>
    </p:spTree>
    <p:extLst>
      <p:ext uri="{BB962C8B-B14F-4D97-AF65-F5344CB8AC3E}">
        <p14:creationId xmlns:p14="http://schemas.microsoft.com/office/powerpoint/2010/main" val="891077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863D7-AF34-4848-9B5E-F3673C9F26BD}" type="slidenum">
              <a:rPr lang="en-US"/>
              <a:pPr/>
              <a:t>58</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94438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9B50662-5B03-4F64-83C9-9D1F5ED46912}" type="slidenum">
              <a:rPr lang="en-US" sz="1300" smtClean="0">
                <a:latin typeface="Arial" pitchFamily="34" charset="0"/>
              </a:rPr>
              <a:pPr/>
              <a:t>59</a:t>
            </a:fld>
            <a:endParaRPr lang="en-US" sz="130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329714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1pPr>
            <a:lvl2pPr marL="742950" indent="-28575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2pPr>
            <a:lvl3pPr marL="1143000" indent="-22860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3pPr>
            <a:lvl4pPr marL="1600200" indent="-22860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4pPr>
            <a:lvl5pPr marL="2057400" indent="-228600" defTabSz="482600">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5pPr>
            <a:lvl6pPr marL="2514600" indent="-228600" algn="ctr"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6pPr>
            <a:lvl7pPr marL="2971800" indent="-228600" algn="ctr"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7pPr>
            <a:lvl8pPr marL="3429000" indent="-228600" algn="ctr"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8pPr>
            <a:lvl9pPr marL="3886200" indent="-228600" algn="ctr" defTabSz="482600" eaLnBrk="0" fontAlgn="base" hangingPunct="0">
              <a:spcBef>
                <a:spcPct val="0"/>
              </a:spcBef>
              <a:spcAft>
                <a:spcPct val="0"/>
              </a:spcAft>
              <a:tabLst>
                <a:tab pos="0" algn="l"/>
                <a:tab pos="482600" algn="l"/>
                <a:tab pos="966788" algn="l"/>
                <a:tab pos="1449388" algn="l"/>
                <a:tab pos="1933575" algn="l"/>
                <a:tab pos="2416175" algn="l"/>
                <a:tab pos="2900363" algn="l"/>
                <a:tab pos="3382963" algn="l"/>
                <a:tab pos="3867150" algn="l"/>
                <a:tab pos="4349750" algn="l"/>
                <a:tab pos="4832350" algn="l"/>
                <a:tab pos="5316538" algn="l"/>
                <a:tab pos="5799138" algn="l"/>
                <a:tab pos="6283325" algn="l"/>
                <a:tab pos="6765925" algn="l"/>
                <a:tab pos="7250113" algn="l"/>
                <a:tab pos="7732713" algn="l"/>
                <a:tab pos="8216900" algn="l"/>
                <a:tab pos="8699500" algn="l"/>
                <a:tab pos="9182100" algn="l"/>
                <a:tab pos="9666288" algn="l"/>
              </a:tabLst>
              <a:defRPr sz="2400">
                <a:solidFill>
                  <a:schemeClr val="tx1"/>
                </a:solidFill>
                <a:latin typeface="EmbossedBlackWide" pitchFamily="18" charset="0"/>
              </a:defRPr>
            </a:lvl9pPr>
          </a:lstStyle>
          <a:p>
            <a:pPr>
              <a:buFont typeface="Arial" pitchFamily="34" charset="0"/>
              <a:buNone/>
            </a:pPr>
            <a:fld id="{AF836843-4F1B-4014-B95B-1668107EB303}" type="slidenum">
              <a:rPr lang="en-GB" sz="1300" smtClean="0">
                <a:solidFill>
                  <a:srgbClr val="000000"/>
                </a:solidFill>
                <a:latin typeface="Arial" pitchFamily="34" charset="0"/>
              </a:rPr>
              <a:pPr>
                <a:buFont typeface="Arial" pitchFamily="34" charset="0"/>
                <a:buNone/>
              </a:pPr>
              <a:t>7</a:t>
            </a:fld>
            <a:endParaRPr lang="en-GB" sz="1300" smtClean="0">
              <a:solidFill>
                <a:srgbClr val="000000"/>
              </a:solidFill>
              <a:latin typeface="Arial" pitchFamily="34" charset="0"/>
            </a:endParaRPr>
          </a:p>
        </p:txBody>
      </p:sp>
      <p:sp>
        <p:nvSpPr>
          <p:cNvPr id="62467" name="Text Box 2"/>
          <p:cNvSpPr txBox="1">
            <a:spLocks noChangeArrowheads="1"/>
          </p:cNvSpPr>
          <p:nvPr/>
        </p:nvSpPr>
        <p:spPr bwMode="auto">
          <a:xfrm>
            <a:off x="1219200" y="720725"/>
            <a:ext cx="4876800" cy="360045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EmbossedBlackWide" pitchFamily="18" charset="0"/>
              </a:defRPr>
            </a:lvl1pPr>
            <a:lvl2pPr marL="742950" indent="-285750">
              <a:defRPr sz="2400">
                <a:solidFill>
                  <a:schemeClr val="tx1"/>
                </a:solidFill>
                <a:latin typeface="EmbossedBlackWide" pitchFamily="18" charset="0"/>
              </a:defRPr>
            </a:lvl2pPr>
            <a:lvl3pPr marL="1143000" indent="-228600">
              <a:defRPr sz="2400">
                <a:solidFill>
                  <a:schemeClr val="tx1"/>
                </a:solidFill>
                <a:latin typeface="EmbossedBlackWide" pitchFamily="18" charset="0"/>
              </a:defRPr>
            </a:lvl3pPr>
            <a:lvl4pPr marL="1600200" indent="-228600">
              <a:defRPr sz="2400">
                <a:solidFill>
                  <a:schemeClr val="tx1"/>
                </a:solidFill>
                <a:latin typeface="EmbossedBlackWide" pitchFamily="18" charset="0"/>
              </a:defRPr>
            </a:lvl4pPr>
            <a:lvl5pPr marL="2057400" indent="-228600">
              <a:defRPr sz="2400">
                <a:solidFill>
                  <a:schemeClr val="tx1"/>
                </a:solidFill>
                <a:latin typeface="EmbossedBlackWide" pitchFamily="18" charset="0"/>
              </a:defRPr>
            </a:lvl5pPr>
            <a:lvl6pPr marL="2514600" indent="-228600" algn="ctr" eaLnBrk="0" fontAlgn="base" hangingPunct="0">
              <a:spcBef>
                <a:spcPct val="0"/>
              </a:spcBef>
              <a:spcAft>
                <a:spcPct val="0"/>
              </a:spcAft>
              <a:defRPr sz="2400">
                <a:solidFill>
                  <a:schemeClr val="tx1"/>
                </a:solidFill>
                <a:latin typeface="EmbossedBlackWide" pitchFamily="18" charset="0"/>
              </a:defRPr>
            </a:lvl6pPr>
            <a:lvl7pPr marL="2971800" indent="-228600" algn="ctr" eaLnBrk="0" fontAlgn="base" hangingPunct="0">
              <a:spcBef>
                <a:spcPct val="0"/>
              </a:spcBef>
              <a:spcAft>
                <a:spcPct val="0"/>
              </a:spcAft>
              <a:defRPr sz="2400">
                <a:solidFill>
                  <a:schemeClr val="tx1"/>
                </a:solidFill>
                <a:latin typeface="EmbossedBlackWide" pitchFamily="18" charset="0"/>
              </a:defRPr>
            </a:lvl7pPr>
            <a:lvl8pPr marL="3429000" indent="-228600" algn="ctr" eaLnBrk="0" fontAlgn="base" hangingPunct="0">
              <a:spcBef>
                <a:spcPct val="0"/>
              </a:spcBef>
              <a:spcAft>
                <a:spcPct val="0"/>
              </a:spcAft>
              <a:defRPr sz="2400">
                <a:solidFill>
                  <a:schemeClr val="tx1"/>
                </a:solidFill>
                <a:latin typeface="EmbossedBlackWide" pitchFamily="18" charset="0"/>
              </a:defRPr>
            </a:lvl8pPr>
            <a:lvl9pPr marL="3886200" indent="-228600" algn="ctr" eaLnBrk="0" fontAlgn="base" hangingPunct="0">
              <a:spcBef>
                <a:spcPct val="0"/>
              </a:spcBef>
              <a:spcAft>
                <a:spcPct val="0"/>
              </a:spcAft>
              <a:defRPr sz="2400">
                <a:solidFill>
                  <a:schemeClr val="tx1"/>
                </a:solidFill>
                <a:latin typeface="EmbossedBlackWide" pitchFamily="18" charset="0"/>
              </a:defRPr>
            </a:lvl9pPr>
          </a:lstStyle>
          <a:p>
            <a:endParaRPr lang="en-US">
              <a:solidFill>
                <a:schemeClr val="bg1"/>
              </a:solidFill>
              <a:latin typeface="Arial" pitchFamily="34" charset="0"/>
            </a:endParaRPr>
          </a:p>
        </p:txBody>
      </p:sp>
      <p:sp>
        <p:nvSpPr>
          <p:cNvPr id="62468" name="Text Box 3"/>
          <p:cNvSpPr>
            <a:spLocks noGrp="1" noChangeArrowheads="1"/>
          </p:cNvSpPr>
          <p:nvPr>
            <p:ph type="body"/>
          </p:nvPr>
        </p:nvSpPr>
        <p:spPr>
          <a:xfrm>
            <a:off x="731838" y="4560888"/>
            <a:ext cx="5848350"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l">
              <a:spcAft>
                <a:spcPct val="50000"/>
              </a:spcAft>
            </a:pPr>
            <a:r>
              <a:rPr lang="en-US" sz="3200" b="1" dirty="0" smtClean="0">
                <a:solidFill>
                  <a:srgbClr val="F5E9E9"/>
                </a:solidFill>
                <a:effectLst>
                  <a:outerShdw blurRad="38100" dist="38100" dir="2700000" algn="tl">
                    <a:srgbClr val="000000"/>
                  </a:outerShdw>
                </a:effectLst>
                <a:latin typeface="Georgia" pitchFamily="18" charset="0"/>
              </a:rPr>
              <a:t>We Must Explain:</a:t>
            </a:r>
            <a:endParaRPr lang="en-US" sz="3200" dirty="0" smtClean="0">
              <a:solidFill>
                <a:srgbClr val="F5E9E9"/>
              </a:solidFill>
              <a:effectLst>
                <a:outerShdw blurRad="38100" dist="38100" dir="2700000" algn="tl">
                  <a:srgbClr val="000000"/>
                </a:outerShdw>
              </a:effectLst>
              <a:latin typeface="Georgia" pitchFamily="18" charset="0"/>
            </a:endParaRPr>
          </a:p>
          <a:p>
            <a:pPr lvl="1" algn="l">
              <a:spcAft>
                <a:spcPct val="50000"/>
              </a:spcAft>
              <a:buFontTx/>
              <a:buAutoNum type="arabicPeriod"/>
            </a:pPr>
            <a:r>
              <a:rPr lang="en-US" sz="3200" dirty="0" smtClean="0">
                <a:solidFill>
                  <a:srgbClr val="F5E9E9"/>
                </a:solidFill>
                <a:effectLst>
                  <a:outerShdw blurRad="38100" dist="38100" dir="2700000" algn="tl">
                    <a:srgbClr val="000000"/>
                  </a:outerShdw>
                </a:effectLst>
                <a:latin typeface="Georgia" pitchFamily="18" charset="0"/>
              </a:rPr>
              <a:t> All orbits are in the same plane (mostly)</a:t>
            </a:r>
          </a:p>
          <a:p>
            <a:pPr lvl="1" algn="l">
              <a:spcAft>
                <a:spcPct val="50000"/>
              </a:spcAft>
              <a:buFontTx/>
              <a:buAutoNum type="arabicPeriod"/>
            </a:pPr>
            <a:r>
              <a:rPr lang="en-US" sz="3200" dirty="0" smtClean="0">
                <a:solidFill>
                  <a:srgbClr val="F5E9E9"/>
                </a:solidFill>
                <a:effectLst>
                  <a:outerShdw blurRad="38100" dist="38100" dir="2700000" algn="tl">
                    <a:srgbClr val="000000"/>
                  </a:outerShdw>
                </a:effectLst>
                <a:latin typeface="Georgia" pitchFamily="18" charset="0"/>
              </a:rPr>
              <a:t> Everything orbits in the same direction around the sun</a:t>
            </a:r>
          </a:p>
          <a:p>
            <a:pPr lvl="1" algn="l">
              <a:spcAft>
                <a:spcPct val="50000"/>
              </a:spcAft>
              <a:buFontTx/>
              <a:buAutoNum type="arabicPeriod"/>
            </a:pPr>
            <a:r>
              <a:rPr lang="en-US" sz="3200" dirty="0" smtClean="0">
                <a:solidFill>
                  <a:srgbClr val="F5E9E9"/>
                </a:solidFill>
                <a:effectLst>
                  <a:outerShdw blurRad="38100" dist="38100" dir="2700000" algn="tl">
                    <a:srgbClr val="000000"/>
                  </a:outerShdw>
                </a:effectLst>
                <a:latin typeface="Georgia" pitchFamily="18" charset="0"/>
              </a:rPr>
              <a:t> (Almost) Everything spins in the same direction</a:t>
            </a:r>
          </a:p>
          <a:p>
            <a:pPr lvl="1" algn="l">
              <a:spcAft>
                <a:spcPct val="50000"/>
              </a:spcAft>
              <a:buFontTx/>
              <a:buAutoNum type="arabicPeriod"/>
            </a:pPr>
            <a:r>
              <a:rPr lang="en-US" sz="3200" dirty="0" smtClean="0">
                <a:solidFill>
                  <a:srgbClr val="F5E9E9"/>
                </a:solidFill>
                <a:effectLst>
                  <a:outerShdw blurRad="38100" dist="38100" dir="2700000" algn="tl">
                    <a:srgbClr val="000000"/>
                  </a:outerShdw>
                </a:effectLst>
                <a:latin typeface="Georgia" pitchFamily="18" charset="0"/>
              </a:rPr>
              <a:t> (Almost</a:t>
            </a:r>
            <a:r>
              <a:rPr lang="en-US" sz="3200" baseline="0" dirty="0" smtClean="0">
                <a:solidFill>
                  <a:srgbClr val="F5E9E9"/>
                </a:solidFill>
                <a:effectLst>
                  <a:outerShdw blurRad="38100" dist="38100" dir="2700000" algn="tl">
                    <a:srgbClr val="000000"/>
                  </a:outerShdw>
                </a:effectLst>
                <a:latin typeface="Georgia" pitchFamily="18" charset="0"/>
              </a:rPr>
              <a:t>) </a:t>
            </a:r>
            <a:r>
              <a:rPr lang="en-US" sz="3200" dirty="0" smtClean="0">
                <a:solidFill>
                  <a:srgbClr val="F5E9E9"/>
                </a:solidFill>
                <a:effectLst>
                  <a:outerShdw blurRad="38100" dist="38100" dir="2700000" algn="tl">
                    <a:srgbClr val="000000"/>
                  </a:outerShdw>
                </a:effectLst>
                <a:latin typeface="Georgia" pitchFamily="18" charset="0"/>
              </a:rPr>
              <a:t>All of the spin axes are approximately aligned	</a:t>
            </a:r>
          </a:p>
          <a:p>
            <a:pPr algn="l"/>
            <a:endParaRPr lang="en-US" dirty="0" smtClean="0">
              <a:latin typeface="Times New Roman" pitchFamily="18" charset="0"/>
            </a:endParaRPr>
          </a:p>
          <a:p>
            <a:pPr algn="l"/>
            <a:r>
              <a:rPr lang="en-US" dirty="0" smtClean="0">
                <a:latin typeface="Times New Roman" pitchFamily="18" charset="0"/>
              </a:rPr>
              <a:t>The orbit of objects in the asteroid belt tend to be more elliptical </a:t>
            </a:r>
          </a:p>
          <a:p>
            <a:pPr algn="l"/>
            <a:r>
              <a:rPr lang="en-US" dirty="0" smtClean="0">
                <a:latin typeface="Times New Roman" pitchFamily="18" charset="0"/>
              </a:rPr>
              <a:t>The orbits of objects in the Kuiper belt tend to be more elliptical and their orbital planes are at greater angles.</a:t>
            </a:r>
          </a:p>
          <a:p>
            <a:pPr algn="l"/>
            <a:endParaRPr lang="en-US" dirty="0" smtClean="0">
              <a:latin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These are all due mostly to angular momentum arguments…  Everything lines up along the original angular momentum axis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hlinkClick r:id="rId4"/>
              </a:rPr>
              <a:t>http://janus.astro.umd.edu/javadir/orbits/ssv.html</a:t>
            </a:r>
            <a:endParaRPr lang="en-US" dirty="0" smtClean="0"/>
          </a:p>
          <a:p>
            <a:pPr algn="l"/>
            <a:endParaRPr lang="en-US" dirty="0" smtClean="0">
              <a:latin typeface="Times New Roman" pitchFamily="18" charset="0"/>
            </a:endParaRPr>
          </a:p>
        </p:txBody>
      </p:sp>
      <p:graphicFrame>
        <p:nvGraphicFramePr>
          <p:cNvPr id="62469" name="Object 5"/>
          <p:cNvGraphicFramePr>
            <a:graphicFrameLocks noChangeAspect="1"/>
          </p:cNvGraphicFramePr>
          <p:nvPr/>
        </p:nvGraphicFramePr>
        <p:xfrm>
          <a:off x="1371600" y="806450"/>
          <a:ext cx="4570413" cy="3427413"/>
        </p:xfrm>
        <a:graphic>
          <a:graphicData uri="http://schemas.openxmlformats.org/presentationml/2006/ole">
            <mc:AlternateContent xmlns:mc="http://schemas.openxmlformats.org/markup-compatibility/2006">
              <mc:Choice xmlns:v="urn:schemas-microsoft-com:vml" Requires="v">
                <p:oleObj spid="_x0000_s328733" name="Slide" r:id="rId5" imgW="4570603" imgH="3427427" progId="PowerPoint.Slide.12">
                  <p:embed/>
                </p:oleObj>
              </mc:Choice>
              <mc:Fallback>
                <p:oleObj name="Slide" r:id="rId5" imgW="4570603" imgH="3427427" progId="PowerPoint.Slid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806450"/>
                        <a:ext cx="4570413" cy="34274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3503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19B50662-5B03-4F64-83C9-9D1F5ED46912}" type="slidenum">
              <a:rPr lang="en-US" sz="1300" smtClean="0">
                <a:latin typeface="Arial" pitchFamily="34" charset="0"/>
              </a:rPr>
              <a:pPr/>
              <a:t>8</a:t>
            </a:fld>
            <a:endParaRPr lang="en-US" sz="130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How</a:t>
            </a:r>
            <a:r>
              <a:rPr lang="en-US" baseline="0" dirty="0" smtClean="0">
                <a:latin typeface="Arial" pitchFamily="34" charset="0"/>
              </a:rPr>
              <a:t> did the solar system form so that the motion was very orderly?</a:t>
            </a:r>
          </a:p>
          <a:p>
            <a:pPr eaLnBrk="1" hangingPunct="1"/>
            <a:r>
              <a:rPr lang="en-US" baseline="0" dirty="0" smtClean="0">
                <a:latin typeface="Arial" pitchFamily="34" charset="0"/>
              </a:rPr>
              <a:t>Why are the inner planets (terrestrial planets) different from the outer planets (gas giants)?</a:t>
            </a:r>
          </a:p>
          <a:p>
            <a:pPr eaLnBrk="1" hangingPunct="1"/>
            <a:r>
              <a:rPr lang="en-US" baseline="0" dirty="0" smtClean="0">
                <a:latin typeface="Arial" pitchFamily="34" charset="0"/>
              </a:rPr>
              <a:t>What’s the deal with asteroids, the Kuiper belt, and the </a:t>
            </a:r>
            <a:r>
              <a:rPr lang="en-US" baseline="0" dirty="0" err="1" smtClean="0">
                <a:latin typeface="Arial" pitchFamily="34" charset="0"/>
              </a:rPr>
              <a:t>Oort</a:t>
            </a:r>
            <a:r>
              <a:rPr lang="en-US" baseline="0" dirty="0" smtClean="0">
                <a:latin typeface="Arial" pitchFamily="34" charset="0"/>
              </a:rPr>
              <a:t> cloud?</a:t>
            </a:r>
          </a:p>
          <a:p>
            <a:pPr eaLnBrk="1" hangingPunct="1"/>
            <a:r>
              <a:rPr lang="en-US" baseline="0" dirty="0" smtClean="0">
                <a:latin typeface="Arial" pitchFamily="34" charset="0"/>
              </a:rPr>
              <a:t>Venus spins backward, Uranus is tipped on its side, the Earth has a ginormous moon….why?</a:t>
            </a:r>
            <a:endParaRPr lang="en-US" dirty="0" smtClean="0">
              <a:latin typeface="Arial" pitchFamily="34" charset="0"/>
            </a:endParaRPr>
          </a:p>
        </p:txBody>
      </p:sp>
    </p:spTree>
    <p:extLst>
      <p:ext uri="{BB962C8B-B14F-4D97-AF65-F5344CB8AC3E}">
        <p14:creationId xmlns:p14="http://schemas.microsoft.com/office/powerpoint/2010/main" val="343855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9A2A8A57-FDB7-4C2E-87EC-B92CF95F8EE0}" type="slidenum">
              <a:rPr lang="en-US" sz="1300" smtClean="0">
                <a:latin typeface="Arial" pitchFamily="34" charset="0"/>
              </a:rPr>
              <a:pPr/>
              <a:t>9</a:t>
            </a:fld>
            <a:endParaRPr lang="en-US" sz="1300"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The Nebular Theory:</a:t>
            </a:r>
          </a:p>
          <a:p>
            <a:pPr eaLnBrk="1" hangingPunct="1"/>
            <a:r>
              <a:rPr lang="en-US" dirty="0" smtClean="0">
                <a:latin typeface="Arial" pitchFamily="34" charset="0"/>
              </a:rPr>
              <a:t>    A cloud of interstellar gas began to collapse due to it’s own gravity.</a:t>
            </a:r>
          </a:p>
          <a:p>
            <a:pPr eaLnBrk="1" hangingPunct="1"/>
            <a:r>
              <a:rPr lang="en-US" dirty="0" smtClean="0">
                <a:latin typeface="Arial" pitchFamily="34" charset="0"/>
              </a:rPr>
              <a:t>    As it collapses, it conserves angular momentum and spins faster</a:t>
            </a:r>
          </a:p>
          <a:p>
            <a:pPr eaLnBrk="1" hangingPunct="1"/>
            <a:r>
              <a:rPr lang="en-US" dirty="0" smtClean="0">
                <a:latin typeface="Arial" pitchFamily="34" charset="0"/>
              </a:rPr>
              <a:t>    As it the density increases, collisions between particles cause it to flatten into a disk.</a:t>
            </a:r>
          </a:p>
          <a:p>
            <a:pPr eaLnBrk="1" hangingPunct="1"/>
            <a:r>
              <a:rPr lang="en-US" dirty="0" smtClean="0">
                <a:latin typeface="Arial" pitchFamily="34" charset="0"/>
              </a:rPr>
              <a:t>	</a:t>
            </a:r>
          </a:p>
        </p:txBody>
      </p:sp>
    </p:spTree>
    <p:extLst>
      <p:ext uri="{BB962C8B-B14F-4D97-AF65-F5344CB8AC3E}">
        <p14:creationId xmlns:p14="http://schemas.microsoft.com/office/powerpoint/2010/main" val="2701388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9A93F46F-1E7B-4862-A73D-52B339B424E4}" type="slidenum">
              <a:rPr lang="en-US" sz="1300" smtClean="0">
                <a:latin typeface="Arial" pitchFamily="34" charset="0"/>
              </a:rPr>
              <a:pPr/>
              <a:t>10</a:t>
            </a:fld>
            <a:endParaRPr lang="en-US" sz="1300"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The collapse is a battle between GRAVITY and internal PRESSURE</a:t>
            </a:r>
          </a:p>
          <a:p>
            <a:pPr eaLnBrk="1" hangingPunct="1"/>
            <a:r>
              <a:rPr lang="en-US" dirty="0" smtClean="0">
                <a:latin typeface="Arial" pitchFamily="34" charset="0"/>
              </a:rPr>
              <a:t>If gravity wins, the cloud collapses.</a:t>
            </a:r>
          </a:p>
        </p:txBody>
      </p:sp>
    </p:spTree>
    <p:extLst>
      <p:ext uri="{BB962C8B-B14F-4D97-AF65-F5344CB8AC3E}">
        <p14:creationId xmlns:p14="http://schemas.microsoft.com/office/powerpoint/2010/main" val="378909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90CE4B-AFC2-465C-9F8C-3A1C23BECDFD}" type="slidenum">
              <a:rPr lang="en-US"/>
              <a:pPr/>
              <a:t>‹#›</a:t>
            </a:fld>
            <a:endParaRPr lang="en-US"/>
          </a:p>
        </p:txBody>
      </p:sp>
    </p:spTree>
    <p:extLst>
      <p:ext uri="{BB962C8B-B14F-4D97-AF65-F5344CB8AC3E}">
        <p14:creationId xmlns:p14="http://schemas.microsoft.com/office/powerpoint/2010/main" val="1565864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A0C867-D1F1-4958-BAA1-11419E18B10B}" type="slidenum">
              <a:rPr lang="en-US"/>
              <a:pPr/>
              <a:t>‹#›</a:t>
            </a:fld>
            <a:endParaRPr lang="en-US"/>
          </a:p>
        </p:txBody>
      </p:sp>
    </p:spTree>
    <p:extLst>
      <p:ext uri="{BB962C8B-B14F-4D97-AF65-F5344CB8AC3E}">
        <p14:creationId xmlns:p14="http://schemas.microsoft.com/office/powerpoint/2010/main" val="343718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9D3ACD-25CE-4616-A166-39692ABC8744}" type="slidenum">
              <a:rPr lang="en-US"/>
              <a:pPr/>
              <a:t>‹#›</a:t>
            </a:fld>
            <a:endParaRPr lang="en-US"/>
          </a:p>
        </p:txBody>
      </p:sp>
    </p:spTree>
    <p:extLst>
      <p:ext uri="{BB962C8B-B14F-4D97-AF65-F5344CB8AC3E}">
        <p14:creationId xmlns:p14="http://schemas.microsoft.com/office/powerpoint/2010/main" val="95460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23227F-7009-406B-836B-39435B498BC5}" type="slidenum">
              <a:rPr lang="en-US"/>
              <a:pPr/>
              <a:t>‹#›</a:t>
            </a:fld>
            <a:endParaRPr lang="en-US"/>
          </a:p>
        </p:txBody>
      </p:sp>
    </p:spTree>
    <p:extLst>
      <p:ext uri="{BB962C8B-B14F-4D97-AF65-F5344CB8AC3E}">
        <p14:creationId xmlns:p14="http://schemas.microsoft.com/office/powerpoint/2010/main" val="2634225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8DECD2-3723-44AC-BEE2-8D27867F7E00}" type="slidenum">
              <a:rPr lang="en-US"/>
              <a:pPr/>
              <a:t>‹#›</a:t>
            </a:fld>
            <a:endParaRPr lang="en-US"/>
          </a:p>
        </p:txBody>
      </p:sp>
    </p:spTree>
    <p:extLst>
      <p:ext uri="{BB962C8B-B14F-4D97-AF65-F5344CB8AC3E}">
        <p14:creationId xmlns:p14="http://schemas.microsoft.com/office/powerpoint/2010/main" val="317137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9ED147-6C15-4C40-AA52-4AA545B9717B}" type="slidenum">
              <a:rPr lang="en-US"/>
              <a:pPr/>
              <a:t>‹#›</a:t>
            </a:fld>
            <a:endParaRPr lang="en-US"/>
          </a:p>
        </p:txBody>
      </p:sp>
    </p:spTree>
    <p:extLst>
      <p:ext uri="{BB962C8B-B14F-4D97-AF65-F5344CB8AC3E}">
        <p14:creationId xmlns:p14="http://schemas.microsoft.com/office/powerpoint/2010/main" val="1978339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24AE922-AA2A-46DE-80A5-67FD1E8FB1BA}" type="slidenum">
              <a:rPr lang="en-US"/>
              <a:pPr/>
              <a:t>‹#›</a:t>
            </a:fld>
            <a:endParaRPr lang="en-US"/>
          </a:p>
        </p:txBody>
      </p:sp>
    </p:spTree>
    <p:extLst>
      <p:ext uri="{BB962C8B-B14F-4D97-AF65-F5344CB8AC3E}">
        <p14:creationId xmlns:p14="http://schemas.microsoft.com/office/powerpoint/2010/main" val="384384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BB4C8B2-6875-4C78-A665-705F8BF2E4DE}" type="slidenum">
              <a:rPr lang="en-US"/>
              <a:pPr/>
              <a:t>‹#›</a:t>
            </a:fld>
            <a:endParaRPr lang="en-US"/>
          </a:p>
        </p:txBody>
      </p:sp>
    </p:spTree>
    <p:extLst>
      <p:ext uri="{BB962C8B-B14F-4D97-AF65-F5344CB8AC3E}">
        <p14:creationId xmlns:p14="http://schemas.microsoft.com/office/powerpoint/2010/main" val="2205917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B07C691-33C6-40DB-A419-5A011B339882}" type="slidenum">
              <a:rPr lang="en-US"/>
              <a:pPr/>
              <a:t>‹#›</a:t>
            </a:fld>
            <a:endParaRPr lang="en-US"/>
          </a:p>
        </p:txBody>
      </p:sp>
    </p:spTree>
    <p:extLst>
      <p:ext uri="{BB962C8B-B14F-4D97-AF65-F5344CB8AC3E}">
        <p14:creationId xmlns:p14="http://schemas.microsoft.com/office/powerpoint/2010/main" val="53251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ED41BA3-6D1F-45C7-A73D-DA87FBCAF3CD}" type="slidenum">
              <a:rPr lang="en-US"/>
              <a:pPr/>
              <a:t>‹#›</a:t>
            </a:fld>
            <a:endParaRPr lang="en-US"/>
          </a:p>
        </p:txBody>
      </p:sp>
    </p:spTree>
    <p:extLst>
      <p:ext uri="{BB962C8B-B14F-4D97-AF65-F5344CB8AC3E}">
        <p14:creationId xmlns:p14="http://schemas.microsoft.com/office/powerpoint/2010/main" val="70045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4610B2-2F0A-4359-8F57-DEA7D21BA432}" type="slidenum">
              <a:rPr lang="en-US"/>
              <a:pPr/>
              <a:t>‹#›</a:t>
            </a:fld>
            <a:endParaRPr lang="en-US"/>
          </a:p>
        </p:txBody>
      </p:sp>
    </p:spTree>
    <p:extLst>
      <p:ext uri="{BB962C8B-B14F-4D97-AF65-F5344CB8AC3E}">
        <p14:creationId xmlns:p14="http://schemas.microsoft.com/office/powerpoint/2010/main" val="162652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3333FF">
                <a:gamma/>
                <a:shade val="20392"/>
                <a:invGamma/>
              </a:srgbClr>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9DEA60D9-394A-4793-A0FE-8523E40EB34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5.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0.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www.xyz.com/racing/nerd3.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hyperlink" Target="http://hackedgadgets.com/2008/01/16/disintegrator-rubber-band-gun/"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http://www.xyz.com/racing/nerd3.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5.png"/><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40.png"/><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0.png"/><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45.png"/><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46.png"/><Relationship Id="rId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1.wdp"/><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pa.msu.edu/people/frenchj/moon/moon14day-1985c.jp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73.png"/><Relationship Id="rId4" Type="http://schemas.openxmlformats.org/officeDocument/2006/relationships/oleObject" Target="../embeddings/oleObject10.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janus.astro.umd.edu/javadir/orbits/ssv.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Collapse.ex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3983182" y="0"/>
            <a:ext cx="5160818" cy="1754326"/>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i="1" dirty="0" smtClean="0">
                <a:solidFill>
                  <a:srgbClr val="F5E9E9"/>
                </a:solidFill>
                <a:effectLst>
                  <a:outerShdw blurRad="38100" dist="38100" dir="2700000" algn="tl">
                    <a:srgbClr val="000000"/>
                  </a:outerShdw>
                </a:effectLst>
                <a:latin typeface="Georgia" pitchFamily="18" charset="0"/>
              </a:rPr>
              <a:t>Solar System Formation</a:t>
            </a:r>
            <a:endParaRPr lang="en-US" sz="5400" i="1" dirty="0">
              <a:solidFill>
                <a:srgbClr val="F5E9E9"/>
              </a:solidFill>
              <a:effectLst>
                <a:outerShdw blurRad="38100" dist="38100" dir="2700000" algn="tl">
                  <a:srgbClr val="000000"/>
                </a:outerShdw>
              </a:effectLst>
              <a:latin typeface="Georg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Collapse</a:t>
            </a:r>
          </a:p>
        </p:txBody>
      </p:sp>
      <p:pic>
        <p:nvPicPr>
          <p:cNvPr id="16387" name="Picture 4" descr="gasbal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90600"/>
            <a:ext cx="6091238" cy="5676900"/>
          </a:xfrm>
          <a:prstGeom prst="rect">
            <a:avLst/>
          </a:prstGeom>
          <a:solidFill>
            <a:schemeClr val="bg1">
              <a:alpha val="92155"/>
            </a:schemeClr>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6388" name="Straight Arrow Connector 6"/>
          <p:cNvCxnSpPr>
            <a:cxnSpLocks noChangeShapeType="1"/>
          </p:cNvCxnSpPr>
          <p:nvPr/>
        </p:nvCxnSpPr>
        <p:spPr bwMode="auto">
          <a:xfrm flipV="1">
            <a:off x="3429000" y="4114800"/>
            <a:ext cx="1295400" cy="1143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389" name="Straight Arrow Connector 9"/>
          <p:cNvCxnSpPr>
            <a:cxnSpLocks noChangeShapeType="1"/>
          </p:cNvCxnSpPr>
          <p:nvPr/>
        </p:nvCxnSpPr>
        <p:spPr bwMode="auto">
          <a:xfrm rot="16200000" flipH="1">
            <a:off x="3619500" y="3009900"/>
            <a:ext cx="1219200" cy="9906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390" name="Straight Arrow Connector 10"/>
          <p:cNvCxnSpPr>
            <a:cxnSpLocks noChangeShapeType="1"/>
          </p:cNvCxnSpPr>
          <p:nvPr/>
        </p:nvCxnSpPr>
        <p:spPr bwMode="auto">
          <a:xfrm rot="10800000" flipV="1">
            <a:off x="4724400" y="3048000"/>
            <a:ext cx="1371600" cy="10668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391" name="Straight Arrow Connector 11"/>
          <p:cNvCxnSpPr>
            <a:cxnSpLocks noChangeShapeType="1"/>
          </p:cNvCxnSpPr>
          <p:nvPr/>
        </p:nvCxnSpPr>
        <p:spPr bwMode="auto">
          <a:xfrm rot="16200000" flipV="1">
            <a:off x="4686300" y="4152900"/>
            <a:ext cx="1219200" cy="1143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392" name="Straight Arrow Connector 21"/>
          <p:cNvCxnSpPr>
            <a:cxnSpLocks noChangeShapeType="1"/>
          </p:cNvCxnSpPr>
          <p:nvPr/>
        </p:nvCxnSpPr>
        <p:spPr bwMode="auto">
          <a:xfrm rot="5400000">
            <a:off x="4229101" y="4610100"/>
            <a:ext cx="990600" cy="3175"/>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16393" name="Straight Arrow Connector 22"/>
          <p:cNvCxnSpPr>
            <a:cxnSpLocks noChangeShapeType="1"/>
          </p:cNvCxnSpPr>
          <p:nvPr/>
        </p:nvCxnSpPr>
        <p:spPr bwMode="auto">
          <a:xfrm>
            <a:off x="4724400" y="4114800"/>
            <a:ext cx="1143000" cy="1588"/>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16394" name="Straight Arrow Connector 23"/>
          <p:cNvCxnSpPr>
            <a:cxnSpLocks noChangeShapeType="1"/>
          </p:cNvCxnSpPr>
          <p:nvPr/>
        </p:nvCxnSpPr>
        <p:spPr bwMode="auto">
          <a:xfrm rot="5400000" flipH="1" flipV="1">
            <a:off x="4152106" y="3544094"/>
            <a:ext cx="1144588" cy="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16395" name="Straight Arrow Connector 39"/>
          <p:cNvCxnSpPr>
            <a:cxnSpLocks noChangeShapeType="1"/>
          </p:cNvCxnSpPr>
          <p:nvPr/>
        </p:nvCxnSpPr>
        <p:spPr bwMode="auto">
          <a:xfrm rot="10800000">
            <a:off x="3505200" y="4114800"/>
            <a:ext cx="1219200" cy="1588"/>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1" name="TextBox 40"/>
          <p:cNvSpPr txBox="1"/>
          <p:nvPr/>
        </p:nvSpPr>
        <p:spPr>
          <a:xfrm>
            <a:off x="1981200" y="1524000"/>
            <a:ext cx="1246188" cy="461963"/>
          </a:xfrm>
          <a:prstGeom prst="rect">
            <a:avLst/>
          </a:prstGeom>
          <a:noFill/>
        </p:spPr>
        <p:txBody>
          <a:bodyPr wrap="none">
            <a:spAutoFit/>
          </a:bodyPr>
          <a:lstStyle/>
          <a:p>
            <a:pPr>
              <a:defRPr/>
            </a:pPr>
            <a:r>
              <a:rPr lang="en-US" b="1" dirty="0">
                <a:solidFill>
                  <a:srgbClr val="FF0000"/>
                </a:solidFill>
                <a:latin typeface="+mn-lt"/>
              </a:rPr>
              <a:t>Gravity</a:t>
            </a:r>
          </a:p>
        </p:txBody>
      </p:sp>
      <p:sp>
        <p:nvSpPr>
          <p:cNvPr id="42" name="TextBox 41"/>
          <p:cNvSpPr txBox="1"/>
          <p:nvPr/>
        </p:nvSpPr>
        <p:spPr>
          <a:xfrm>
            <a:off x="2362200" y="5715000"/>
            <a:ext cx="1503363" cy="461963"/>
          </a:xfrm>
          <a:prstGeom prst="rect">
            <a:avLst/>
          </a:prstGeom>
          <a:noFill/>
        </p:spPr>
        <p:txBody>
          <a:bodyPr wrap="none">
            <a:spAutoFit/>
          </a:bodyPr>
          <a:lstStyle/>
          <a:p>
            <a:pPr>
              <a:defRPr/>
            </a:pPr>
            <a:r>
              <a:rPr lang="en-US" b="1" dirty="0">
                <a:solidFill>
                  <a:srgbClr val="00B050"/>
                </a:solidFill>
                <a:latin typeface="+mn-lt"/>
              </a:rPr>
              <a:t>Pressure</a:t>
            </a:r>
          </a:p>
        </p:txBody>
      </p:sp>
    </p:spTree>
    <p:extLst>
      <p:ext uri="{BB962C8B-B14F-4D97-AF65-F5344CB8AC3E}">
        <p14:creationId xmlns:p14="http://schemas.microsoft.com/office/powerpoint/2010/main" val="680084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buClr>
                <a:srgbClr val="000000"/>
              </a:buClr>
              <a:buSzPct val="100000"/>
              <a:buFont typeface="Times New Roman" pitchFamily="16" charset="0"/>
              <a:buNone/>
              <a:defRPr/>
            </a:pPr>
            <a:r>
              <a:rPr lang="en-US" sz="5400">
                <a:solidFill>
                  <a:srgbClr val="F5E9E9"/>
                </a:solidFill>
                <a:effectLst>
                  <a:outerShdw blurRad="38100" dist="38100" dir="2700000" algn="tl">
                    <a:srgbClr val="000000"/>
                  </a:outerShdw>
                </a:effectLst>
                <a:latin typeface="Georgia" pitchFamily="18" charset="0"/>
              </a:rPr>
              <a:t>Momentum</a:t>
            </a:r>
          </a:p>
        </p:txBody>
      </p:sp>
      <p:sp>
        <p:nvSpPr>
          <p:cNvPr id="108547" name="Text Box 3"/>
          <p:cNvSpPr txBox="1">
            <a:spLocks noChangeArrowheads="1"/>
          </p:cNvSpPr>
          <p:nvPr/>
        </p:nvSpPr>
        <p:spPr bwMode="auto">
          <a:xfrm>
            <a:off x="381000" y="5334000"/>
            <a:ext cx="8382000" cy="823913"/>
          </a:xfrm>
          <a:prstGeom prst="rect">
            <a:avLst/>
          </a:prstGeom>
          <a:solidFill>
            <a:schemeClr val="bg2">
              <a:alpha val="41000"/>
            </a:schemeClr>
          </a:solidFill>
          <a:ln w="9525">
            <a:noFill/>
            <a:miter lim="800000"/>
            <a:headEnd/>
            <a:tailEnd/>
          </a:ln>
          <a:effectLst/>
        </p:spPr>
        <p:txBody>
          <a:bodyPr>
            <a:spAutoFit/>
          </a:bodyPr>
          <a:lstStyle/>
          <a:p>
            <a:pPr marL="350838" indent="-350838" algn="ctr">
              <a:buClr>
                <a:srgbClr val="000000"/>
              </a:buClr>
              <a:buSzPct val="100000"/>
              <a:buFont typeface="Times New Roman" pitchFamily="16" charset="0"/>
              <a:buNone/>
              <a:tabLst>
                <a:tab pos="350838" algn="l"/>
              </a:tabLst>
              <a:defRPr/>
            </a:pPr>
            <a:r>
              <a:rPr lang="en-US" sz="4000" dirty="0">
                <a:solidFill>
                  <a:srgbClr val="F5E9E9"/>
                </a:solidFill>
                <a:effectLst>
                  <a:outerShdw blurRad="38100" dist="38100" dir="2700000" algn="tl">
                    <a:srgbClr val="000000"/>
                  </a:outerShdw>
                </a:effectLst>
                <a:latin typeface="Georgia" pitchFamily="18" charset="0"/>
              </a:rPr>
              <a:t>Momentum is </a:t>
            </a:r>
            <a:r>
              <a:rPr lang="en-US" sz="4800" b="1" dirty="0">
                <a:solidFill>
                  <a:srgbClr val="F5E9E9"/>
                </a:solidFill>
                <a:effectLst>
                  <a:outerShdw blurRad="38100" dist="38100" dir="2700000" algn="tl">
                    <a:srgbClr val="000000"/>
                  </a:outerShdw>
                </a:effectLst>
                <a:latin typeface="Georgia" pitchFamily="18" charset="0"/>
              </a:rPr>
              <a:t>conserved</a:t>
            </a:r>
          </a:p>
        </p:txBody>
      </p:sp>
      <p:pic>
        <p:nvPicPr>
          <p:cNvPr id="54276" name="Picture 7" descr="momen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3820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359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0" y="0"/>
            <a:ext cx="9144000" cy="823913"/>
          </a:xfrm>
          <a:prstGeom prst="rect">
            <a:avLst/>
          </a:prstGeom>
          <a:solidFill>
            <a:schemeClr val="bg2">
              <a:alpha val="41000"/>
            </a:schemeClr>
          </a:solidFill>
          <a:ln w="9525">
            <a:noFill/>
            <a:miter lim="800000"/>
            <a:headEnd/>
            <a:tailEnd/>
          </a:ln>
          <a:effectLst/>
        </p:spPr>
        <p:txBody>
          <a:bodyPr>
            <a:spAutoFit/>
          </a:bodyPr>
          <a:lstStyle/>
          <a:p>
            <a:pPr>
              <a:buClr>
                <a:srgbClr val="000000"/>
              </a:buClr>
              <a:buSzPct val="100000"/>
              <a:buFont typeface="Times New Roman" pitchFamily="16" charset="0"/>
              <a:buNone/>
              <a:defRPr/>
            </a:pPr>
            <a:r>
              <a:rPr lang="en-US" sz="4800">
                <a:solidFill>
                  <a:srgbClr val="F5E9E9"/>
                </a:solidFill>
                <a:effectLst>
                  <a:outerShdw blurRad="38100" dist="38100" dir="2700000" algn="tl">
                    <a:srgbClr val="000000"/>
                  </a:outerShdw>
                </a:effectLst>
                <a:latin typeface="Georgia" pitchFamily="18" charset="0"/>
              </a:rPr>
              <a:t>Rockets Conserve Momentum</a:t>
            </a:r>
          </a:p>
        </p:txBody>
      </p:sp>
      <p:pic>
        <p:nvPicPr>
          <p:cNvPr id="583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403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828800"/>
            <a:ext cx="41529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665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Spinning into a disk</a:t>
            </a:r>
          </a:p>
        </p:txBody>
      </p:sp>
      <p:sp>
        <p:nvSpPr>
          <p:cNvPr id="4" name="Text Box 6"/>
          <p:cNvSpPr txBox="1">
            <a:spLocks noChangeArrowheads="1"/>
          </p:cNvSpPr>
          <p:nvPr/>
        </p:nvSpPr>
        <p:spPr bwMode="auto">
          <a:xfrm>
            <a:off x="5168152" y="4463209"/>
            <a:ext cx="3823447" cy="1754188"/>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Angular Momentum is CONSERVED</a:t>
            </a:r>
          </a:p>
        </p:txBody>
      </p:sp>
      <p:pic>
        <p:nvPicPr>
          <p:cNvPr id="19461" name="Picture 7" descr="sk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3745"/>
            <a:ext cx="4863353" cy="407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168151" y="1910048"/>
            <a:ext cx="3823447" cy="1754326"/>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i="1" dirty="0">
                <a:solidFill>
                  <a:srgbClr val="F5E9E9"/>
                </a:solidFill>
                <a:effectLst>
                  <a:outerShdw blurRad="38100" dist="38100" dir="2700000" algn="tl">
                    <a:srgbClr val="000000"/>
                  </a:outerShdw>
                </a:effectLst>
                <a:latin typeface="Georgia" pitchFamily="18" charset="0"/>
              </a:rPr>
              <a:t>Angular</a:t>
            </a:r>
            <a:r>
              <a:rPr lang="en-US" sz="3600" dirty="0">
                <a:solidFill>
                  <a:srgbClr val="F5E9E9"/>
                </a:solidFill>
                <a:effectLst>
                  <a:outerShdw blurRad="38100" dist="38100" dir="2700000" algn="tl">
                    <a:srgbClr val="000000"/>
                  </a:outerShdw>
                </a:effectLst>
                <a:latin typeface="Georgia" pitchFamily="18" charset="0"/>
              </a:rPr>
              <a:t> Momentum </a:t>
            </a:r>
          </a:p>
          <a:p>
            <a:pPr>
              <a:defRPr/>
            </a:pPr>
            <a:r>
              <a:rPr lang="en-US" sz="3600" dirty="0" smtClean="0">
                <a:solidFill>
                  <a:srgbClr val="F5E9E9"/>
                </a:solidFill>
                <a:effectLst>
                  <a:outerShdw blurRad="38100" dist="38100" dir="2700000" algn="tl">
                    <a:srgbClr val="000000"/>
                  </a:outerShdw>
                </a:effectLst>
                <a:latin typeface="Georgia" pitchFamily="18" charset="0"/>
              </a:rPr>
              <a:t>L = r m v</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946162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buClr>
                <a:srgbClr val="000000"/>
              </a:buClr>
              <a:buSzPct val="100000"/>
              <a:buFont typeface="Times New Roman" pitchFamily="16" charset="0"/>
              <a:buNone/>
              <a:defRPr/>
            </a:pPr>
            <a:r>
              <a:rPr lang="en-US" sz="5400" dirty="0">
                <a:solidFill>
                  <a:srgbClr val="F5E9E9"/>
                </a:solidFill>
                <a:effectLst>
                  <a:outerShdw blurRad="38100" dist="38100" dir="2700000" algn="tl">
                    <a:srgbClr val="000000"/>
                  </a:outerShdw>
                </a:effectLst>
                <a:latin typeface="Georgia" pitchFamily="18" charset="0"/>
              </a:rPr>
              <a:t>Orbital Angular Momentum</a:t>
            </a:r>
          </a:p>
        </p:txBody>
      </p:sp>
      <p:sp>
        <p:nvSpPr>
          <p:cNvPr id="62467" name="Rectangle 8"/>
          <p:cNvSpPr>
            <a:spLocks noChangeArrowheads="1"/>
          </p:cNvSpPr>
          <p:nvPr/>
        </p:nvSpPr>
        <p:spPr bwMode="auto">
          <a:xfrm>
            <a:off x="609600" y="1524000"/>
            <a:ext cx="8001000" cy="3429000"/>
          </a:xfrm>
          <a:prstGeom prst="rect">
            <a:avLst/>
          </a:prstGeom>
          <a:solidFill>
            <a:schemeClr val="bg1">
              <a:alpha val="49019"/>
            </a:schemeClr>
          </a:solidFill>
          <a:ln w="9525">
            <a:solidFill>
              <a:schemeClr val="tx1"/>
            </a:solidFill>
            <a:miter lim="800000"/>
            <a:headEnd/>
            <a:tailEnd/>
          </a:ln>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endParaRPr lang="en-US" altLang="en-US" sz="3600">
              <a:solidFill>
                <a:schemeClr val="tx1"/>
              </a:solidFill>
              <a:latin typeface="EmbossedBlackWide" panose="020B0604020202020204"/>
            </a:endParaRPr>
          </a:p>
        </p:txBody>
      </p:sp>
      <p:pic>
        <p:nvPicPr>
          <p:cNvPr id="62468" name="Picture 9" descr="kep_momen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205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5"/>
          <p:cNvSpPr txBox="1">
            <a:spLocks noChangeArrowheads="1"/>
          </p:cNvSpPr>
          <p:nvPr/>
        </p:nvSpPr>
        <p:spPr bwMode="auto">
          <a:xfrm>
            <a:off x="838200" y="3505200"/>
            <a:ext cx="941388" cy="1446213"/>
          </a:xfrm>
          <a:prstGeom prst="rect">
            <a:avLst/>
          </a:prstGeom>
          <a:solidFill>
            <a:schemeClr val="tx1">
              <a:alpha val="7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r>
              <a:rPr lang="en-US" altLang="en-US" sz="8800">
                <a:solidFill>
                  <a:srgbClr val="00B050"/>
                </a:solidFill>
                <a:latin typeface="Georgia" panose="02040502050405020303" pitchFamily="18" charset="0"/>
              </a:rPr>
              <a:t>A</a:t>
            </a:r>
          </a:p>
        </p:txBody>
      </p:sp>
      <p:sp>
        <p:nvSpPr>
          <p:cNvPr id="62470" name="TextBox 6"/>
          <p:cNvSpPr txBox="1">
            <a:spLocks noChangeArrowheads="1"/>
          </p:cNvSpPr>
          <p:nvPr/>
        </p:nvSpPr>
        <p:spPr bwMode="auto">
          <a:xfrm>
            <a:off x="8202613" y="2971800"/>
            <a:ext cx="941387" cy="1446213"/>
          </a:xfrm>
          <a:prstGeom prst="rect">
            <a:avLst/>
          </a:prstGeom>
          <a:solidFill>
            <a:schemeClr val="tx1">
              <a:alpha val="7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r>
              <a:rPr lang="en-US" altLang="en-US" sz="8800">
                <a:solidFill>
                  <a:srgbClr val="FF0000"/>
                </a:solidFill>
                <a:latin typeface="Georgia" panose="02040502050405020303" pitchFamily="18" charset="0"/>
              </a:rPr>
              <a:t>B</a:t>
            </a:r>
          </a:p>
        </p:txBody>
      </p:sp>
      <p:sp>
        <p:nvSpPr>
          <p:cNvPr id="8" name="Text Box 5"/>
          <p:cNvSpPr txBox="1">
            <a:spLocks noChangeArrowheads="1"/>
          </p:cNvSpPr>
          <p:nvPr/>
        </p:nvSpPr>
        <p:spPr bwMode="auto">
          <a:xfrm>
            <a:off x="533400" y="5334000"/>
            <a:ext cx="8153400" cy="1323975"/>
          </a:xfrm>
          <a:prstGeom prst="rect">
            <a:avLst/>
          </a:prstGeom>
          <a:solidFill>
            <a:schemeClr val="bg2">
              <a:alpha val="41000"/>
            </a:schemeClr>
          </a:solidFill>
          <a:ln w="9525">
            <a:noFill/>
            <a:miter lim="800000"/>
            <a:headEnd/>
            <a:tailEnd/>
          </a:ln>
          <a:effectLst/>
        </p:spPr>
        <p:txBody>
          <a:bodyPr>
            <a:spAutoFit/>
          </a:bodyPr>
          <a:lstStyle/>
          <a:p>
            <a:pPr algn="ctr">
              <a:buClr>
                <a:srgbClr val="000000"/>
              </a:buClr>
              <a:buSzPct val="100000"/>
              <a:buFont typeface="Times New Roman" pitchFamily="16" charset="0"/>
              <a:buNone/>
              <a:defRPr/>
            </a:pPr>
            <a:r>
              <a:rPr lang="en-US" sz="4000" dirty="0">
                <a:solidFill>
                  <a:srgbClr val="F5E9E9"/>
                </a:solidFill>
                <a:effectLst>
                  <a:outerShdw blurRad="38100" dist="38100" dir="2700000" algn="tl">
                    <a:srgbClr val="000000"/>
                  </a:outerShdw>
                </a:effectLst>
                <a:latin typeface="Georgia" pitchFamily="18" charset="0"/>
              </a:rPr>
              <a:t>Which point has greater angular momentum?</a:t>
            </a:r>
          </a:p>
        </p:txBody>
      </p:sp>
    </p:spTree>
    <p:extLst>
      <p:ext uri="{BB962C8B-B14F-4D97-AF65-F5344CB8AC3E}">
        <p14:creationId xmlns:p14="http://schemas.microsoft.com/office/powerpoint/2010/main" val="902926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buClr>
                <a:srgbClr val="000000"/>
              </a:buClr>
              <a:buSzPct val="100000"/>
              <a:buFont typeface="Times New Roman" pitchFamily="16" charset="0"/>
              <a:buNone/>
              <a:defRPr/>
            </a:pPr>
            <a:r>
              <a:rPr lang="en-US" sz="5400" dirty="0">
                <a:solidFill>
                  <a:srgbClr val="F5E9E9"/>
                </a:solidFill>
                <a:effectLst>
                  <a:outerShdw blurRad="38100" dist="38100" dir="2700000" algn="tl">
                    <a:srgbClr val="000000"/>
                  </a:outerShdw>
                </a:effectLst>
                <a:latin typeface="Georgia" pitchFamily="18" charset="0"/>
              </a:rPr>
              <a:t>Orbital Angular Momentum</a:t>
            </a:r>
          </a:p>
        </p:txBody>
      </p:sp>
      <p:sp>
        <p:nvSpPr>
          <p:cNvPr id="64515" name="Rectangle 8"/>
          <p:cNvSpPr>
            <a:spLocks noChangeArrowheads="1"/>
          </p:cNvSpPr>
          <p:nvPr/>
        </p:nvSpPr>
        <p:spPr bwMode="auto">
          <a:xfrm>
            <a:off x="609600" y="1066800"/>
            <a:ext cx="8001000" cy="3429000"/>
          </a:xfrm>
          <a:prstGeom prst="rect">
            <a:avLst/>
          </a:prstGeom>
          <a:solidFill>
            <a:schemeClr val="bg1">
              <a:alpha val="49019"/>
            </a:schemeClr>
          </a:solidFill>
          <a:ln w="9525">
            <a:solidFill>
              <a:schemeClr val="tx1"/>
            </a:solidFill>
            <a:miter lim="800000"/>
            <a:headEnd/>
            <a:tailEnd/>
          </a:ln>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endParaRPr lang="en-US" altLang="en-US" sz="3600">
              <a:solidFill>
                <a:schemeClr val="tx1"/>
              </a:solidFill>
              <a:latin typeface="EmbossedBlackWide" panose="020B0604020202020204"/>
            </a:endParaRPr>
          </a:p>
        </p:txBody>
      </p:sp>
      <p:pic>
        <p:nvPicPr>
          <p:cNvPr id="64516" name="Picture 9" descr="kep_momen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7205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33400" y="4648200"/>
            <a:ext cx="8153400" cy="1938338"/>
          </a:xfrm>
          <a:prstGeom prst="rect">
            <a:avLst/>
          </a:prstGeom>
          <a:solidFill>
            <a:schemeClr val="bg2">
              <a:alpha val="41000"/>
            </a:schemeClr>
          </a:solidFill>
          <a:ln w="9525">
            <a:noFill/>
            <a:miter lim="800000"/>
            <a:headEnd/>
            <a:tailEnd/>
          </a:ln>
          <a:effectLst/>
        </p:spPr>
        <p:txBody>
          <a:bodyPr>
            <a:spAutoFit/>
          </a:bodyPr>
          <a:lstStyle/>
          <a:p>
            <a:pPr algn="ctr">
              <a:buClr>
                <a:srgbClr val="000000"/>
              </a:buClr>
              <a:buSzPct val="100000"/>
              <a:buFont typeface="Times New Roman" pitchFamily="16" charset="0"/>
              <a:buNone/>
              <a:defRPr/>
            </a:pPr>
            <a:r>
              <a:rPr lang="en-US" sz="4000" dirty="0">
                <a:solidFill>
                  <a:srgbClr val="F5E9E9"/>
                </a:solidFill>
                <a:effectLst>
                  <a:outerShdw blurRad="38100" dist="38100" dir="2700000" algn="tl">
                    <a:srgbClr val="000000"/>
                  </a:outerShdw>
                </a:effectLst>
                <a:latin typeface="Georgia" pitchFamily="18" charset="0"/>
              </a:rPr>
              <a:t>How does conservation of angular momentum explain </a:t>
            </a:r>
            <a:r>
              <a:rPr lang="en-US" sz="4000" dirty="0" err="1">
                <a:solidFill>
                  <a:srgbClr val="F5E9E9"/>
                </a:solidFill>
                <a:effectLst>
                  <a:outerShdw blurRad="38100" dist="38100" dir="2700000" algn="tl">
                    <a:srgbClr val="000000"/>
                  </a:outerShdw>
                </a:effectLst>
                <a:latin typeface="Georgia" pitchFamily="18" charset="0"/>
              </a:rPr>
              <a:t>Kepler’s</a:t>
            </a:r>
            <a:r>
              <a:rPr lang="en-US" sz="4000" dirty="0">
                <a:solidFill>
                  <a:srgbClr val="F5E9E9"/>
                </a:solidFill>
                <a:effectLst>
                  <a:outerShdw blurRad="38100" dist="38100" dir="2700000" algn="tl">
                    <a:srgbClr val="000000"/>
                  </a:outerShdw>
                </a:effectLst>
                <a:latin typeface="Georgia" pitchFamily="18" charset="0"/>
              </a:rPr>
              <a:t> Second Law?</a:t>
            </a:r>
          </a:p>
        </p:txBody>
      </p:sp>
    </p:spTree>
    <p:extLst>
      <p:ext uri="{BB962C8B-B14F-4D97-AF65-F5344CB8AC3E}">
        <p14:creationId xmlns:p14="http://schemas.microsoft.com/office/powerpoint/2010/main" val="1448695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Collapsing Nebula</a:t>
            </a:r>
          </a:p>
        </p:txBody>
      </p:sp>
      <p:graphicFrame>
        <p:nvGraphicFramePr>
          <p:cNvPr id="185350" name="Object 6"/>
          <p:cNvGraphicFramePr>
            <a:graphicFrameLocks noChangeAspect="1"/>
          </p:cNvGraphicFramePr>
          <p:nvPr/>
        </p:nvGraphicFramePr>
        <p:xfrm>
          <a:off x="304800" y="1143000"/>
          <a:ext cx="2006600" cy="5459413"/>
        </p:xfrm>
        <a:graphic>
          <a:graphicData uri="http://schemas.openxmlformats.org/presentationml/2006/ole">
            <mc:AlternateContent xmlns:mc="http://schemas.openxmlformats.org/markup-compatibility/2006">
              <mc:Choice xmlns:v="urn:schemas-microsoft-com:vml" Requires="v">
                <p:oleObj spid="_x0000_s185385" name="Image" r:id="rId4" imgW="2501587" imgH="6806349" progId="">
                  <p:embed/>
                </p:oleObj>
              </mc:Choice>
              <mc:Fallback>
                <p:oleObj name="Image" r:id="rId4" imgW="2501587" imgH="6806349" progId="">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2006600" cy="545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5351" name="Text Box 7"/>
          <p:cNvSpPr txBox="1">
            <a:spLocks noChangeArrowheads="1"/>
          </p:cNvSpPr>
          <p:nvPr/>
        </p:nvSpPr>
        <p:spPr bwMode="auto">
          <a:xfrm>
            <a:off x="2819400" y="1524000"/>
            <a:ext cx="60960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3600">
                <a:solidFill>
                  <a:srgbClr val="F5E9E9"/>
                </a:solidFill>
                <a:effectLst>
                  <a:outerShdw blurRad="38100" dist="38100" dir="2700000" algn="tl">
                    <a:srgbClr val="000000"/>
                  </a:outerShdw>
                </a:effectLst>
                <a:latin typeface="Georgia" pitchFamily="18" charset="0"/>
              </a:rPr>
              <a:t>A cloud of gas collapses under its own gravity</a:t>
            </a:r>
          </a:p>
        </p:txBody>
      </p:sp>
      <p:sp>
        <p:nvSpPr>
          <p:cNvPr id="185352" name="Text Box 8"/>
          <p:cNvSpPr txBox="1">
            <a:spLocks noChangeArrowheads="1"/>
          </p:cNvSpPr>
          <p:nvPr/>
        </p:nvSpPr>
        <p:spPr bwMode="auto">
          <a:xfrm>
            <a:off x="2819400" y="3219271"/>
            <a:ext cx="60960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3600" dirty="0">
                <a:solidFill>
                  <a:srgbClr val="F5E9E9"/>
                </a:solidFill>
                <a:effectLst>
                  <a:outerShdw blurRad="38100" dist="38100" dir="2700000" algn="tl">
                    <a:srgbClr val="000000"/>
                  </a:outerShdw>
                </a:effectLst>
                <a:latin typeface="Georgia" pitchFamily="18" charset="0"/>
              </a:rPr>
              <a:t>It maintains its angular momentum </a:t>
            </a:r>
            <a:r>
              <a:rPr lang="en-US" sz="3600" dirty="0" smtClean="0">
                <a:solidFill>
                  <a:srgbClr val="F5E9E9"/>
                </a:solidFill>
                <a:effectLst>
                  <a:outerShdw blurRad="38100" dist="38100" dir="2700000" algn="tl">
                    <a:srgbClr val="000000"/>
                  </a:outerShdw>
                </a:effectLst>
                <a:latin typeface="Georgia" pitchFamily="18" charset="0"/>
              </a:rPr>
              <a:t>and </a:t>
            </a:r>
            <a:r>
              <a:rPr lang="en-US" sz="3600" dirty="0">
                <a:solidFill>
                  <a:srgbClr val="F5E9E9"/>
                </a:solidFill>
                <a:effectLst>
                  <a:outerShdw blurRad="38100" dist="38100" dir="2700000" algn="tl">
                    <a:srgbClr val="000000"/>
                  </a:outerShdw>
                </a:effectLst>
                <a:latin typeface="Georgia" pitchFamily="18" charset="0"/>
              </a:rPr>
              <a:t>spins faster</a:t>
            </a:r>
          </a:p>
        </p:txBody>
      </p:sp>
      <p:sp>
        <p:nvSpPr>
          <p:cNvPr id="185353" name="Text Box 9"/>
          <p:cNvSpPr txBox="1">
            <a:spLocks noChangeArrowheads="1"/>
          </p:cNvSpPr>
          <p:nvPr/>
        </p:nvSpPr>
        <p:spPr bwMode="auto">
          <a:xfrm>
            <a:off x="2819400" y="5029200"/>
            <a:ext cx="60960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3600">
                <a:solidFill>
                  <a:srgbClr val="F5E9E9"/>
                </a:solidFill>
                <a:effectLst>
                  <a:outerShdw blurRad="38100" dist="38100" dir="2700000" algn="tl">
                    <a:srgbClr val="000000"/>
                  </a:outerShdw>
                </a:effectLst>
                <a:latin typeface="Georgia" pitchFamily="18" charset="0"/>
              </a:rPr>
              <a:t>The spinning cloud flattens and forms a disk</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Spinning into a disk</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46529" y="2780437"/>
            <a:ext cx="4114800" cy="1754326"/>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Toss a ball in at a random direction.  What happens?</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612375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Planetary Formation</a:t>
            </a:r>
          </a:p>
        </p:txBody>
      </p:sp>
      <p:pic>
        <p:nvPicPr>
          <p:cNvPr id="11982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43939"/>
          <a:stretch/>
        </p:blipFill>
        <p:spPr bwMode="auto">
          <a:xfrm>
            <a:off x="1219200" y="914400"/>
            <a:ext cx="670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171450" y="3733800"/>
            <a:ext cx="8801100" cy="2838450"/>
          </a:xfrm>
          <a:prstGeom prst="rect">
            <a:avLst/>
          </a:prstGeom>
          <a:solidFill>
            <a:schemeClr val="bg2">
              <a:alpha val="41000"/>
            </a:schemeClr>
          </a:solidFill>
          <a:ln w="9525">
            <a:noFill/>
            <a:miter lim="800000"/>
            <a:headEnd/>
            <a:tailEnd/>
          </a:ln>
          <a:effectLst/>
        </p:spPr>
        <p:txBody>
          <a:bodyPr>
            <a:spAutoFit/>
          </a:bodyPr>
          <a:lstStyle/>
          <a:p>
            <a:pPr marL="342900" indent="-342900" algn="l">
              <a:defRPr/>
            </a:pPr>
            <a:r>
              <a:rPr lang="en-US" sz="3600" b="1" dirty="0">
                <a:solidFill>
                  <a:srgbClr val="F5E9E9"/>
                </a:solidFill>
                <a:effectLst>
                  <a:outerShdw blurRad="38100" dist="38100" dir="2700000" algn="tl">
                    <a:srgbClr val="000000"/>
                  </a:outerShdw>
                </a:effectLst>
                <a:latin typeface="Georgia" pitchFamily="18" charset="0"/>
              </a:rPr>
              <a:t>A Formation Scenario must answer</a:t>
            </a:r>
            <a:endParaRPr lang="en-US" sz="3600" dirty="0">
              <a:solidFill>
                <a:srgbClr val="F5E9E9"/>
              </a:solidFill>
              <a:effectLst>
                <a:outerShdw blurRad="38100" dist="38100" dir="2700000" algn="tl">
                  <a:srgbClr val="000000"/>
                </a:outerShdw>
              </a:effectLst>
              <a:latin typeface="Georgia" pitchFamily="18" charset="0"/>
            </a:endParaRP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Origins of the orderly motion.</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Differentiation of material</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Rubble</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Exceptions		</a:t>
            </a:r>
          </a:p>
        </p:txBody>
      </p:sp>
      <p:pic>
        <p:nvPicPr>
          <p:cNvPr id="329730"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100" y="421005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730"/>
                                        </p:tgtEl>
                                        <p:attrNameLst>
                                          <p:attrName>style.visibility</p:attrName>
                                        </p:attrNameLst>
                                      </p:cBhvr>
                                      <p:to>
                                        <p:strVal val="visible"/>
                                      </p:to>
                                    </p:set>
                                    <p:animEffect transition="in" filter="fade">
                                      <p:cBhvr>
                                        <p:cTn id="7" dur="500"/>
                                        <p:tgtEl>
                                          <p:spTgt spid="329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Differentiation</a:t>
            </a:r>
            <a:endParaRPr lang="en-US" sz="5400" dirty="0">
              <a:solidFill>
                <a:srgbClr val="F5E9E9"/>
              </a:solidFill>
              <a:effectLst>
                <a:outerShdw blurRad="38100" dist="38100" dir="2700000" algn="tl">
                  <a:srgbClr val="000000"/>
                </a:outerShdw>
              </a:effectLst>
              <a:latin typeface="Georgia" pitchFamily="18" charset="0"/>
            </a:endParaRPr>
          </a:p>
        </p:txBody>
      </p:sp>
      <p:pic>
        <p:nvPicPr>
          <p:cNvPr id="25603" name="Picture 2" descr="http://solarsystem.nasa.gov/planets/images/splash-plan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295400"/>
            <a:ext cx="863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531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Planetary Formation</a:t>
            </a:r>
          </a:p>
        </p:txBody>
      </p:sp>
      <p:sp>
        <p:nvSpPr>
          <p:cNvPr id="119817" name="Text Box 9"/>
          <p:cNvSpPr txBox="1">
            <a:spLocks noChangeArrowheads="1"/>
          </p:cNvSpPr>
          <p:nvPr/>
        </p:nvSpPr>
        <p:spPr bwMode="auto">
          <a:xfrm>
            <a:off x="253999" y="5791200"/>
            <a:ext cx="8636001"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r>
              <a:rPr lang="en-US" sz="3600" b="1" dirty="0" smtClean="0">
                <a:solidFill>
                  <a:srgbClr val="F5E9E9"/>
                </a:solidFill>
                <a:effectLst>
                  <a:outerShdw blurRad="38100" dist="38100" dir="2700000" algn="tl">
                    <a:srgbClr val="000000"/>
                  </a:outerShdw>
                </a:effectLst>
                <a:latin typeface="Georgia" pitchFamily="18" charset="0"/>
              </a:rPr>
              <a:t>What do we need to know?</a:t>
            </a:r>
            <a:endParaRPr lang="en-US" sz="3600" dirty="0">
              <a:solidFill>
                <a:srgbClr val="F5E9E9"/>
              </a:solidFill>
              <a:effectLst>
                <a:outerShdw blurRad="38100" dist="38100" dir="2700000" algn="tl">
                  <a:srgbClr val="000000"/>
                </a:outerShdw>
              </a:effectLst>
              <a:latin typeface="Georgia" pitchFamily="18" charset="0"/>
            </a:endParaRPr>
          </a:p>
        </p:txBody>
      </p:sp>
      <p:pic>
        <p:nvPicPr>
          <p:cNvPr id="5" name="Picture 2" descr="http://solarsystem.nasa.gov/planets/images/splash-plan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66800"/>
            <a:ext cx="863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History of Matter I</a:t>
            </a:r>
          </a:p>
        </p:txBody>
      </p:sp>
      <p:pic>
        <p:nvPicPr>
          <p:cNvPr id="216070" name="Picture 6" descr="http://wwwlapp.in2p3.fr/SF2004/images/poster2004/A0_BigBa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100" y="1295400"/>
            <a:ext cx="5257800" cy="3717925"/>
          </a:xfrm>
          <a:prstGeom prst="rect">
            <a:avLst/>
          </a:prstGeom>
          <a:noFill/>
          <a:extLst>
            <a:ext uri="{909E8E84-426E-40DD-AFC4-6F175D3DCCD1}">
              <a14:hiddenFill xmlns:a14="http://schemas.microsoft.com/office/drawing/2010/main">
                <a:solidFill>
                  <a:srgbClr val="FFFFFF"/>
                </a:solidFill>
              </a14:hiddenFill>
            </a:ext>
          </a:extLst>
        </p:spPr>
      </p:pic>
      <p:sp>
        <p:nvSpPr>
          <p:cNvPr id="216071" name="Text Box 7"/>
          <p:cNvSpPr txBox="1">
            <a:spLocks noChangeArrowheads="1"/>
          </p:cNvSpPr>
          <p:nvPr/>
        </p:nvSpPr>
        <p:spPr bwMode="auto">
          <a:xfrm>
            <a:off x="1028700" y="5334000"/>
            <a:ext cx="7086600" cy="13112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a:solidFill>
                  <a:srgbClr val="F5E9E9"/>
                </a:solidFill>
                <a:effectLst>
                  <a:outerShdw blurRad="38100" dist="38100" dir="2700000" algn="tl">
                    <a:srgbClr val="000000"/>
                  </a:outerShdw>
                </a:effectLst>
                <a:latin typeface="Georgia" pitchFamily="18" charset="0"/>
              </a:rPr>
              <a:t>Only H and He in the BB</a:t>
            </a:r>
          </a:p>
          <a:p>
            <a:r>
              <a:rPr lang="en-US" sz="4000">
                <a:solidFill>
                  <a:srgbClr val="F5E9E9"/>
                </a:solidFill>
                <a:effectLst>
                  <a:outerShdw blurRad="38100" dist="38100" dir="2700000" algn="tl">
                    <a:srgbClr val="000000"/>
                  </a:outerShdw>
                </a:effectLst>
                <a:latin typeface="Georgia" pitchFamily="18" charset="0"/>
              </a:rPr>
              <a:t>No heavier elements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History of Matter I</a:t>
            </a:r>
          </a:p>
        </p:txBody>
      </p:sp>
      <p:pic>
        <p:nvPicPr>
          <p:cNvPr id="258053" name="Picture 5" descr="perio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19200"/>
            <a:ext cx="8077200" cy="5154613"/>
          </a:xfrm>
          <a:prstGeom prst="rect">
            <a:avLst/>
          </a:prstGeom>
          <a:noFill/>
          <a:extLst>
            <a:ext uri="{909E8E84-426E-40DD-AFC4-6F175D3DCCD1}">
              <a14:hiddenFill xmlns:a14="http://schemas.microsoft.com/office/drawing/2010/main">
                <a:solidFill>
                  <a:srgbClr val="FFFFFF"/>
                </a:solidFill>
              </a14:hiddenFill>
            </a:ext>
          </a:extLst>
        </p:spPr>
      </p:pic>
      <p:sp>
        <p:nvSpPr>
          <p:cNvPr id="258054" name="Text Box 6"/>
          <p:cNvSpPr txBox="1">
            <a:spLocks noChangeArrowheads="1"/>
          </p:cNvSpPr>
          <p:nvPr/>
        </p:nvSpPr>
        <p:spPr bwMode="auto">
          <a:xfrm>
            <a:off x="976313" y="1447800"/>
            <a:ext cx="4318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Georgia" pitchFamily="18" charset="0"/>
              </a:rPr>
              <a:t>H</a:t>
            </a:r>
          </a:p>
        </p:txBody>
      </p:sp>
      <p:sp>
        <p:nvSpPr>
          <p:cNvPr id="258055" name="Text Box 7"/>
          <p:cNvSpPr txBox="1">
            <a:spLocks noChangeArrowheads="1"/>
          </p:cNvSpPr>
          <p:nvPr/>
        </p:nvSpPr>
        <p:spPr bwMode="auto">
          <a:xfrm>
            <a:off x="979488" y="1905000"/>
            <a:ext cx="468312"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atin typeface="Georgia" pitchFamily="18" charset="0"/>
              </a:rPr>
              <a:t>Li</a:t>
            </a:r>
          </a:p>
        </p:txBody>
      </p:sp>
      <p:sp>
        <p:nvSpPr>
          <p:cNvPr id="258056" name="Text Box 8"/>
          <p:cNvSpPr txBox="1">
            <a:spLocks noChangeArrowheads="1"/>
          </p:cNvSpPr>
          <p:nvPr/>
        </p:nvSpPr>
        <p:spPr bwMode="auto">
          <a:xfrm>
            <a:off x="7723188" y="1447800"/>
            <a:ext cx="579437"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Georgia" pitchFamily="18" charset="0"/>
              </a:rPr>
              <a:t>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0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80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8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animBg="1"/>
      <p:bldP spid="258055" grpId="0" animBg="1"/>
      <p:bldP spid="2580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History of Matter II</a:t>
            </a:r>
          </a:p>
        </p:txBody>
      </p:sp>
      <p:graphicFrame>
        <p:nvGraphicFramePr>
          <p:cNvPr id="189445" name="Object 5"/>
          <p:cNvGraphicFramePr>
            <a:graphicFrameLocks noChangeAspect="1"/>
          </p:cNvGraphicFramePr>
          <p:nvPr/>
        </p:nvGraphicFramePr>
        <p:xfrm>
          <a:off x="2247900" y="2146300"/>
          <a:ext cx="4646613" cy="4394200"/>
        </p:xfrm>
        <a:graphic>
          <a:graphicData uri="http://schemas.openxmlformats.org/presentationml/2006/ole">
            <mc:AlternateContent xmlns:mc="http://schemas.openxmlformats.org/markup-compatibility/2006">
              <mc:Choice xmlns:v="urn:schemas-microsoft-com:vml" Requires="v">
                <p:oleObj spid="_x0000_s189479" name="Image" r:id="rId4" imgW="7009524" imgH="6628571" progId="">
                  <p:embed/>
                </p:oleObj>
              </mc:Choice>
              <mc:Fallback>
                <p:oleObj name="Image" r:id="rId4" imgW="7009524" imgH="6628571" progId="">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0" y="2146300"/>
                        <a:ext cx="4646613"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47" name="Text Box 7"/>
          <p:cNvSpPr txBox="1">
            <a:spLocks noChangeArrowheads="1"/>
          </p:cNvSpPr>
          <p:nvPr/>
        </p:nvSpPr>
        <p:spPr bwMode="auto">
          <a:xfrm>
            <a:off x="266700" y="1143000"/>
            <a:ext cx="8610600" cy="7016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a:solidFill>
                  <a:srgbClr val="F5E9E9"/>
                </a:solidFill>
                <a:effectLst>
                  <a:outerShdw blurRad="38100" dist="38100" dir="2700000" algn="tl">
                    <a:srgbClr val="000000"/>
                  </a:outerShdw>
                </a:effectLst>
                <a:latin typeface="Georgia" pitchFamily="18" charset="0"/>
              </a:rPr>
              <a:t>Heavier elements are made by stars.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Differentiation: Why?</a:t>
            </a:r>
          </a:p>
        </p:txBody>
      </p:sp>
      <p:pic>
        <p:nvPicPr>
          <p:cNvPr id="25603" name="Picture 2" descr="http://solarsystem.nasa.gov/planets/images/splash-plan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600200"/>
            <a:ext cx="863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711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buClr>
                <a:srgbClr val="000000"/>
              </a:buClr>
              <a:buSzPct val="100000"/>
              <a:buFont typeface="Times New Roman" pitchFamily="16" charset="0"/>
              <a:buNone/>
              <a:defRPr/>
            </a:pPr>
            <a:r>
              <a:rPr lang="en-US" sz="5400" dirty="0">
                <a:solidFill>
                  <a:srgbClr val="F5E9E9"/>
                </a:solidFill>
                <a:effectLst>
                  <a:outerShdw blurRad="38100" dist="38100" dir="2700000" algn="tl">
                    <a:srgbClr val="000000"/>
                  </a:outerShdw>
                </a:effectLst>
                <a:latin typeface="Georgia" pitchFamily="18" charset="0"/>
              </a:rPr>
              <a:t>Types of Energy</a:t>
            </a:r>
          </a:p>
        </p:txBody>
      </p:sp>
      <p:sp>
        <p:nvSpPr>
          <p:cNvPr id="66565" name="Text Box 5"/>
          <p:cNvSpPr txBox="1">
            <a:spLocks noChangeArrowheads="1"/>
          </p:cNvSpPr>
          <p:nvPr/>
        </p:nvSpPr>
        <p:spPr bwMode="auto">
          <a:xfrm>
            <a:off x="500743" y="3106578"/>
            <a:ext cx="5181600" cy="2062103"/>
          </a:xfrm>
          <a:prstGeom prst="rect">
            <a:avLst/>
          </a:prstGeom>
          <a:solidFill>
            <a:schemeClr val="bg2">
              <a:alpha val="41000"/>
            </a:schemeClr>
          </a:solidFill>
          <a:ln w="9525">
            <a:noFill/>
            <a:miter lim="800000"/>
            <a:headEnd/>
            <a:tailEnd/>
          </a:ln>
          <a:effectLst/>
        </p:spPr>
        <p:txBody>
          <a:bodyPr>
            <a:spAutoFit/>
          </a:bodyPr>
          <a:lstStyle/>
          <a:p>
            <a:pPr algn="l">
              <a:buClr>
                <a:srgbClr val="000000"/>
              </a:buClr>
              <a:buSzPct val="100000"/>
              <a:buFont typeface="Times New Roman" pitchFamily="16" charset="0"/>
              <a:buNone/>
              <a:defRPr/>
            </a:pPr>
            <a:r>
              <a:rPr lang="en-US" sz="3200" dirty="0">
                <a:solidFill>
                  <a:srgbClr val="F5E9E9"/>
                </a:solidFill>
                <a:effectLst>
                  <a:outerShdw blurRad="38100" dist="38100" dir="2700000" algn="tl">
                    <a:srgbClr val="000000"/>
                  </a:outerShdw>
                </a:effectLst>
                <a:latin typeface="Georgia" pitchFamily="18" charset="0"/>
              </a:rPr>
              <a:t>Potential</a:t>
            </a:r>
          </a:p>
          <a:p>
            <a:pPr marL="801688" lvl="1" indent="-400050" algn="l">
              <a:buClr>
                <a:srgbClr val="000000"/>
              </a:buClr>
              <a:buSzPct val="100000"/>
              <a:buFontTx/>
              <a:buChar char="•"/>
              <a:defRPr/>
            </a:pPr>
            <a:r>
              <a:rPr lang="en-US" sz="3200" dirty="0">
                <a:solidFill>
                  <a:srgbClr val="F5E9E9"/>
                </a:solidFill>
                <a:effectLst>
                  <a:outerShdw blurRad="38100" dist="38100" dir="2700000" algn="tl">
                    <a:srgbClr val="000000"/>
                  </a:outerShdw>
                </a:effectLst>
                <a:latin typeface="Georgia" pitchFamily="18" charset="0"/>
              </a:rPr>
              <a:t>Gravitational</a:t>
            </a:r>
          </a:p>
          <a:p>
            <a:pPr marL="801688" lvl="1" indent="-400050" algn="l">
              <a:buClr>
                <a:srgbClr val="000000"/>
              </a:buClr>
              <a:buSzPct val="100000"/>
              <a:buFontTx/>
              <a:buChar char="•"/>
              <a:defRPr/>
            </a:pPr>
            <a:r>
              <a:rPr lang="en-US" sz="3200" dirty="0">
                <a:solidFill>
                  <a:srgbClr val="F5E9E9"/>
                </a:solidFill>
                <a:effectLst>
                  <a:outerShdw blurRad="38100" dist="38100" dir="2700000" algn="tl">
                    <a:srgbClr val="000000"/>
                  </a:outerShdw>
                </a:effectLst>
                <a:latin typeface="Georgia" pitchFamily="18" charset="0"/>
              </a:rPr>
              <a:t>Chemical</a:t>
            </a:r>
          </a:p>
          <a:p>
            <a:pPr marL="801688" lvl="1" indent="-400050" algn="l">
              <a:buClr>
                <a:srgbClr val="000000"/>
              </a:buClr>
              <a:buSzPct val="100000"/>
              <a:buFontTx/>
              <a:buChar char="•"/>
              <a:defRPr/>
            </a:pPr>
            <a:r>
              <a:rPr lang="en-US" sz="3200" dirty="0">
                <a:solidFill>
                  <a:srgbClr val="F5E9E9"/>
                </a:solidFill>
                <a:effectLst>
                  <a:outerShdw blurRad="38100" dist="38100" dir="2700000" algn="tl">
                    <a:srgbClr val="000000"/>
                  </a:outerShdw>
                </a:effectLst>
                <a:latin typeface="Georgia" pitchFamily="18" charset="0"/>
              </a:rPr>
              <a:t>Springs/Rubber Bands</a:t>
            </a:r>
          </a:p>
        </p:txBody>
      </p:sp>
      <p:sp>
        <p:nvSpPr>
          <p:cNvPr id="66566" name="Text Box 6"/>
          <p:cNvSpPr txBox="1">
            <a:spLocks noChangeArrowheads="1"/>
          </p:cNvSpPr>
          <p:nvPr/>
        </p:nvSpPr>
        <p:spPr bwMode="auto">
          <a:xfrm>
            <a:off x="533400" y="1143000"/>
            <a:ext cx="5181600" cy="1569660"/>
          </a:xfrm>
          <a:prstGeom prst="rect">
            <a:avLst/>
          </a:prstGeom>
          <a:solidFill>
            <a:schemeClr val="bg2">
              <a:alpha val="41000"/>
            </a:schemeClr>
          </a:solidFill>
          <a:ln w="9525">
            <a:noFill/>
            <a:miter lim="800000"/>
            <a:headEnd/>
            <a:tailEnd/>
          </a:ln>
          <a:effectLst/>
        </p:spPr>
        <p:txBody>
          <a:bodyPr>
            <a:spAutoFit/>
          </a:bodyPr>
          <a:lstStyle/>
          <a:p>
            <a:pPr algn="l">
              <a:buClr>
                <a:srgbClr val="000000"/>
              </a:buClr>
              <a:buSzPct val="100000"/>
              <a:buFont typeface="Times New Roman" pitchFamily="16" charset="0"/>
              <a:buNone/>
              <a:defRPr/>
            </a:pPr>
            <a:r>
              <a:rPr lang="en-US" sz="3200" dirty="0" smtClean="0">
                <a:solidFill>
                  <a:srgbClr val="F5E9E9"/>
                </a:solidFill>
                <a:effectLst>
                  <a:outerShdw blurRad="38100" dist="38100" dir="2700000" algn="tl">
                    <a:srgbClr val="000000"/>
                  </a:outerShdw>
                </a:effectLst>
                <a:latin typeface="Georgia" pitchFamily="18" charset="0"/>
              </a:rPr>
              <a:t>Kinetic</a:t>
            </a:r>
          </a:p>
          <a:p>
            <a:pPr marL="914400" lvl="1" indent="-457200" algn="l">
              <a:buClr>
                <a:srgbClr val="000000"/>
              </a:buClr>
              <a:buSzPct val="100000"/>
              <a:buFont typeface="Arial" panose="020B0604020202020204" pitchFamily="34" charset="0"/>
              <a:buChar char="•"/>
              <a:defRPr/>
            </a:pPr>
            <a:r>
              <a:rPr lang="en-US" sz="3200" dirty="0" smtClean="0">
                <a:solidFill>
                  <a:schemeClr val="bg1"/>
                </a:solidFill>
                <a:effectLst>
                  <a:outerShdw blurRad="38100" dist="38100" dir="2700000" algn="tl">
                    <a:srgbClr val="000000"/>
                  </a:outerShdw>
                </a:effectLst>
                <a:latin typeface="Georgia" pitchFamily="18" charset="0"/>
              </a:rPr>
              <a:t>Motion</a:t>
            </a:r>
          </a:p>
          <a:p>
            <a:pPr marL="914400" lvl="1" indent="-457200" algn="l">
              <a:buClr>
                <a:srgbClr val="000000"/>
              </a:buClr>
              <a:buSzPct val="100000"/>
              <a:buFont typeface="Arial" panose="020B0604020202020204" pitchFamily="34" charset="0"/>
              <a:buChar char="•"/>
              <a:defRPr/>
            </a:pPr>
            <a:r>
              <a:rPr lang="en-US" sz="3200" dirty="0" smtClean="0">
                <a:solidFill>
                  <a:schemeClr val="bg1"/>
                </a:solidFill>
                <a:effectLst>
                  <a:outerShdw blurRad="38100" dist="38100" dir="2700000" algn="tl">
                    <a:srgbClr val="000000"/>
                  </a:outerShdw>
                </a:effectLst>
                <a:latin typeface="Georgia" pitchFamily="18" charset="0"/>
              </a:rPr>
              <a:t>Thermal</a:t>
            </a:r>
            <a:endParaRPr lang="en-US" sz="3200" dirty="0">
              <a:solidFill>
                <a:schemeClr val="bg1"/>
              </a:solidFill>
              <a:effectLst>
                <a:outerShdw blurRad="38100" dist="38100" dir="2700000" algn="tl">
                  <a:srgbClr val="000000"/>
                </a:outerShdw>
              </a:effectLst>
              <a:latin typeface="Georgia" pitchFamily="18" charset="0"/>
            </a:endParaRPr>
          </a:p>
        </p:txBody>
      </p:sp>
      <p:sp>
        <p:nvSpPr>
          <p:cNvPr id="66567" name="Text Box 7"/>
          <p:cNvSpPr txBox="1">
            <a:spLocks noChangeArrowheads="1"/>
          </p:cNvSpPr>
          <p:nvPr/>
        </p:nvSpPr>
        <p:spPr bwMode="auto">
          <a:xfrm>
            <a:off x="533400" y="5562600"/>
            <a:ext cx="5181600" cy="1066800"/>
          </a:xfrm>
          <a:prstGeom prst="rect">
            <a:avLst/>
          </a:prstGeom>
          <a:solidFill>
            <a:schemeClr val="bg2">
              <a:alpha val="41000"/>
            </a:schemeClr>
          </a:solidFill>
          <a:ln w="9525">
            <a:noFill/>
            <a:miter lim="800000"/>
            <a:headEnd/>
            <a:tailEnd/>
          </a:ln>
          <a:effectLst/>
        </p:spPr>
        <p:txBody>
          <a:bodyPr>
            <a:spAutoFit/>
          </a:bodyPr>
          <a:lstStyle/>
          <a:p>
            <a:pPr algn="l">
              <a:buClr>
                <a:srgbClr val="000000"/>
              </a:buClr>
              <a:buSzPct val="100000"/>
              <a:buFont typeface="Times New Roman" pitchFamily="16" charset="0"/>
              <a:buNone/>
              <a:defRPr/>
            </a:pPr>
            <a:r>
              <a:rPr lang="en-US" sz="3200">
                <a:solidFill>
                  <a:srgbClr val="F5E9E9"/>
                </a:solidFill>
                <a:effectLst>
                  <a:outerShdw blurRad="38100" dist="38100" dir="2700000" algn="tl">
                    <a:srgbClr val="000000"/>
                  </a:outerShdw>
                </a:effectLst>
                <a:latin typeface="Georgia" pitchFamily="18" charset="0"/>
              </a:rPr>
              <a:t>Radiative</a:t>
            </a:r>
          </a:p>
          <a:p>
            <a:pPr marL="801688" lvl="1" indent="-400050" algn="l">
              <a:buClr>
                <a:srgbClr val="000000"/>
              </a:buClr>
              <a:buSzPct val="100000"/>
              <a:buFontTx/>
              <a:buChar char="•"/>
              <a:defRPr/>
            </a:pPr>
            <a:r>
              <a:rPr lang="en-US" sz="3200">
                <a:solidFill>
                  <a:srgbClr val="F5E9E9"/>
                </a:solidFill>
                <a:effectLst>
                  <a:outerShdw blurRad="38100" dist="38100" dir="2700000" algn="tl">
                    <a:srgbClr val="000000"/>
                  </a:outerShdw>
                </a:effectLst>
                <a:latin typeface="Georgia" pitchFamily="18" charset="0"/>
              </a:rPr>
              <a:t>Light</a:t>
            </a:r>
          </a:p>
        </p:txBody>
      </p:sp>
      <p:pic>
        <p:nvPicPr>
          <p:cNvPr id="66569" name="Picture 9" descr="The image “http://www.javelindirect.com/images/mrkSol_photo.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89300"/>
            <a:ext cx="2133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nerd3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143000"/>
            <a:ext cx="26670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3" descr="http://www.cafeaulait.org/course/week9/lightbulb.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838" y="5362575"/>
            <a:ext cx="1122362"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886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6"/>
                                        </p:tgtEl>
                                        <p:attrNameLst>
                                          <p:attrName>style.visibility</p:attrName>
                                        </p:attrNameLst>
                                      </p:cBhvr>
                                      <p:to>
                                        <p:strVal val="visible"/>
                                      </p:to>
                                    </p:set>
                                    <p:anim calcmode="lin" valueType="num">
                                      <p:cBhvr additive="base">
                                        <p:cTn id="7" dur="500" fill="hold"/>
                                        <p:tgtEl>
                                          <p:spTgt spid="66566"/>
                                        </p:tgtEl>
                                        <p:attrNameLst>
                                          <p:attrName>ppt_x</p:attrName>
                                        </p:attrNameLst>
                                      </p:cBhvr>
                                      <p:tavLst>
                                        <p:tav tm="0">
                                          <p:val>
                                            <p:strVal val="#ppt_x"/>
                                          </p:val>
                                        </p:tav>
                                        <p:tav tm="100000">
                                          <p:val>
                                            <p:strVal val="#ppt_x"/>
                                          </p:val>
                                        </p:tav>
                                      </p:tavLst>
                                    </p:anim>
                                    <p:anim calcmode="lin" valueType="num">
                                      <p:cBhvr additive="base">
                                        <p:cTn id="8" dur="500" fill="hold"/>
                                        <p:tgtEl>
                                          <p:spTgt spid="66566"/>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6571"/>
                                        </p:tgtEl>
                                        <p:attrNameLst>
                                          <p:attrName>style.visibility</p:attrName>
                                        </p:attrNameLst>
                                      </p:cBhvr>
                                      <p:to>
                                        <p:strVal val="visible"/>
                                      </p:to>
                                    </p:set>
                                    <p:animEffect transition="in" filter="blinds(horizontal)">
                                      <p:cBhvr>
                                        <p:cTn id="11" dur="500"/>
                                        <p:tgtEl>
                                          <p:spTgt spid="665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6565"/>
                                        </p:tgtEl>
                                        <p:attrNameLst>
                                          <p:attrName>style.visibility</p:attrName>
                                        </p:attrNameLst>
                                      </p:cBhvr>
                                      <p:to>
                                        <p:strVal val="visible"/>
                                      </p:to>
                                    </p:set>
                                    <p:anim calcmode="lin" valueType="num">
                                      <p:cBhvr additive="base">
                                        <p:cTn id="16" dur="500" fill="hold"/>
                                        <p:tgtEl>
                                          <p:spTgt spid="66565"/>
                                        </p:tgtEl>
                                        <p:attrNameLst>
                                          <p:attrName>ppt_x</p:attrName>
                                        </p:attrNameLst>
                                      </p:cBhvr>
                                      <p:tavLst>
                                        <p:tav tm="0">
                                          <p:val>
                                            <p:strVal val="#ppt_x"/>
                                          </p:val>
                                        </p:tav>
                                        <p:tav tm="100000">
                                          <p:val>
                                            <p:strVal val="#ppt_x"/>
                                          </p:val>
                                        </p:tav>
                                      </p:tavLst>
                                    </p:anim>
                                    <p:anim calcmode="lin" valueType="num">
                                      <p:cBhvr additive="base">
                                        <p:cTn id="17" dur="500" fill="hold"/>
                                        <p:tgtEl>
                                          <p:spTgt spid="66565"/>
                                        </p:tgtEl>
                                        <p:attrNameLst>
                                          <p:attrName>ppt_y</p:attrName>
                                        </p:attrNameLst>
                                      </p:cBhvr>
                                      <p:tavLst>
                                        <p:tav tm="0">
                                          <p:val>
                                            <p:strVal val="1+#ppt_h/2"/>
                                          </p:val>
                                        </p:tav>
                                        <p:tav tm="100000">
                                          <p:val>
                                            <p:strVal val="#ppt_y"/>
                                          </p:val>
                                        </p:tav>
                                      </p:tavLst>
                                    </p:anim>
                                  </p:childTnLst>
                                </p:cTn>
                              </p:par>
                              <p:par>
                                <p:cTn id="18" presetID="3" presetClass="entr" presetSubtype="10" fill="hold" nodeType="withEffect">
                                  <p:stCondLst>
                                    <p:cond delay="0"/>
                                  </p:stCondLst>
                                  <p:childTnLst>
                                    <p:set>
                                      <p:cBhvr>
                                        <p:cTn id="19" dur="1" fill="hold">
                                          <p:stCondLst>
                                            <p:cond delay="0"/>
                                          </p:stCondLst>
                                        </p:cTn>
                                        <p:tgtEl>
                                          <p:spTgt spid="66569"/>
                                        </p:tgtEl>
                                        <p:attrNameLst>
                                          <p:attrName>style.visibility</p:attrName>
                                        </p:attrNameLst>
                                      </p:cBhvr>
                                      <p:to>
                                        <p:strVal val="visible"/>
                                      </p:to>
                                    </p:set>
                                    <p:animEffect transition="in" filter="blinds(horizontal)">
                                      <p:cBhvr>
                                        <p:cTn id="20" dur="500"/>
                                        <p:tgtEl>
                                          <p:spTgt spid="665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567"/>
                                        </p:tgtEl>
                                        <p:attrNameLst>
                                          <p:attrName>style.visibility</p:attrName>
                                        </p:attrNameLst>
                                      </p:cBhvr>
                                      <p:to>
                                        <p:strVal val="visible"/>
                                      </p:to>
                                    </p:set>
                                    <p:anim calcmode="lin" valueType="num">
                                      <p:cBhvr additive="base">
                                        <p:cTn id="25" dur="500" fill="hold"/>
                                        <p:tgtEl>
                                          <p:spTgt spid="66567"/>
                                        </p:tgtEl>
                                        <p:attrNameLst>
                                          <p:attrName>ppt_x</p:attrName>
                                        </p:attrNameLst>
                                      </p:cBhvr>
                                      <p:tavLst>
                                        <p:tav tm="0">
                                          <p:val>
                                            <p:strVal val="#ppt_x"/>
                                          </p:val>
                                        </p:tav>
                                        <p:tav tm="100000">
                                          <p:val>
                                            <p:strVal val="#ppt_x"/>
                                          </p:val>
                                        </p:tav>
                                      </p:tavLst>
                                    </p:anim>
                                    <p:anim calcmode="lin" valueType="num">
                                      <p:cBhvr additive="base">
                                        <p:cTn id="26" dur="500" fill="hold"/>
                                        <p:tgtEl>
                                          <p:spTgt spid="66567"/>
                                        </p:tgtEl>
                                        <p:attrNameLst>
                                          <p:attrName>ppt_y</p:attrName>
                                        </p:attrNameLst>
                                      </p:cBhvr>
                                      <p:tavLst>
                                        <p:tav tm="0">
                                          <p:val>
                                            <p:strVal val="1+#ppt_h/2"/>
                                          </p:val>
                                        </p:tav>
                                        <p:tav tm="100000">
                                          <p:val>
                                            <p:strVal val="#ppt_y"/>
                                          </p:val>
                                        </p:tav>
                                      </p:tavLst>
                                    </p:anim>
                                  </p:childTnLst>
                                </p:cTn>
                              </p:par>
                              <p:par>
                                <p:cTn id="27" presetID="3" presetClass="entr" presetSubtype="10" fill="hold" nodeType="withEffect">
                                  <p:stCondLst>
                                    <p:cond delay="0"/>
                                  </p:stCondLst>
                                  <p:childTnLst>
                                    <p:set>
                                      <p:cBhvr>
                                        <p:cTn id="28" dur="1" fill="hold">
                                          <p:stCondLst>
                                            <p:cond delay="0"/>
                                          </p:stCondLst>
                                        </p:cTn>
                                        <p:tgtEl>
                                          <p:spTgt spid="66573"/>
                                        </p:tgtEl>
                                        <p:attrNameLst>
                                          <p:attrName>style.visibility</p:attrName>
                                        </p:attrNameLst>
                                      </p:cBhvr>
                                      <p:to>
                                        <p:strVal val="visible"/>
                                      </p:to>
                                    </p:set>
                                    <p:animEffect transition="in" filter="blinds(horizontal)">
                                      <p:cBhvr>
                                        <p:cTn id="29" dur="500"/>
                                        <p:tgtEl>
                                          <p:spTgt spid="66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P spid="66566" grpId="0" animBg="1"/>
      <p:bldP spid="6656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buClr>
                <a:srgbClr val="000000"/>
              </a:buClr>
              <a:buSzPct val="100000"/>
              <a:buFont typeface="Times New Roman" pitchFamily="16" charset="0"/>
              <a:buNone/>
              <a:defRPr/>
            </a:pPr>
            <a:r>
              <a:rPr lang="en-US" sz="5400">
                <a:solidFill>
                  <a:srgbClr val="F5E9E9"/>
                </a:solidFill>
                <a:effectLst>
                  <a:outerShdw blurRad="38100" dist="38100" dir="2700000" algn="tl">
                    <a:srgbClr val="000000"/>
                  </a:outerShdw>
                </a:effectLst>
                <a:latin typeface="Georgia" pitchFamily="18" charset="0"/>
              </a:rPr>
              <a:t>Potential (stored) Energy</a:t>
            </a:r>
          </a:p>
        </p:txBody>
      </p:sp>
      <p:pic>
        <p:nvPicPr>
          <p:cNvPr id="7065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192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7" descr="gasc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657600"/>
            <a:ext cx="2438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143000"/>
            <a:ext cx="35052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668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buClr>
                <a:srgbClr val="000000"/>
              </a:buClr>
              <a:buSzPct val="100000"/>
              <a:buFont typeface="Times New Roman" pitchFamily="16" charset="0"/>
              <a:buNone/>
              <a:defRPr/>
            </a:pPr>
            <a:r>
              <a:rPr lang="en-US" sz="5400">
                <a:solidFill>
                  <a:srgbClr val="F5E9E9"/>
                </a:solidFill>
                <a:effectLst>
                  <a:outerShdw blurRad="38100" dist="38100" dir="2700000" algn="tl">
                    <a:srgbClr val="000000"/>
                  </a:outerShdw>
                </a:effectLst>
                <a:latin typeface="Georgia" pitchFamily="18" charset="0"/>
              </a:rPr>
              <a:t>Kinetic Energy</a:t>
            </a:r>
          </a:p>
        </p:txBody>
      </p:sp>
      <p:sp>
        <p:nvSpPr>
          <p:cNvPr id="74755" name="Rectangle 5"/>
          <p:cNvSpPr>
            <a:spLocks noChangeArrowheads="1"/>
          </p:cNvSpPr>
          <p:nvPr/>
        </p:nvSpPr>
        <p:spPr bwMode="auto">
          <a:xfrm>
            <a:off x="4479925" y="3200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eaLnBrk="1" hangingPunct="1">
              <a:spcBef>
                <a:spcPct val="30000"/>
              </a:spcBef>
            </a:pPr>
            <a:endParaRPr lang="en-US" altLang="en-US" sz="2400">
              <a:solidFill>
                <a:schemeClr val="tx1"/>
              </a:solidFill>
              <a:latin typeface="Georgia" panose="02040502050405020303" pitchFamily="18" charset="0"/>
            </a:endParaRPr>
          </a:p>
        </p:txBody>
      </p:sp>
      <p:sp>
        <p:nvSpPr>
          <p:cNvPr id="68614" name="Text Box 6"/>
          <p:cNvSpPr txBox="1">
            <a:spLocks noChangeArrowheads="1"/>
          </p:cNvSpPr>
          <p:nvPr/>
        </p:nvSpPr>
        <p:spPr bwMode="auto">
          <a:xfrm>
            <a:off x="1943100" y="1066800"/>
            <a:ext cx="5257800" cy="1189038"/>
          </a:xfrm>
          <a:prstGeom prst="rect">
            <a:avLst/>
          </a:prstGeom>
          <a:solidFill>
            <a:schemeClr val="bg2">
              <a:alpha val="41000"/>
            </a:schemeClr>
          </a:solidFill>
          <a:ln w="9525">
            <a:noFill/>
            <a:miter lim="800000"/>
            <a:headEnd/>
            <a:tailEnd/>
          </a:ln>
          <a:effectLst/>
        </p:spPr>
        <p:txBody>
          <a:bodyPr>
            <a:spAutoFit/>
          </a:bodyPr>
          <a:lstStyle/>
          <a:p>
            <a:pPr>
              <a:buClr>
                <a:srgbClr val="000000"/>
              </a:buClr>
              <a:buSzPct val="100000"/>
              <a:buFont typeface="Times New Roman" pitchFamily="16" charset="0"/>
              <a:buNone/>
              <a:defRPr/>
            </a:pPr>
            <a:r>
              <a:rPr lang="en-US" sz="7200">
                <a:solidFill>
                  <a:srgbClr val="F5E9E9"/>
                </a:solidFill>
                <a:effectLst>
                  <a:outerShdw blurRad="38100" dist="38100" dir="2700000" algn="tl">
                    <a:srgbClr val="000000"/>
                  </a:outerShdw>
                </a:effectLst>
                <a:latin typeface="Georgia" pitchFamily="18" charset="0"/>
              </a:rPr>
              <a:t>K = ½ mv</a:t>
            </a:r>
            <a:r>
              <a:rPr lang="en-US" sz="7200" baseline="30000">
                <a:solidFill>
                  <a:srgbClr val="F5E9E9"/>
                </a:solidFill>
                <a:effectLst>
                  <a:outerShdw blurRad="38100" dist="38100" dir="2700000" algn="tl">
                    <a:srgbClr val="000000"/>
                  </a:outerShdw>
                </a:effectLst>
                <a:latin typeface="Georgia" pitchFamily="18" charset="0"/>
              </a:rPr>
              <a:t>2</a:t>
            </a:r>
          </a:p>
        </p:txBody>
      </p:sp>
      <p:pic>
        <p:nvPicPr>
          <p:cNvPr id="7475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2438400"/>
            <a:ext cx="55054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068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buClr>
                <a:srgbClr val="000000"/>
              </a:buClr>
              <a:buSzPct val="100000"/>
              <a:buFont typeface="Times New Roman" pitchFamily="16" charset="0"/>
              <a:buNone/>
              <a:defRPr/>
            </a:pPr>
            <a:r>
              <a:rPr lang="en-US" sz="5400" dirty="0">
                <a:solidFill>
                  <a:srgbClr val="F5E9E9"/>
                </a:solidFill>
                <a:effectLst>
                  <a:outerShdw blurRad="38100" dist="38100" dir="2700000" algn="tl">
                    <a:srgbClr val="000000"/>
                  </a:outerShdw>
                </a:effectLst>
                <a:latin typeface="Georgia" pitchFamily="18" charset="0"/>
              </a:rPr>
              <a:t>Energy is CONSERVED</a:t>
            </a:r>
          </a:p>
        </p:txBody>
      </p:sp>
      <p:pic>
        <p:nvPicPr>
          <p:cNvPr id="76803" name="Picture 17" descr="gas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2438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erd3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600200"/>
            <a:ext cx="40798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ight Arrow 6"/>
          <p:cNvSpPr>
            <a:spLocks noChangeArrowheads="1"/>
          </p:cNvSpPr>
          <p:nvPr/>
        </p:nvSpPr>
        <p:spPr bwMode="auto">
          <a:xfrm>
            <a:off x="3124200" y="2438400"/>
            <a:ext cx="1524000" cy="914400"/>
          </a:xfrm>
          <a:prstGeom prst="rightArrow">
            <a:avLst>
              <a:gd name="adj1" fmla="val 50000"/>
              <a:gd name="adj2" fmla="val 50000"/>
            </a:avLst>
          </a:prstGeom>
          <a:solidFill>
            <a:schemeClr val="bg1"/>
          </a:solidFill>
          <a:ln w="9525" algn="ctr">
            <a:solidFill>
              <a:schemeClr val="tx1"/>
            </a:solidFill>
            <a:round/>
            <a:headEnd/>
            <a:tailEnd/>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endParaRPr lang="en-US" altLang="en-US" sz="3600">
              <a:solidFill>
                <a:schemeClr val="tx1"/>
              </a:solidFill>
              <a:latin typeface="EmbossedBlackWide" panose="020B0604020202020204"/>
            </a:endParaRPr>
          </a:p>
        </p:txBody>
      </p:sp>
      <p:sp>
        <p:nvSpPr>
          <p:cNvPr id="10" name="Text Box 5"/>
          <p:cNvSpPr txBox="1">
            <a:spLocks noChangeArrowheads="1"/>
          </p:cNvSpPr>
          <p:nvPr/>
        </p:nvSpPr>
        <p:spPr bwMode="auto">
          <a:xfrm>
            <a:off x="838200" y="4648200"/>
            <a:ext cx="7543800" cy="1938338"/>
          </a:xfrm>
          <a:prstGeom prst="rect">
            <a:avLst/>
          </a:prstGeom>
          <a:solidFill>
            <a:schemeClr val="bg2">
              <a:alpha val="41000"/>
            </a:schemeClr>
          </a:solidFill>
          <a:ln w="9525">
            <a:noFill/>
            <a:miter lim="800000"/>
            <a:headEnd/>
            <a:tailEnd/>
          </a:ln>
          <a:effectLst/>
        </p:spPr>
        <p:txBody>
          <a:bodyPr>
            <a:spAutoFit/>
          </a:bodyPr>
          <a:lstStyle/>
          <a:p>
            <a:pPr algn="ctr">
              <a:buClr>
                <a:srgbClr val="000000"/>
              </a:buClr>
              <a:buSzPct val="100000"/>
              <a:buFont typeface="Times New Roman" pitchFamily="16" charset="0"/>
              <a:buNone/>
              <a:defRPr/>
            </a:pPr>
            <a:r>
              <a:rPr lang="en-US" sz="4000" b="1" dirty="0">
                <a:solidFill>
                  <a:srgbClr val="F5E9E9"/>
                </a:solidFill>
                <a:effectLst>
                  <a:outerShdw blurRad="38100" dist="38100" dir="2700000" algn="tl">
                    <a:srgbClr val="000000"/>
                  </a:outerShdw>
                </a:effectLst>
                <a:latin typeface="Georgia" pitchFamily="18" charset="0"/>
              </a:rPr>
              <a:t>Energy can be </a:t>
            </a:r>
            <a:r>
              <a:rPr lang="en-US" sz="4000" b="1" i="1" dirty="0">
                <a:solidFill>
                  <a:srgbClr val="F5E9E9"/>
                </a:solidFill>
                <a:effectLst>
                  <a:outerShdw blurRad="38100" dist="38100" dir="2700000" algn="tl">
                    <a:srgbClr val="000000"/>
                  </a:outerShdw>
                </a:effectLst>
                <a:latin typeface="Georgia" pitchFamily="18" charset="0"/>
              </a:rPr>
              <a:t>transformed</a:t>
            </a:r>
            <a:r>
              <a:rPr lang="en-US" sz="4000" b="1" dirty="0">
                <a:solidFill>
                  <a:srgbClr val="F5E9E9"/>
                </a:solidFill>
                <a:effectLst>
                  <a:outerShdw blurRad="38100" dist="38100" dir="2700000" algn="tl">
                    <a:srgbClr val="000000"/>
                  </a:outerShdw>
                </a:effectLst>
                <a:latin typeface="Georgia" pitchFamily="18" charset="0"/>
              </a:rPr>
              <a:t> but not created or destroyed</a:t>
            </a:r>
            <a:endParaRPr lang="en-US" sz="40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3006963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buClr>
                <a:srgbClr val="000000"/>
              </a:buClr>
              <a:buSzPct val="100000"/>
              <a:buFont typeface="Times New Roman" pitchFamily="16" charset="0"/>
              <a:buNone/>
              <a:defRPr/>
            </a:pPr>
            <a:r>
              <a:rPr lang="en-US" sz="5400" dirty="0">
                <a:solidFill>
                  <a:srgbClr val="F5E9E9"/>
                </a:solidFill>
                <a:effectLst>
                  <a:outerShdw blurRad="38100" dist="38100" dir="2700000" algn="tl">
                    <a:srgbClr val="000000"/>
                  </a:outerShdw>
                </a:effectLst>
                <a:latin typeface="Georgia" pitchFamily="18" charset="0"/>
              </a:rPr>
              <a:t>Orbital Energy</a:t>
            </a:r>
          </a:p>
        </p:txBody>
      </p:sp>
      <p:sp>
        <p:nvSpPr>
          <p:cNvPr id="80899" name="Rectangle 8"/>
          <p:cNvSpPr>
            <a:spLocks noChangeArrowheads="1"/>
          </p:cNvSpPr>
          <p:nvPr/>
        </p:nvSpPr>
        <p:spPr bwMode="auto">
          <a:xfrm>
            <a:off x="609600" y="1524000"/>
            <a:ext cx="8001000" cy="3429000"/>
          </a:xfrm>
          <a:prstGeom prst="rect">
            <a:avLst/>
          </a:prstGeom>
          <a:solidFill>
            <a:schemeClr val="bg1">
              <a:alpha val="49019"/>
            </a:schemeClr>
          </a:solidFill>
          <a:ln w="9525">
            <a:solidFill>
              <a:schemeClr val="tx1"/>
            </a:solidFill>
            <a:miter lim="800000"/>
            <a:headEnd/>
            <a:tailEnd/>
          </a:ln>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endParaRPr lang="en-US" altLang="en-US" sz="3600">
              <a:solidFill>
                <a:schemeClr val="tx1"/>
              </a:solidFill>
              <a:latin typeface="EmbossedBlackWide" panose="020B0604020202020204"/>
            </a:endParaRPr>
          </a:p>
        </p:txBody>
      </p:sp>
      <p:pic>
        <p:nvPicPr>
          <p:cNvPr id="80900" name="Picture 9" descr="kep_momen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205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5"/>
          <p:cNvSpPr txBox="1">
            <a:spLocks noChangeArrowheads="1"/>
          </p:cNvSpPr>
          <p:nvPr/>
        </p:nvSpPr>
        <p:spPr bwMode="auto">
          <a:xfrm>
            <a:off x="838200" y="3505200"/>
            <a:ext cx="941388" cy="1446213"/>
          </a:xfrm>
          <a:prstGeom prst="rect">
            <a:avLst/>
          </a:prstGeom>
          <a:solidFill>
            <a:schemeClr val="tx1">
              <a:alpha val="7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r>
              <a:rPr lang="en-US" altLang="en-US" sz="8800">
                <a:solidFill>
                  <a:srgbClr val="00B050"/>
                </a:solidFill>
                <a:latin typeface="Georgia" panose="02040502050405020303" pitchFamily="18" charset="0"/>
              </a:rPr>
              <a:t>A</a:t>
            </a:r>
          </a:p>
        </p:txBody>
      </p:sp>
      <p:sp>
        <p:nvSpPr>
          <p:cNvPr id="80902" name="TextBox 6"/>
          <p:cNvSpPr txBox="1">
            <a:spLocks noChangeArrowheads="1"/>
          </p:cNvSpPr>
          <p:nvPr/>
        </p:nvSpPr>
        <p:spPr bwMode="auto">
          <a:xfrm>
            <a:off x="8202613" y="2971800"/>
            <a:ext cx="941387" cy="1446213"/>
          </a:xfrm>
          <a:prstGeom prst="rect">
            <a:avLst/>
          </a:prstGeom>
          <a:solidFill>
            <a:schemeClr val="tx1">
              <a:alpha val="7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DejaVu LGC Sans" charset="0"/>
                <a:cs typeface="DejaVu LGC Sans"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DejaVu LGC Sans" charset="0"/>
                <a:cs typeface="DejaVu LGC Sans"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DejaVu LGC Sans" charset="0"/>
                <a:cs typeface="DejaVu LGC Sans"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ejaVu LGC Sans" charset="0"/>
                <a:cs typeface="DejaVu LGC Sans" charset="0"/>
              </a:defRPr>
            </a:lvl9pPr>
          </a:lstStyle>
          <a:p>
            <a:pPr>
              <a:spcBef>
                <a:spcPct val="0"/>
              </a:spcBef>
            </a:pPr>
            <a:r>
              <a:rPr lang="en-US" altLang="en-US" sz="8800">
                <a:solidFill>
                  <a:srgbClr val="FF0000"/>
                </a:solidFill>
                <a:latin typeface="Georgia" panose="02040502050405020303" pitchFamily="18" charset="0"/>
              </a:rPr>
              <a:t>B</a:t>
            </a:r>
          </a:p>
        </p:txBody>
      </p:sp>
      <p:sp>
        <p:nvSpPr>
          <p:cNvPr id="8" name="Text Box 5"/>
          <p:cNvSpPr txBox="1">
            <a:spLocks noChangeArrowheads="1"/>
          </p:cNvSpPr>
          <p:nvPr/>
        </p:nvSpPr>
        <p:spPr bwMode="auto">
          <a:xfrm>
            <a:off x="533400" y="5592763"/>
            <a:ext cx="8153400" cy="708025"/>
          </a:xfrm>
          <a:prstGeom prst="rect">
            <a:avLst/>
          </a:prstGeom>
          <a:solidFill>
            <a:schemeClr val="bg2">
              <a:alpha val="41000"/>
            </a:schemeClr>
          </a:solidFill>
          <a:ln w="9525">
            <a:noFill/>
            <a:miter lim="800000"/>
            <a:headEnd/>
            <a:tailEnd/>
          </a:ln>
          <a:effectLst/>
        </p:spPr>
        <p:txBody>
          <a:bodyPr>
            <a:spAutoFit/>
          </a:bodyPr>
          <a:lstStyle/>
          <a:p>
            <a:pPr>
              <a:buClr>
                <a:srgbClr val="000000"/>
              </a:buClr>
              <a:buSzPct val="100000"/>
              <a:buFont typeface="Times New Roman" pitchFamily="16" charset="0"/>
              <a:buNone/>
              <a:defRPr/>
            </a:pPr>
            <a:r>
              <a:rPr lang="en-US" sz="4000" dirty="0">
                <a:solidFill>
                  <a:srgbClr val="F5E9E9"/>
                </a:solidFill>
                <a:effectLst>
                  <a:outerShdw blurRad="38100" dist="38100" dir="2700000" algn="tl">
                    <a:srgbClr val="000000"/>
                  </a:outerShdw>
                </a:effectLst>
                <a:latin typeface="Georgia" pitchFamily="18" charset="0"/>
              </a:rPr>
              <a:t>Which point has greater energy?</a:t>
            </a:r>
          </a:p>
        </p:txBody>
      </p:sp>
    </p:spTree>
    <p:extLst>
      <p:ext uri="{BB962C8B-B14F-4D97-AF65-F5344CB8AC3E}">
        <p14:creationId xmlns:p14="http://schemas.microsoft.com/office/powerpoint/2010/main" val="19323401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Collapsing Nebula</a:t>
            </a:r>
          </a:p>
        </p:txBody>
      </p:sp>
      <p:graphicFrame>
        <p:nvGraphicFramePr>
          <p:cNvPr id="256003" name="Object 3"/>
          <p:cNvGraphicFramePr>
            <a:graphicFrameLocks noChangeAspect="1"/>
          </p:cNvGraphicFramePr>
          <p:nvPr/>
        </p:nvGraphicFramePr>
        <p:xfrm>
          <a:off x="304800" y="1143000"/>
          <a:ext cx="2006600" cy="5459413"/>
        </p:xfrm>
        <a:graphic>
          <a:graphicData uri="http://schemas.openxmlformats.org/presentationml/2006/ole">
            <mc:AlternateContent xmlns:mc="http://schemas.openxmlformats.org/markup-compatibility/2006">
              <mc:Choice xmlns:v="urn:schemas-microsoft-com:vml" Requires="v">
                <p:oleObj spid="_x0000_s256037" name="Image" r:id="rId4" imgW="2501587" imgH="6806349" progId="">
                  <p:embed/>
                </p:oleObj>
              </mc:Choice>
              <mc:Fallback>
                <p:oleObj name="Image" r:id="rId4" imgW="2501587" imgH="6806349"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2006600" cy="545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04" name="Text Box 4"/>
          <p:cNvSpPr txBox="1">
            <a:spLocks noChangeArrowheads="1"/>
          </p:cNvSpPr>
          <p:nvPr/>
        </p:nvSpPr>
        <p:spPr bwMode="auto">
          <a:xfrm>
            <a:off x="2590800" y="1524000"/>
            <a:ext cx="6096000" cy="44862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3600">
                <a:solidFill>
                  <a:srgbClr val="F5E9E9"/>
                </a:solidFill>
                <a:effectLst>
                  <a:outerShdw blurRad="38100" dist="38100" dir="2700000" algn="tl">
                    <a:srgbClr val="000000"/>
                  </a:outerShdw>
                </a:effectLst>
                <a:latin typeface="Georgia" pitchFamily="18" charset="0"/>
              </a:rPr>
              <a:t>Energy:</a:t>
            </a:r>
          </a:p>
          <a:p>
            <a:r>
              <a:rPr lang="en-US" sz="3600">
                <a:solidFill>
                  <a:srgbClr val="F5E9E9"/>
                </a:solidFill>
                <a:effectLst>
                  <a:outerShdw blurRad="38100" dist="38100" dir="2700000" algn="tl">
                    <a:srgbClr val="000000"/>
                  </a:outerShdw>
                </a:effectLst>
                <a:latin typeface="Georgia" pitchFamily="18" charset="0"/>
              </a:rPr>
              <a:t>   Start with Potential Energy</a:t>
            </a:r>
          </a:p>
          <a:p>
            <a:r>
              <a:rPr lang="en-US" sz="3600">
                <a:solidFill>
                  <a:srgbClr val="F5E9E9"/>
                </a:solidFill>
                <a:effectLst>
                  <a:outerShdw blurRad="38100" dist="38100" dir="2700000" algn="tl">
                    <a:srgbClr val="000000"/>
                  </a:outerShdw>
                </a:effectLst>
                <a:latin typeface="Georgia" pitchFamily="18" charset="0"/>
              </a:rPr>
              <a:t> </a:t>
            </a:r>
          </a:p>
          <a:p>
            <a:r>
              <a:rPr lang="en-US" sz="3600">
                <a:solidFill>
                  <a:srgbClr val="F5E9E9"/>
                </a:solidFill>
                <a:effectLst>
                  <a:outerShdw blurRad="38100" dist="38100" dir="2700000" algn="tl">
                    <a:srgbClr val="000000"/>
                  </a:outerShdw>
                </a:effectLst>
                <a:latin typeface="Georgia" pitchFamily="18" charset="0"/>
              </a:rPr>
              <a:t>Collapse </a:t>
            </a:r>
            <a:r>
              <a:rPr lang="en-US" sz="3600">
                <a:solidFill>
                  <a:srgbClr val="F5E9E9"/>
                </a:solidFill>
                <a:effectLst>
                  <a:outerShdw blurRad="38100" dist="38100" dir="2700000" algn="tl">
                    <a:srgbClr val="000000"/>
                  </a:outerShdw>
                </a:effectLst>
                <a:latin typeface="Georgia" pitchFamily="18" charset="0"/>
                <a:sym typeface="Wingdings" pitchFamily="2" charset="2"/>
              </a:rPr>
              <a:t> Kinetic Energy</a:t>
            </a:r>
          </a:p>
          <a:p>
            <a:r>
              <a:rPr lang="en-US" sz="3600">
                <a:solidFill>
                  <a:srgbClr val="F5E9E9"/>
                </a:solidFill>
                <a:effectLst>
                  <a:outerShdw blurRad="38100" dist="38100" dir="2700000" algn="tl">
                    <a:srgbClr val="000000"/>
                  </a:outerShdw>
                </a:effectLst>
                <a:latin typeface="Georgia" pitchFamily="18" charset="0"/>
                <a:sym typeface="Wingdings" pitchFamily="2" charset="2"/>
              </a:rPr>
              <a:t>		 Thermal Energy</a:t>
            </a:r>
          </a:p>
          <a:p>
            <a:endParaRPr lang="en-US" sz="3600">
              <a:solidFill>
                <a:srgbClr val="F5E9E9"/>
              </a:solidFill>
              <a:effectLst>
                <a:outerShdw blurRad="38100" dist="38100" dir="2700000" algn="tl">
                  <a:srgbClr val="000000"/>
                </a:outerShdw>
              </a:effectLst>
              <a:latin typeface="Georgia" pitchFamily="18" charset="0"/>
            </a:endParaRPr>
          </a:p>
          <a:p>
            <a:r>
              <a:rPr lang="en-US" sz="3600">
                <a:solidFill>
                  <a:srgbClr val="F5E9E9"/>
                </a:solidFill>
                <a:effectLst>
                  <a:outerShdw blurRad="38100" dist="38100" dir="2700000" algn="tl">
                    <a:srgbClr val="000000"/>
                  </a:outerShdw>
                </a:effectLst>
                <a:latin typeface="Georgia" pitchFamily="18" charset="0"/>
              </a:rPr>
              <a:t>Hotter in the center and cooler  further out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Planetary Formation</a:t>
            </a:r>
          </a:p>
        </p:txBody>
      </p:sp>
      <p:sp>
        <p:nvSpPr>
          <p:cNvPr id="119817" name="Text Box 9"/>
          <p:cNvSpPr txBox="1">
            <a:spLocks noChangeArrowheads="1"/>
          </p:cNvSpPr>
          <p:nvPr/>
        </p:nvSpPr>
        <p:spPr bwMode="auto">
          <a:xfrm>
            <a:off x="171450" y="3940076"/>
            <a:ext cx="8801100" cy="1754326"/>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lvl="1">
              <a:buFontTx/>
              <a:buAutoNum type="arabicPeriod"/>
            </a:pPr>
            <a:r>
              <a:rPr lang="en-US" sz="3600" dirty="0" smtClean="0">
                <a:solidFill>
                  <a:srgbClr val="F5E9E9"/>
                </a:solidFill>
                <a:effectLst>
                  <a:outerShdw blurRad="38100" dist="38100" dir="2700000" algn="tl">
                    <a:srgbClr val="000000"/>
                  </a:outerShdw>
                </a:effectLst>
                <a:latin typeface="Georgia" pitchFamily="18" charset="0"/>
              </a:rPr>
              <a:t> Basic characteristics</a:t>
            </a:r>
          </a:p>
          <a:p>
            <a:pPr lvl="1">
              <a:buFontTx/>
              <a:buAutoNum type="arabicPeriod"/>
            </a:pPr>
            <a:r>
              <a:rPr lang="en-US" sz="3600" dirty="0" smtClean="0">
                <a:solidFill>
                  <a:srgbClr val="F5E9E9"/>
                </a:solidFill>
                <a:effectLst>
                  <a:outerShdw blurRad="38100" dist="38100" dir="2700000" algn="tl">
                    <a:srgbClr val="000000"/>
                  </a:outerShdw>
                </a:effectLst>
                <a:latin typeface="Georgia" pitchFamily="18" charset="0"/>
              </a:rPr>
              <a:t> How does it start forming?</a:t>
            </a:r>
            <a:endParaRPr lang="en-US" sz="3600" dirty="0">
              <a:solidFill>
                <a:srgbClr val="F5E9E9"/>
              </a:solidFill>
              <a:effectLst>
                <a:outerShdw blurRad="38100" dist="38100" dir="2700000" algn="tl">
                  <a:srgbClr val="000000"/>
                </a:outerShdw>
              </a:effectLst>
              <a:latin typeface="Georgia" pitchFamily="18" charset="0"/>
            </a:endParaRPr>
          </a:p>
          <a:p>
            <a:pPr lvl="1">
              <a:buFontTx/>
              <a:buAutoNum type="arabicPeriod"/>
            </a:pPr>
            <a:r>
              <a:rPr lang="en-US" sz="3600" dirty="0" smtClean="0">
                <a:solidFill>
                  <a:srgbClr val="F5E9E9"/>
                </a:solidFill>
                <a:effectLst>
                  <a:outerShdw blurRad="38100" dist="38100" dir="2700000" algn="tl">
                    <a:srgbClr val="000000"/>
                  </a:outerShdw>
                </a:effectLst>
                <a:latin typeface="Georgia" pitchFamily="18" charset="0"/>
              </a:rPr>
              <a:t> How do I make the planets (&amp; stuff)?</a:t>
            </a:r>
            <a:endParaRPr lang="en-US" sz="3600" dirty="0">
              <a:solidFill>
                <a:srgbClr val="F5E9E9"/>
              </a:solidFill>
              <a:effectLst>
                <a:outerShdw blurRad="38100" dist="38100" dir="2700000" algn="tl">
                  <a:srgbClr val="000000"/>
                </a:outerShdw>
              </a:effectLst>
              <a:latin typeface="Georgia" pitchFamily="18" charset="0"/>
            </a:endParaRPr>
          </a:p>
        </p:txBody>
      </p:sp>
      <p:pic>
        <p:nvPicPr>
          <p:cNvPr id="119819" name="Picture 11" descr="m16-EagleN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2846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Differentiation: Composition</a:t>
            </a:r>
          </a:p>
        </p:txBody>
      </p:sp>
      <p:pic>
        <p:nvPicPr>
          <p:cNvPr id="26627" name="Picture 9" descr="ir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3810000"/>
            <a:ext cx="28479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0" descr="silic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10000"/>
            <a:ext cx="32766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371600"/>
            <a:ext cx="33004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0668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123950" y="6096000"/>
            <a:ext cx="6896100" cy="523875"/>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Assume that the disk was </a:t>
            </a:r>
            <a:r>
              <a:rPr lang="en-US" sz="2800" b="1" dirty="0">
                <a:solidFill>
                  <a:srgbClr val="F5E9E9"/>
                </a:solidFill>
                <a:effectLst>
                  <a:outerShdw blurRad="38100" dist="38100" dir="2700000" algn="tl">
                    <a:srgbClr val="000000"/>
                  </a:outerShdw>
                </a:effectLst>
                <a:latin typeface="Georgia" pitchFamily="18" charset="0"/>
              </a:rPr>
              <a:t>WELL MIXED</a:t>
            </a:r>
          </a:p>
        </p:txBody>
      </p:sp>
      <p:sp>
        <p:nvSpPr>
          <p:cNvPr id="8" name="Text Box 4"/>
          <p:cNvSpPr txBox="1">
            <a:spLocks noChangeArrowheads="1"/>
          </p:cNvSpPr>
          <p:nvPr/>
        </p:nvSpPr>
        <p:spPr bwMode="auto">
          <a:xfrm>
            <a:off x="1219200" y="1447800"/>
            <a:ext cx="1752600" cy="769938"/>
          </a:xfrm>
          <a:prstGeom prst="rect">
            <a:avLst/>
          </a:prstGeom>
          <a:noFill/>
          <a:ln w="9525">
            <a:noFill/>
            <a:miter lim="800000"/>
            <a:headEnd/>
            <a:tailEnd/>
          </a:ln>
          <a:effectLst/>
        </p:spPr>
        <p:txBody>
          <a:bodyPr>
            <a:spAutoFit/>
          </a:bodyPr>
          <a:lstStyle/>
          <a:p>
            <a:pPr>
              <a:defRPr/>
            </a:pPr>
            <a:r>
              <a:rPr lang="en-US" sz="4400" dirty="0">
                <a:effectLst>
                  <a:outerShdw blurRad="38100" dist="38100" dir="2700000" algn="tl">
                    <a:srgbClr val="000000"/>
                  </a:outerShdw>
                </a:effectLst>
                <a:latin typeface="Georgia" pitchFamily="18" charset="0"/>
              </a:rPr>
              <a:t>98%</a:t>
            </a:r>
          </a:p>
        </p:txBody>
      </p:sp>
      <p:sp>
        <p:nvSpPr>
          <p:cNvPr id="9" name="Text Box 4"/>
          <p:cNvSpPr txBox="1">
            <a:spLocks noChangeArrowheads="1"/>
          </p:cNvSpPr>
          <p:nvPr/>
        </p:nvSpPr>
        <p:spPr bwMode="auto">
          <a:xfrm>
            <a:off x="6248400" y="914400"/>
            <a:ext cx="1752600" cy="708025"/>
          </a:xfrm>
          <a:prstGeom prst="rect">
            <a:avLst/>
          </a:prstGeom>
          <a:noFill/>
          <a:ln w="9525">
            <a:noFill/>
            <a:miter lim="800000"/>
            <a:headEnd/>
            <a:tailEnd/>
          </a:ln>
          <a:effectLst/>
        </p:spPr>
        <p:txBody>
          <a:bodyPr>
            <a:spAutoFit/>
          </a:bodyPr>
          <a:lstStyle/>
          <a:p>
            <a:pPr>
              <a:defRPr/>
            </a:pPr>
            <a:r>
              <a:rPr lang="en-US" sz="4000" dirty="0">
                <a:solidFill>
                  <a:schemeClr val="bg1"/>
                </a:solidFill>
                <a:effectLst>
                  <a:outerShdw blurRad="38100" dist="38100" dir="2700000" algn="tl">
                    <a:srgbClr val="000000"/>
                  </a:outerShdw>
                </a:effectLst>
                <a:latin typeface="Georgia" pitchFamily="18" charset="0"/>
              </a:rPr>
              <a:t>1.4%</a:t>
            </a:r>
          </a:p>
        </p:txBody>
      </p:sp>
      <p:sp>
        <p:nvSpPr>
          <p:cNvPr id="10" name="Text Box 4"/>
          <p:cNvSpPr txBox="1">
            <a:spLocks noChangeArrowheads="1"/>
          </p:cNvSpPr>
          <p:nvPr/>
        </p:nvSpPr>
        <p:spPr bwMode="auto">
          <a:xfrm>
            <a:off x="1219200" y="5181600"/>
            <a:ext cx="1752600" cy="769938"/>
          </a:xfrm>
          <a:prstGeom prst="rect">
            <a:avLst/>
          </a:prstGeom>
          <a:noFill/>
          <a:ln w="9525">
            <a:noFill/>
            <a:miter lim="800000"/>
            <a:headEnd/>
            <a:tailEnd/>
          </a:ln>
          <a:effectLst/>
        </p:spPr>
        <p:txBody>
          <a:bodyPr>
            <a:spAutoFit/>
          </a:bodyPr>
          <a:lstStyle/>
          <a:p>
            <a:pPr>
              <a:defRPr/>
            </a:pPr>
            <a:r>
              <a:rPr lang="en-US" sz="4400" dirty="0">
                <a:solidFill>
                  <a:schemeClr val="bg1"/>
                </a:solidFill>
                <a:effectLst>
                  <a:outerShdw blurRad="38100" dist="38100" dir="2700000" algn="tl">
                    <a:srgbClr val="000000"/>
                  </a:outerShdw>
                </a:effectLst>
                <a:latin typeface="Georgia" pitchFamily="18" charset="0"/>
              </a:rPr>
              <a:t>0.4%</a:t>
            </a:r>
          </a:p>
        </p:txBody>
      </p:sp>
      <p:sp>
        <p:nvSpPr>
          <p:cNvPr id="11" name="Text Box 4"/>
          <p:cNvSpPr txBox="1">
            <a:spLocks noChangeArrowheads="1"/>
          </p:cNvSpPr>
          <p:nvPr/>
        </p:nvSpPr>
        <p:spPr bwMode="auto">
          <a:xfrm>
            <a:off x="6172200" y="5105400"/>
            <a:ext cx="1752600" cy="769938"/>
          </a:xfrm>
          <a:prstGeom prst="rect">
            <a:avLst/>
          </a:prstGeom>
          <a:noFill/>
          <a:ln w="9525">
            <a:noFill/>
            <a:miter lim="800000"/>
            <a:headEnd/>
            <a:tailEnd/>
          </a:ln>
          <a:effectLst/>
        </p:spPr>
        <p:txBody>
          <a:bodyPr>
            <a:spAutoFit/>
          </a:bodyPr>
          <a:lstStyle/>
          <a:p>
            <a:pPr>
              <a:defRPr/>
            </a:pPr>
            <a:r>
              <a:rPr lang="en-US" sz="4400" dirty="0">
                <a:effectLst>
                  <a:outerShdw blurRad="38100" dist="38100" dir="2700000" algn="tl">
                    <a:srgbClr val="000000"/>
                  </a:outerShdw>
                </a:effectLst>
                <a:latin typeface="Georgia" pitchFamily="18" charset="0"/>
              </a:rPr>
              <a:t>0.2%</a:t>
            </a:r>
          </a:p>
        </p:txBody>
      </p:sp>
    </p:spTree>
    <p:extLst>
      <p:ext uri="{BB962C8B-B14F-4D97-AF65-F5344CB8AC3E}">
        <p14:creationId xmlns:p14="http://schemas.microsoft.com/office/powerpoint/2010/main" val="10252048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2"/>
          <p:cNvSpPr txBox="1">
            <a:spLocks noChangeArrowheads="1"/>
          </p:cNvSpPr>
          <p:nvPr/>
        </p:nvSpPr>
        <p:spPr bwMode="auto">
          <a:xfrm>
            <a:off x="0" y="0"/>
            <a:ext cx="9144000" cy="830263"/>
          </a:xfrm>
          <a:prstGeom prst="rect">
            <a:avLst/>
          </a:prstGeom>
          <a:solidFill>
            <a:schemeClr val="bg2">
              <a:alpha val="41000"/>
            </a:schemeClr>
          </a:solidFill>
          <a:ln w="9525">
            <a:noFill/>
            <a:miter lim="800000"/>
            <a:headEnd/>
            <a:tailEnd/>
          </a:ln>
          <a:effectLst/>
        </p:spPr>
        <p:txBody>
          <a:bodyPr>
            <a:spAutoFit/>
          </a:bodyPr>
          <a:lstStyle/>
          <a:p>
            <a:pPr>
              <a:defRPr/>
            </a:pPr>
            <a:r>
              <a:rPr lang="en-US" sz="4800" dirty="0">
                <a:solidFill>
                  <a:srgbClr val="F5E9E9"/>
                </a:solidFill>
                <a:effectLst>
                  <a:outerShdw blurRad="38100" dist="38100" dir="2700000" algn="tl">
                    <a:srgbClr val="000000"/>
                  </a:outerShdw>
                </a:effectLst>
                <a:latin typeface="Georgia" pitchFamily="18" charset="0"/>
              </a:rPr>
              <a:t>Differentiation: Condensation</a:t>
            </a:r>
          </a:p>
        </p:txBody>
      </p:sp>
      <p:sp>
        <p:nvSpPr>
          <p:cNvPr id="247812" name="Text Box 4"/>
          <p:cNvSpPr txBox="1">
            <a:spLocks noChangeArrowheads="1"/>
          </p:cNvSpPr>
          <p:nvPr/>
        </p:nvSpPr>
        <p:spPr bwMode="auto">
          <a:xfrm>
            <a:off x="4858073" y="4876800"/>
            <a:ext cx="3962400" cy="1384300"/>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LIGHT compounds require LOW temperatures.</a:t>
            </a:r>
          </a:p>
        </p:txBody>
      </p:sp>
      <p:sp>
        <p:nvSpPr>
          <p:cNvPr id="5" name="Text Box 4"/>
          <p:cNvSpPr txBox="1">
            <a:spLocks noChangeArrowheads="1"/>
          </p:cNvSpPr>
          <p:nvPr/>
        </p:nvSpPr>
        <p:spPr bwMode="auto">
          <a:xfrm>
            <a:off x="381000" y="4876800"/>
            <a:ext cx="3962400" cy="1384300"/>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HEAVY compounds can condense at HIGH temperatures</a:t>
            </a:r>
          </a:p>
        </p:txBody>
      </p:sp>
      <p:pic>
        <p:nvPicPr>
          <p:cNvPr id="276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924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0"/>
            <a:ext cx="3810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19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Disk Temperatures</a:t>
            </a:r>
          </a:p>
        </p:txBody>
      </p:sp>
      <p:graphicFrame>
        <p:nvGraphicFramePr>
          <p:cNvPr id="260099" name="Object 3"/>
          <p:cNvGraphicFramePr>
            <a:graphicFrameLocks noChangeAspect="1"/>
          </p:cNvGraphicFramePr>
          <p:nvPr>
            <p:extLst>
              <p:ext uri="{D42A27DB-BD31-4B8C-83A1-F6EECF244321}">
                <p14:modId xmlns:p14="http://schemas.microsoft.com/office/powerpoint/2010/main" val="4105329095"/>
              </p:ext>
            </p:extLst>
          </p:nvPr>
        </p:nvGraphicFramePr>
        <p:xfrm>
          <a:off x="-1" y="2590800"/>
          <a:ext cx="9130999" cy="3733800"/>
        </p:xfrm>
        <a:graphic>
          <a:graphicData uri="http://schemas.openxmlformats.org/presentationml/2006/ole">
            <mc:AlternateContent xmlns:mc="http://schemas.openxmlformats.org/markup-compatibility/2006">
              <mc:Choice xmlns:v="urn:schemas-microsoft-com:vml" Requires="v">
                <p:oleObj spid="_x0000_s260133" name="Image" r:id="rId4" imgW="9688889" imgH="3961905" progId="">
                  <p:embed/>
                </p:oleObj>
              </mc:Choice>
              <mc:Fallback>
                <p:oleObj name="Image" r:id="rId4" imgW="9688889" imgH="3961905" progId="">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590800"/>
                        <a:ext cx="9130999" cy="3733800"/>
                      </a:xfrm>
                      <a:prstGeom prst="rect">
                        <a:avLst/>
                      </a:prstGeom>
                      <a:noFill/>
                      <a:ln>
                        <a:noFill/>
                      </a:ln>
                      <a:effectLst/>
                    </p:spPr>
                  </p:pic>
                </p:oleObj>
              </mc:Fallback>
            </mc:AlternateContent>
          </a:graphicData>
        </a:graphic>
      </p:graphicFrame>
      <p:sp>
        <p:nvSpPr>
          <p:cNvPr id="260100" name="Text Box 4"/>
          <p:cNvSpPr txBox="1">
            <a:spLocks noChangeArrowheads="1"/>
          </p:cNvSpPr>
          <p:nvPr/>
        </p:nvSpPr>
        <p:spPr bwMode="auto">
          <a:xfrm>
            <a:off x="1104900" y="1143000"/>
            <a:ext cx="69342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The disk temperature decreases with radius (larger r, smaller 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Differentiation of the disk</a:t>
            </a:r>
          </a:p>
        </p:txBody>
      </p:sp>
      <p:sp>
        <p:nvSpPr>
          <p:cNvPr id="327684" name="Text Box 4"/>
          <p:cNvSpPr txBox="1">
            <a:spLocks noChangeArrowheads="1"/>
          </p:cNvSpPr>
          <p:nvPr/>
        </p:nvSpPr>
        <p:spPr bwMode="auto">
          <a:xfrm>
            <a:off x="1066800" y="1219200"/>
            <a:ext cx="7010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b="1" dirty="0">
                <a:solidFill>
                  <a:srgbClr val="F5E9E9"/>
                </a:solidFill>
                <a:effectLst>
                  <a:outerShdw blurRad="38100" dist="38100" dir="2700000" algn="tl">
                    <a:srgbClr val="000000"/>
                  </a:outerShdw>
                </a:effectLst>
                <a:latin typeface="Georgia" pitchFamily="18" charset="0"/>
              </a:rPr>
              <a:t>Lecture Tutorial:  p. </a:t>
            </a:r>
            <a:r>
              <a:rPr lang="en-US" sz="3600" b="1" dirty="0" smtClean="0">
                <a:solidFill>
                  <a:srgbClr val="F5E9E9"/>
                </a:solidFill>
                <a:effectLst>
                  <a:outerShdw blurRad="38100" dist="38100" dir="2700000" algn="tl">
                    <a:srgbClr val="000000"/>
                  </a:outerShdw>
                </a:effectLst>
                <a:latin typeface="Georgia" pitchFamily="18" charset="0"/>
              </a:rPr>
              <a:t>111</a:t>
            </a:r>
            <a:endParaRPr lang="en-US" sz="3600" b="1" dirty="0">
              <a:solidFill>
                <a:srgbClr val="F5E9E9"/>
              </a:solidFill>
              <a:effectLst>
                <a:outerShdw blurRad="38100" dist="38100" dir="2700000" algn="tl">
                  <a:srgbClr val="000000"/>
                </a:outerShdw>
              </a:effectLst>
              <a:latin typeface="Georgia" pitchFamily="18" charset="0"/>
            </a:endParaRPr>
          </a:p>
        </p:txBody>
      </p:sp>
      <p:graphicFrame>
        <p:nvGraphicFramePr>
          <p:cNvPr id="327685" name="Object 5"/>
          <p:cNvGraphicFramePr>
            <a:graphicFrameLocks noChangeAspect="1"/>
          </p:cNvGraphicFramePr>
          <p:nvPr>
            <p:extLst>
              <p:ext uri="{D42A27DB-BD31-4B8C-83A1-F6EECF244321}">
                <p14:modId xmlns:p14="http://schemas.microsoft.com/office/powerpoint/2010/main" val="4276746782"/>
              </p:ext>
            </p:extLst>
          </p:nvPr>
        </p:nvGraphicFramePr>
        <p:xfrm>
          <a:off x="228600" y="1981200"/>
          <a:ext cx="8763000" cy="3582987"/>
        </p:xfrm>
        <a:graphic>
          <a:graphicData uri="http://schemas.openxmlformats.org/presentationml/2006/ole">
            <mc:AlternateContent xmlns:mc="http://schemas.openxmlformats.org/markup-compatibility/2006">
              <mc:Choice xmlns:v="urn:schemas-microsoft-com:vml" Requires="v">
                <p:oleObj spid="_x0000_s327717" name="Image" r:id="rId4" imgW="9688889" imgH="3961905" progId="">
                  <p:embed/>
                </p:oleObj>
              </mc:Choice>
              <mc:Fallback>
                <p:oleObj name="Image" r:id="rId4" imgW="9688889" imgH="3961905" progId="">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81200"/>
                        <a:ext cx="8763000" cy="35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5"/>
          <p:cNvSpPr txBox="1">
            <a:spLocks noChangeArrowheads="1"/>
          </p:cNvSpPr>
          <p:nvPr/>
        </p:nvSpPr>
        <p:spPr bwMode="auto">
          <a:xfrm>
            <a:off x="152400" y="5704582"/>
            <a:ext cx="89154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97125" indent="-2397125" algn="l">
              <a:defRPr>
                <a:solidFill>
                  <a:schemeClr val="tx1"/>
                </a:solidFill>
                <a:latin typeface="Arial" charset="0"/>
              </a:defRPr>
            </a:lvl1pPr>
            <a:lvl2pPr marL="2511425" algn="l">
              <a:defRPr>
                <a:solidFill>
                  <a:schemeClr val="tx1"/>
                </a:solidFill>
                <a:latin typeface="Arial" charset="0"/>
              </a:defRPr>
            </a:lvl2pPr>
            <a:lvl3pPr marL="2625725" algn="l">
              <a:defRPr>
                <a:solidFill>
                  <a:schemeClr val="tx1"/>
                </a:solidFill>
                <a:latin typeface="Arial" charset="0"/>
              </a:defRPr>
            </a:lvl3pPr>
            <a:lvl4pPr marL="2740025" algn="l">
              <a:defRPr>
                <a:solidFill>
                  <a:schemeClr val="tx1"/>
                </a:solidFill>
                <a:latin typeface="Arial" charset="0"/>
              </a:defRPr>
            </a:lvl4pPr>
            <a:lvl5pPr marL="2854325" algn="l">
              <a:defRPr>
                <a:solidFill>
                  <a:schemeClr val="tx1"/>
                </a:solidFill>
                <a:latin typeface="Arial" charset="0"/>
              </a:defRPr>
            </a:lvl5pPr>
            <a:lvl6pPr marL="3311525" fontAlgn="base">
              <a:spcBef>
                <a:spcPct val="0"/>
              </a:spcBef>
              <a:spcAft>
                <a:spcPct val="0"/>
              </a:spcAft>
              <a:defRPr>
                <a:solidFill>
                  <a:schemeClr val="tx1"/>
                </a:solidFill>
                <a:latin typeface="Arial" charset="0"/>
              </a:defRPr>
            </a:lvl6pPr>
            <a:lvl7pPr marL="3768725" fontAlgn="base">
              <a:spcBef>
                <a:spcPct val="0"/>
              </a:spcBef>
              <a:spcAft>
                <a:spcPct val="0"/>
              </a:spcAft>
              <a:defRPr>
                <a:solidFill>
                  <a:schemeClr val="tx1"/>
                </a:solidFill>
                <a:latin typeface="Arial" charset="0"/>
              </a:defRPr>
            </a:lvl7pPr>
            <a:lvl8pPr marL="4225925" fontAlgn="base">
              <a:spcBef>
                <a:spcPct val="0"/>
              </a:spcBef>
              <a:spcAft>
                <a:spcPct val="0"/>
              </a:spcAft>
              <a:defRPr>
                <a:solidFill>
                  <a:schemeClr val="tx1"/>
                </a:solidFill>
                <a:latin typeface="Arial" charset="0"/>
              </a:defRPr>
            </a:lvl8pPr>
            <a:lvl9pPr marL="4683125" fontAlgn="base">
              <a:spcBef>
                <a:spcPct val="0"/>
              </a:spcBef>
              <a:spcAft>
                <a:spcPct val="0"/>
              </a:spcAft>
              <a:defRPr>
                <a:solidFill>
                  <a:schemeClr val="tx1"/>
                </a:solidFill>
                <a:latin typeface="Arial" charset="0"/>
              </a:defRPr>
            </a:lvl9pPr>
          </a:lstStyle>
          <a:p>
            <a:r>
              <a:rPr lang="en-US" sz="3200" b="1" dirty="0">
                <a:solidFill>
                  <a:srgbClr val="F5E9E9"/>
                </a:solidFill>
                <a:effectLst>
                  <a:outerShdw blurRad="38100" dist="38100" dir="2700000" algn="tl">
                    <a:srgbClr val="000000"/>
                  </a:outerShdw>
                </a:effectLst>
                <a:latin typeface="Georgia" pitchFamily="18" charset="0"/>
              </a:rPr>
              <a:t>Frost Line:</a:t>
            </a:r>
            <a:r>
              <a:rPr lang="en-US" sz="3200" dirty="0">
                <a:solidFill>
                  <a:srgbClr val="F5E9E9"/>
                </a:solidFill>
                <a:effectLst>
                  <a:outerShdw blurRad="38100" dist="38100" dir="2700000" algn="tl">
                    <a:srgbClr val="000000"/>
                  </a:outerShdw>
                </a:effectLst>
                <a:latin typeface="Georgia" pitchFamily="18" charset="0"/>
              </a:rPr>
              <a:t> The radius where the </a:t>
            </a:r>
            <a:r>
              <a:rPr lang="en-US" sz="3200" dirty="0" smtClean="0">
                <a:solidFill>
                  <a:srgbClr val="F5E9E9"/>
                </a:solidFill>
                <a:effectLst>
                  <a:outerShdw blurRad="38100" dist="38100" dir="2700000" algn="tl">
                    <a:srgbClr val="000000"/>
                  </a:outerShdw>
                </a:effectLst>
                <a:latin typeface="Georgia" pitchFamily="18" charset="0"/>
              </a:rPr>
              <a:t>temperature drops </a:t>
            </a:r>
            <a:r>
              <a:rPr lang="en-US" sz="3200" dirty="0">
                <a:solidFill>
                  <a:srgbClr val="F5E9E9"/>
                </a:solidFill>
                <a:effectLst>
                  <a:outerShdw blurRad="38100" dist="38100" dir="2700000" algn="tl">
                    <a:srgbClr val="000000"/>
                  </a:outerShdw>
                </a:effectLst>
                <a:latin typeface="Georgia" pitchFamily="18" charset="0"/>
              </a:rPr>
              <a:t>below the </a:t>
            </a:r>
            <a:r>
              <a:rPr lang="en-US" sz="3200" dirty="0" smtClean="0">
                <a:solidFill>
                  <a:srgbClr val="F5E9E9"/>
                </a:solidFill>
                <a:effectLst>
                  <a:outerShdw blurRad="38100" dist="38100" dir="2700000" algn="tl">
                    <a:srgbClr val="000000"/>
                  </a:outerShdw>
                </a:effectLst>
                <a:latin typeface="Georgia" pitchFamily="18" charset="0"/>
              </a:rPr>
              <a:t>freezing point</a:t>
            </a:r>
            <a:endParaRPr lang="en-US" sz="3200" dirty="0">
              <a:solidFill>
                <a:srgbClr val="F5E9E9"/>
              </a:solidFill>
              <a:effectLst>
                <a:outerShdw blurRad="38100" dist="38100" dir="2700000" algn="tl">
                  <a:srgbClr val="000000"/>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457200" y="1143000"/>
            <a:ext cx="8305800" cy="5334000"/>
          </a:xfrm>
          <a:prstGeom prst="rect">
            <a:avLst/>
          </a:prstGeom>
          <a:solidFill>
            <a:schemeClr val="accent1"/>
          </a:solidFill>
          <a:ln w="9525" algn="ctr">
            <a:solidFill>
              <a:schemeClr val="tx1"/>
            </a:solidFill>
            <a:round/>
            <a:headEnd/>
            <a:tailEnd/>
          </a:ln>
        </p:spPr>
        <p:txBody>
          <a:bodyPr/>
          <a:lstStyle/>
          <a:p>
            <a:endParaRPr lang="en-US"/>
          </a:p>
        </p:txBody>
      </p:sp>
      <p:sp>
        <p:nvSpPr>
          <p:cNvPr id="26009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Condensation Temperature</a:t>
            </a:r>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1628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1376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dirty="0" smtClean="0">
                <a:solidFill>
                  <a:srgbClr val="F5E9E9"/>
                </a:solidFill>
                <a:effectLst>
                  <a:outerShdw blurRad="38100" dist="38100" dir="2700000" algn="tl">
                    <a:srgbClr val="000000"/>
                  </a:outerShdw>
                </a:effectLst>
                <a:latin typeface="Georgia" pitchFamily="18" charset="0"/>
              </a:rPr>
              <a:t>Does it work?</a:t>
            </a:r>
            <a:endParaRPr lang="en-US" sz="5400" dirty="0">
              <a:solidFill>
                <a:srgbClr val="F5E9E9"/>
              </a:solidFill>
              <a:effectLst>
                <a:outerShdw blurRad="38100" dist="38100" dir="2700000" algn="tl">
                  <a:srgbClr val="000000"/>
                </a:outerShdw>
              </a:effectLst>
              <a:latin typeface="Georgia" pitchFamily="18" charset="0"/>
            </a:endParaRPr>
          </a:p>
        </p:txBody>
      </p:sp>
      <p:pic>
        <p:nvPicPr>
          <p:cNvPr id="211973" name="Picture 5" descr="HD36112_f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214688"/>
            <a:ext cx="2971800" cy="2043112"/>
          </a:xfrm>
          <a:prstGeom prst="rect">
            <a:avLst/>
          </a:prstGeom>
          <a:noFill/>
          <a:extLst>
            <a:ext uri="{909E8E84-426E-40DD-AFC4-6F175D3DCCD1}">
              <a14:hiddenFill xmlns:a14="http://schemas.microsoft.com/office/drawing/2010/main">
                <a:solidFill>
                  <a:srgbClr val="FFFFFF"/>
                </a:solidFill>
              </a14:hiddenFill>
            </a:ext>
          </a:extLst>
        </p:spPr>
      </p:pic>
      <p:pic>
        <p:nvPicPr>
          <p:cNvPr id="211974" name="Picture 6" descr="c01_schemat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066800"/>
            <a:ext cx="2590800" cy="1982788"/>
          </a:xfrm>
          <a:prstGeom prst="rect">
            <a:avLst/>
          </a:prstGeom>
          <a:noFill/>
          <a:extLst>
            <a:ext uri="{909E8E84-426E-40DD-AFC4-6F175D3DCCD1}">
              <a14:hiddenFill xmlns:a14="http://schemas.microsoft.com/office/drawing/2010/main">
                <a:solidFill>
                  <a:srgbClr val="FFFFFF"/>
                </a:solidFill>
              </a14:hiddenFill>
            </a:ext>
          </a:extLst>
        </p:spPr>
      </p:pic>
      <p:sp>
        <p:nvSpPr>
          <p:cNvPr id="211975" name="Text Box 7"/>
          <p:cNvSpPr txBox="1">
            <a:spLocks noChangeArrowheads="1"/>
          </p:cNvSpPr>
          <p:nvPr/>
        </p:nvSpPr>
        <p:spPr bwMode="auto">
          <a:xfrm>
            <a:off x="647700" y="5438775"/>
            <a:ext cx="78486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dirty="0">
                <a:solidFill>
                  <a:srgbClr val="F5E9E9"/>
                </a:solidFill>
                <a:effectLst>
                  <a:outerShdw blurRad="38100" dist="38100" dir="2700000" algn="tl">
                    <a:srgbClr val="000000"/>
                  </a:outerShdw>
                </a:effectLst>
                <a:latin typeface="Georgia" pitchFamily="18" charset="0"/>
              </a:rPr>
              <a:t>We </a:t>
            </a:r>
            <a:r>
              <a:rPr lang="en-US" sz="3600" dirty="0" smtClean="0">
                <a:solidFill>
                  <a:srgbClr val="F5E9E9"/>
                </a:solidFill>
                <a:effectLst>
                  <a:outerShdw blurRad="38100" dist="38100" dir="2700000" algn="tl">
                    <a:srgbClr val="000000"/>
                  </a:outerShdw>
                </a:effectLst>
                <a:latin typeface="Georgia" pitchFamily="18" charset="0"/>
              </a:rPr>
              <a:t>generate </a:t>
            </a:r>
            <a:r>
              <a:rPr lang="en-US" sz="3600" dirty="0">
                <a:solidFill>
                  <a:srgbClr val="F5E9E9"/>
                </a:solidFill>
                <a:effectLst>
                  <a:outerShdw blurRad="38100" dist="38100" dir="2700000" algn="tl">
                    <a:srgbClr val="000000"/>
                  </a:outerShdw>
                </a:effectLst>
                <a:latin typeface="Georgia" pitchFamily="18" charset="0"/>
              </a:rPr>
              <a:t>a synthetic </a:t>
            </a:r>
            <a:r>
              <a:rPr lang="en-US" sz="3600" dirty="0" smtClean="0">
                <a:solidFill>
                  <a:srgbClr val="F5E9E9"/>
                </a:solidFill>
                <a:effectLst>
                  <a:outerShdw blurRad="38100" dist="38100" dir="2700000" algn="tl">
                    <a:srgbClr val="000000"/>
                  </a:outerShdw>
                </a:effectLst>
                <a:latin typeface="Georgia" pitchFamily="18" charset="0"/>
              </a:rPr>
              <a:t>spectrum &amp; compare to observations</a:t>
            </a:r>
            <a:endParaRPr lang="en-US" sz="3600" dirty="0">
              <a:solidFill>
                <a:srgbClr val="F5E9E9"/>
              </a:solidFill>
              <a:effectLst>
                <a:outerShdw blurRad="38100" dist="38100" dir="2700000" algn="tl">
                  <a:srgbClr val="000000"/>
                </a:outerShdw>
              </a:effectLst>
              <a:latin typeface="Georgia" pitchFamily="18" charset="0"/>
            </a:endParaRPr>
          </a:p>
        </p:txBody>
      </p:sp>
      <p:pic>
        <p:nvPicPr>
          <p:cNvPr id="211976" name="Picture 8" descr="http://heritage.stsci.edu/2002/19/Gomez_Hamburger/HH30_b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2192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11977" name="Text Box 9"/>
          <p:cNvSpPr txBox="1">
            <a:spLocks noChangeArrowheads="1"/>
          </p:cNvSpPr>
          <p:nvPr/>
        </p:nvSpPr>
        <p:spPr bwMode="auto">
          <a:xfrm>
            <a:off x="4876800" y="4343400"/>
            <a:ext cx="3200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Hubble image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617" name="Object 9"/>
          <p:cNvGraphicFramePr>
            <a:graphicFrameLocks noChangeAspect="1"/>
          </p:cNvGraphicFramePr>
          <p:nvPr/>
        </p:nvGraphicFramePr>
        <p:xfrm>
          <a:off x="1562100" y="1066800"/>
          <a:ext cx="6019800" cy="5519738"/>
        </p:xfrm>
        <a:graphic>
          <a:graphicData uri="http://schemas.openxmlformats.org/presentationml/2006/ole">
            <mc:AlternateContent xmlns:mc="http://schemas.openxmlformats.org/markup-compatibility/2006">
              <mc:Choice xmlns:v="urn:schemas-microsoft-com:vml" Requires="v">
                <p:oleObj spid="_x0000_s196648" name="Image" r:id="rId4" imgW="6857143" imgH="6285714" progId="">
                  <p:embed/>
                </p:oleObj>
              </mc:Choice>
              <mc:Fallback>
                <p:oleObj name="Image" r:id="rId4" imgW="6857143" imgH="6285714" progId="">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1066800"/>
                        <a:ext cx="6019800" cy="551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12"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Protoplanetary Disk Puzzles</a:t>
            </a:r>
          </a:p>
        </p:txBody>
      </p:sp>
      <p:sp>
        <p:nvSpPr>
          <p:cNvPr id="196613" name="Text Box 5"/>
          <p:cNvSpPr txBox="1">
            <a:spLocks noChangeArrowheads="1"/>
          </p:cNvSpPr>
          <p:nvPr/>
        </p:nvSpPr>
        <p:spPr bwMode="auto">
          <a:xfrm>
            <a:off x="1181100" y="1447800"/>
            <a:ext cx="70104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Crystalline silicates found in outer solar system.</a:t>
            </a:r>
          </a:p>
        </p:txBody>
      </p:sp>
      <p:sp>
        <p:nvSpPr>
          <p:cNvPr id="196614" name="Text Box 6"/>
          <p:cNvSpPr txBox="1">
            <a:spLocks noChangeArrowheads="1"/>
          </p:cNvSpPr>
          <p:nvPr/>
        </p:nvSpPr>
        <p:spPr bwMode="auto">
          <a:xfrm>
            <a:off x="1181100" y="4191000"/>
            <a:ext cx="7010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Disk Geometries</a:t>
            </a:r>
          </a:p>
        </p:txBody>
      </p:sp>
      <p:sp>
        <p:nvSpPr>
          <p:cNvPr id="196615" name="Text Box 7"/>
          <p:cNvSpPr txBox="1">
            <a:spLocks noChangeArrowheads="1"/>
          </p:cNvSpPr>
          <p:nvPr/>
        </p:nvSpPr>
        <p:spPr bwMode="auto">
          <a:xfrm>
            <a:off x="1181100" y="5454650"/>
            <a:ext cx="7010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Disk Composition</a:t>
            </a:r>
          </a:p>
        </p:txBody>
      </p:sp>
      <p:sp>
        <p:nvSpPr>
          <p:cNvPr id="196616" name="Text Box 8"/>
          <p:cNvSpPr txBox="1">
            <a:spLocks noChangeArrowheads="1"/>
          </p:cNvSpPr>
          <p:nvPr/>
        </p:nvSpPr>
        <p:spPr bwMode="auto">
          <a:xfrm>
            <a:off x="1181100" y="3092450"/>
            <a:ext cx="7010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Dust grain growth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196617"/>
                                        </p:tgtEl>
                                        <p:attrNameLst>
                                          <p:attrName>style.opacity</p:attrName>
                                        </p:attrNameLst>
                                      </p:cBhvr>
                                      <p:to>
                                        <p:strVal val="0.5"/>
                                      </p:to>
                                    </p:set>
                                    <p:animEffect filter="image" prLst="opacity: 0.5">
                                      <p:cBhvr rctx="IE">
                                        <p:cTn id="7" dur="indefinite"/>
                                        <p:tgtEl>
                                          <p:spTgt spid="1966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6613"/>
                                        </p:tgtEl>
                                        <p:attrNameLst>
                                          <p:attrName>style.visibility</p:attrName>
                                        </p:attrNameLst>
                                      </p:cBhvr>
                                      <p:to>
                                        <p:strVal val="visible"/>
                                      </p:to>
                                    </p:set>
                                    <p:anim calcmode="lin" valueType="num">
                                      <p:cBhvr additive="base">
                                        <p:cTn id="10" dur="500" fill="hold"/>
                                        <p:tgtEl>
                                          <p:spTgt spid="196613"/>
                                        </p:tgtEl>
                                        <p:attrNameLst>
                                          <p:attrName>ppt_x</p:attrName>
                                        </p:attrNameLst>
                                      </p:cBhvr>
                                      <p:tavLst>
                                        <p:tav tm="0">
                                          <p:val>
                                            <p:strVal val="#ppt_x"/>
                                          </p:val>
                                        </p:tav>
                                        <p:tav tm="100000">
                                          <p:val>
                                            <p:strVal val="#ppt_x"/>
                                          </p:val>
                                        </p:tav>
                                      </p:tavLst>
                                    </p:anim>
                                    <p:anim calcmode="lin" valueType="num">
                                      <p:cBhvr additive="base">
                                        <p:cTn id="11" dur="500" fill="hold"/>
                                        <p:tgtEl>
                                          <p:spTgt spid="196613"/>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6616"/>
                                        </p:tgtEl>
                                        <p:attrNameLst>
                                          <p:attrName>style.visibility</p:attrName>
                                        </p:attrNameLst>
                                      </p:cBhvr>
                                      <p:to>
                                        <p:strVal val="visible"/>
                                      </p:to>
                                    </p:set>
                                    <p:anim calcmode="lin" valueType="num">
                                      <p:cBhvr additive="base">
                                        <p:cTn id="16" dur="500" fill="hold"/>
                                        <p:tgtEl>
                                          <p:spTgt spid="196616"/>
                                        </p:tgtEl>
                                        <p:attrNameLst>
                                          <p:attrName>ppt_x</p:attrName>
                                        </p:attrNameLst>
                                      </p:cBhvr>
                                      <p:tavLst>
                                        <p:tav tm="0">
                                          <p:val>
                                            <p:strVal val="#ppt_x"/>
                                          </p:val>
                                        </p:tav>
                                        <p:tav tm="100000">
                                          <p:val>
                                            <p:strVal val="#ppt_x"/>
                                          </p:val>
                                        </p:tav>
                                      </p:tavLst>
                                    </p:anim>
                                    <p:anim calcmode="lin" valueType="num">
                                      <p:cBhvr additive="base">
                                        <p:cTn id="17" dur="500" fill="hold"/>
                                        <p:tgtEl>
                                          <p:spTgt spid="19661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6614"/>
                                        </p:tgtEl>
                                        <p:attrNameLst>
                                          <p:attrName>style.visibility</p:attrName>
                                        </p:attrNameLst>
                                      </p:cBhvr>
                                      <p:to>
                                        <p:strVal val="visible"/>
                                      </p:to>
                                    </p:set>
                                    <p:anim calcmode="lin" valueType="num">
                                      <p:cBhvr additive="base">
                                        <p:cTn id="22" dur="500" fill="hold"/>
                                        <p:tgtEl>
                                          <p:spTgt spid="196614"/>
                                        </p:tgtEl>
                                        <p:attrNameLst>
                                          <p:attrName>ppt_x</p:attrName>
                                        </p:attrNameLst>
                                      </p:cBhvr>
                                      <p:tavLst>
                                        <p:tav tm="0">
                                          <p:val>
                                            <p:strVal val="#ppt_x"/>
                                          </p:val>
                                        </p:tav>
                                        <p:tav tm="100000">
                                          <p:val>
                                            <p:strVal val="#ppt_x"/>
                                          </p:val>
                                        </p:tav>
                                      </p:tavLst>
                                    </p:anim>
                                    <p:anim calcmode="lin" valueType="num">
                                      <p:cBhvr additive="base">
                                        <p:cTn id="23" dur="500" fill="hold"/>
                                        <p:tgtEl>
                                          <p:spTgt spid="19661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6615"/>
                                        </p:tgtEl>
                                        <p:attrNameLst>
                                          <p:attrName>style.visibility</p:attrName>
                                        </p:attrNameLst>
                                      </p:cBhvr>
                                      <p:to>
                                        <p:strVal val="visible"/>
                                      </p:to>
                                    </p:set>
                                    <p:anim calcmode="lin" valueType="num">
                                      <p:cBhvr additive="base">
                                        <p:cTn id="28" dur="500" fill="hold"/>
                                        <p:tgtEl>
                                          <p:spTgt spid="196615"/>
                                        </p:tgtEl>
                                        <p:attrNameLst>
                                          <p:attrName>ppt_x</p:attrName>
                                        </p:attrNameLst>
                                      </p:cBhvr>
                                      <p:tavLst>
                                        <p:tav tm="0">
                                          <p:val>
                                            <p:strVal val="#ppt_x"/>
                                          </p:val>
                                        </p:tav>
                                        <p:tav tm="100000">
                                          <p:val>
                                            <p:strVal val="#ppt_x"/>
                                          </p:val>
                                        </p:tav>
                                      </p:tavLst>
                                    </p:anim>
                                    <p:anim calcmode="lin" valueType="num">
                                      <p:cBhvr additive="base">
                                        <p:cTn id="29" dur="500" fill="hold"/>
                                        <p:tgtEl>
                                          <p:spTgt spid="1966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animBg="1"/>
      <p:bldP spid="196614" grpId="0" animBg="1"/>
      <p:bldP spid="196615" grpId="0" animBg="1"/>
      <p:bldP spid="1966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Building Terrestrial Planets</a:t>
            </a:r>
          </a:p>
        </p:txBody>
      </p:sp>
      <p:sp>
        <p:nvSpPr>
          <p:cNvPr id="193543" name="Text Box 7"/>
          <p:cNvSpPr txBox="1">
            <a:spLocks noChangeArrowheads="1"/>
          </p:cNvSpPr>
          <p:nvPr/>
        </p:nvSpPr>
        <p:spPr bwMode="auto">
          <a:xfrm>
            <a:off x="914400" y="5599607"/>
            <a:ext cx="7543800"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dirty="0" smtClean="0">
                <a:solidFill>
                  <a:srgbClr val="F5E9E9"/>
                </a:solidFill>
                <a:effectLst>
                  <a:outerShdw blurRad="38100" dist="38100" dir="2700000" algn="tl">
                    <a:srgbClr val="000000"/>
                  </a:outerShdw>
                </a:effectLst>
                <a:latin typeface="Georgia" pitchFamily="18" charset="0"/>
              </a:rPr>
              <a:t>Why no hydrogen?</a:t>
            </a:r>
            <a:endParaRPr lang="en-US" sz="3600" dirty="0">
              <a:solidFill>
                <a:srgbClr val="F5E9E9"/>
              </a:solidFill>
              <a:effectLst>
                <a:outerShdw blurRad="38100" dist="38100" dir="2700000" algn="tl">
                  <a:srgbClr val="000000"/>
                </a:outerShdw>
              </a:effectLst>
              <a:latin typeface="Georgia" pitchFamily="18" charset="0"/>
            </a:endParaRPr>
          </a:p>
        </p:txBody>
      </p:sp>
      <p:grpSp>
        <p:nvGrpSpPr>
          <p:cNvPr id="8" name="Group 3"/>
          <p:cNvGrpSpPr>
            <a:grpSpLocks/>
          </p:cNvGrpSpPr>
          <p:nvPr/>
        </p:nvGrpSpPr>
        <p:grpSpPr bwMode="auto">
          <a:xfrm>
            <a:off x="762000" y="1295400"/>
            <a:ext cx="7848600" cy="3733800"/>
            <a:chOff x="720" y="1200"/>
            <a:chExt cx="4025" cy="2064"/>
          </a:xfrm>
        </p:grpSpPr>
        <p:graphicFrame>
          <p:nvGraphicFramePr>
            <p:cNvPr id="9" name="Object 4"/>
            <p:cNvGraphicFramePr>
              <a:graphicFrameLocks noChangeAspect="1"/>
            </p:cNvGraphicFramePr>
            <p:nvPr/>
          </p:nvGraphicFramePr>
          <p:xfrm>
            <a:off x="2832" y="1248"/>
            <a:ext cx="1913" cy="1968"/>
          </p:xfrm>
          <a:graphic>
            <a:graphicData uri="http://schemas.openxmlformats.org/presentationml/2006/ole">
              <mc:AlternateContent xmlns:mc="http://schemas.openxmlformats.org/markup-compatibility/2006">
                <mc:Choice xmlns:v="urn:schemas-microsoft-com:vml" Requires="v">
                  <p:oleObj spid="_x0000_s193608" name="Image" r:id="rId4" imgW="6615873" imgH="6806349" progId="Photoshop.Image.6">
                    <p:embed/>
                  </p:oleObj>
                </mc:Choice>
                <mc:Fallback>
                  <p:oleObj name="Image" r:id="rId4" imgW="6615873" imgH="6806349"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 y="1248"/>
                          <a:ext cx="1913" cy="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5"/>
            <p:cNvGraphicFramePr>
              <a:graphicFrameLocks noChangeAspect="1"/>
            </p:cNvGraphicFramePr>
            <p:nvPr/>
          </p:nvGraphicFramePr>
          <p:xfrm>
            <a:off x="720" y="1200"/>
            <a:ext cx="1450" cy="2064"/>
          </p:xfrm>
          <a:graphic>
            <a:graphicData uri="http://schemas.openxmlformats.org/presentationml/2006/ole">
              <mc:AlternateContent xmlns:mc="http://schemas.openxmlformats.org/markup-compatibility/2006">
                <mc:Choice xmlns:v="urn:schemas-microsoft-com:vml" Requires="v">
                  <p:oleObj spid="_x0000_s193609" name="Image" r:id="rId6" imgW="4698413" imgH="6692063" progId="Photoshop.Image.6">
                    <p:embed/>
                  </p:oleObj>
                </mc:Choice>
                <mc:Fallback>
                  <p:oleObj name="Image" r:id="rId6" imgW="4698413" imgH="6692063"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1200"/>
                          <a:ext cx="1450"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1" name="Text Box 8"/>
          <p:cNvSpPr txBox="1">
            <a:spLocks noChangeArrowheads="1"/>
          </p:cNvSpPr>
          <p:nvPr/>
        </p:nvSpPr>
        <p:spPr bwMode="auto">
          <a:xfrm>
            <a:off x="914400" y="5334000"/>
            <a:ext cx="75438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The rocks bash together and stick to form planets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3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3"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Building Jovian Planets</a:t>
            </a:r>
          </a:p>
        </p:txBody>
      </p:sp>
      <p:pic>
        <p:nvPicPr>
          <p:cNvPr id="43011" name="Picture 6" descr="http://www.astro.livjm.ac.uk/courses/phys134/pic/solsys/gasgia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 Box 7"/>
          <p:cNvSpPr txBox="1">
            <a:spLocks noChangeArrowheads="1"/>
          </p:cNvSpPr>
          <p:nvPr/>
        </p:nvSpPr>
        <p:spPr bwMode="auto">
          <a:xfrm>
            <a:off x="609600" y="4953000"/>
            <a:ext cx="37338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A dirty snowball</a:t>
            </a:r>
          </a:p>
        </p:txBody>
      </p:sp>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09800"/>
            <a:ext cx="3752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5583238" y="3205163"/>
            <a:ext cx="228600" cy="228600"/>
          </a:xfrm>
          <a:prstGeom prst="ellipse">
            <a:avLst/>
          </a:prstGeom>
          <a:solidFill>
            <a:schemeClr val="accent1"/>
          </a:solidFill>
          <a:ln w="9525" algn="ctr">
            <a:solidFill>
              <a:schemeClr val="tx1"/>
            </a:solidFill>
            <a:round/>
            <a:headEnd/>
            <a:tailEnd/>
          </a:ln>
        </p:spPr>
        <p:txBody>
          <a:bodyPr/>
          <a:lstStyle/>
          <a:p>
            <a:endParaRPr lang="en-US"/>
          </a:p>
        </p:txBody>
      </p:sp>
      <p:sp>
        <p:nvSpPr>
          <p:cNvPr id="7" name="Text Box 7"/>
          <p:cNvSpPr txBox="1">
            <a:spLocks noChangeArrowheads="1"/>
          </p:cNvSpPr>
          <p:nvPr/>
        </p:nvSpPr>
        <p:spPr bwMode="auto">
          <a:xfrm>
            <a:off x="838200" y="1143000"/>
            <a:ext cx="6553200"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A BIIIIG dirty snowball</a:t>
            </a:r>
          </a:p>
        </p:txBody>
      </p:sp>
      <p:cxnSp>
        <p:nvCxnSpPr>
          <p:cNvPr id="9" name="Straight Arrow Connector 8"/>
          <p:cNvCxnSpPr/>
          <p:nvPr/>
        </p:nvCxnSpPr>
        <p:spPr bwMode="auto">
          <a:xfrm>
            <a:off x="3962400" y="1828800"/>
            <a:ext cx="1646238" cy="1401763"/>
          </a:xfrm>
          <a:prstGeom prst="straightConnector1">
            <a:avLst/>
          </a:prstGeom>
          <a:solidFill>
            <a:schemeClr val="accent1"/>
          </a:solidFill>
          <a:ln w="44450" cap="flat" cmpd="sng" algn="ctr">
            <a:solidFill>
              <a:schemeClr val="bg2">
                <a:lumMod val="75000"/>
              </a:schemeClr>
            </a:solidFill>
            <a:prstDash val="solid"/>
            <a:round/>
            <a:headEnd type="none" w="med" len="med"/>
            <a:tailEnd type="arrow"/>
          </a:ln>
          <a:effectLst/>
        </p:spPr>
      </p:cxnSp>
    </p:spTree>
    <p:extLst>
      <p:ext uri="{BB962C8B-B14F-4D97-AF65-F5344CB8AC3E}">
        <p14:creationId xmlns:p14="http://schemas.microsoft.com/office/powerpoint/2010/main" val="2099305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Building Jovian Planets</a:t>
            </a:r>
          </a:p>
        </p:txBody>
      </p:sp>
      <p:pic>
        <p:nvPicPr>
          <p:cNvPr id="191494" name="Picture 6" descr="http://www.astro.livjm.ac.uk/courses/phys134/pic/solsys/gasgia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514600"/>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91495" name="Text Box 7"/>
          <p:cNvSpPr txBox="1">
            <a:spLocks noChangeArrowheads="1"/>
          </p:cNvSpPr>
          <p:nvPr/>
        </p:nvSpPr>
        <p:spPr bwMode="auto">
          <a:xfrm>
            <a:off x="457200" y="1143000"/>
            <a:ext cx="80772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Jovian planets were able to capture hydrogen.</a:t>
            </a:r>
          </a:p>
        </p:txBody>
      </p:sp>
      <p:sp>
        <p:nvSpPr>
          <p:cNvPr id="191496" name="Text Box 8"/>
          <p:cNvSpPr txBox="1">
            <a:spLocks noChangeArrowheads="1"/>
          </p:cNvSpPr>
          <p:nvPr/>
        </p:nvSpPr>
        <p:spPr bwMode="auto">
          <a:xfrm>
            <a:off x="4800600" y="2971800"/>
            <a:ext cx="3657600" cy="311308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Aft>
                <a:spcPct val="50000"/>
              </a:spcAft>
              <a:buFontTx/>
              <a:buAutoNum type="arabicPeriod"/>
            </a:pPr>
            <a:r>
              <a:rPr lang="en-US" sz="3600">
                <a:solidFill>
                  <a:srgbClr val="F5E9E9"/>
                </a:solidFill>
                <a:effectLst>
                  <a:outerShdw blurRad="38100" dist="38100" dir="2700000" algn="tl">
                    <a:srgbClr val="000000"/>
                  </a:outerShdw>
                </a:effectLst>
                <a:latin typeface="Georgia" pitchFamily="18" charset="0"/>
              </a:rPr>
              <a:t>They are more massive</a:t>
            </a:r>
          </a:p>
          <a:p>
            <a:pPr>
              <a:spcAft>
                <a:spcPct val="50000"/>
              </a:spcAft>
              <a:buFontTx/>
              <a:buAutoNum type="arabicPeriod"/>
            </a:pPr>
            <a:r>
              <a:rPr lang="en-US" sz="3600">
                <a:solidFill>
                  <a:srgbClr val="F5E9E9"/>
                </a:solidFill>
                <a:effectLst>
                  <a:outerShdw blurRad="38100" dist="38100" dir="2700000" algn="tl">
                    <a:srgbClr val="000000"/>
                  </a:outerShdw>
                </a:effectLst>
                <a:latin typeface="Georgia" pitchFamily="18" charset="0"/>
              </a:rPr>
              <a:t>The hydrogen isn’t moving as fast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What’s in it?</a:t>
            </a:r>
          </a:p>
        </p:txBody>
      </p:sp>
      <p:pic>
        <p:nvPicPr>
          <p:cNvPr id="5123" name="Picture 7" descr="http://d1jqu7g1y74ds1.cloudfront.net/wp-content/uploads/2008/04/mercurycompari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262063"/>
            <a:ext cx="31718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457200" y="2743200"/>
            <a:ext cx="2633663" cy="954088"/>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Terrestrial Planets</a:t>
            </a:r>
          </a:p>
        </p:txBody>
      </p:sp>
      <p:pic>
        <p:nvPicPr>
          <p:cNvPr id="5125" name="Picture 9" descr="http://www2.astro.psu.edu/users/niel/astro1/slideshows/class39/001-jovian_world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1262063"/>
            <a:ext cx="24892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3694906" y="2743200"/>
            <a:ext cx="2262188" cy="954088"/>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Jovian Planets</a:t>
            </a:r>
          </a:p>
        </p:txBody>
      </p:sp>
      <p:pic>
        <p:nvPicPr>
          <p:cNvPr id="5127" name="Picture 11" descr="http://cdn.zmescience.com/wp-content/uploads/2012/08/the-su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3" y="4038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
          <p:cNvSpPr txBox="1">
            <a:spLocks noChangeArrowheads="1"/>
          </p:cNvSpPr>
          <p:nvPr/>
        </p:nvSpPr>
        <p:spPr bwMode="auto">
          <a:xfrm>
            <a:off x="76200" y="5791200"/>
            <a:ext cx="2220913"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The Sun</a:t>
            </a:r>
          </a:p>
        </p:txBody>
      </p:sp>
      <p:pic>
        <p:nvPicPr>
          <p:cNvPr id="5130" name="Picture 10" descr="http://content5.videojug.com/4f/4f36b196-793e-483e-e14e-ff0008c94d89/what-is-a-comet.WidePlay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4186238"/>
            <a:ext cx="24574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2498725" y="5791200"/>
            <a:ext cx="2220913"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Comets</a:t>
            </a:r>
          </a:p>
        </p:txBody>
      </p:sp>
      <p:pic>
        <p:nvPicPr>
          <p:cNvPr id="5132" name="Picture 12" descr="http://nssdc.gsfc.nasa.gov/image/planetary/asteroid/id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4210050"/>
            <a:ext cx="2133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nvSpPr>
        <p:spPr bwMode="auto">
          <a:xfrm>
            <a:off x="5046663" y="5791200"/>
            <a:ext cx="2220912"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Asteroids</a:t>
            </a:r>
          </a:p>
        </p:txBody>
      </p:sp>
      <p:sp>
        <p:nvSpPr>
          <p:cNvPr id="14" name="Text Box 2"/>
          <p:cNvSpPr txBox="1">
            <a:spLocks noChangeArrowheads="1"/>
          </p:cNvSpPr>
          <p:nvPr/>
        </p:nvSpPr>
        <p:spPr bwMode="auto">
          <a:xfrm>
            <a:off x="6291262" y="2743200"/>
            <a:ext cx="2260600" cy="954087"/>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latin typeface="Georgia" pitchFamily="18" charset="0"/>
              </a:rPr>
              <a:t>Dwarf Planets</a:t>
            </a:r>
          </a:p>
        </p:txBody>
      </p:sp>
      <p:pic>
        <p:nvPicPr>
          <p:cNvPr id="5136" name="Picture 16" descr="http://apod.nasa.gov/apod/image/0408/zodiacal_seip_bi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5400" y="4038600"/>
            <a:ext cx="106045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
          <p:cNvSpPr txBox="1">
            <a:spLocks noChangeArrowheads="1"/>
          </p:cNvSpPr>
          <p:nvPr/>
        </p:nvSpPr>
        <p:spPr bwMode="auto">
          <a:xfrm>
            <a:off x="7421563" y="5791200"/>
            <a:ext cx="1508125"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Dust</a:t>
            </a:r>
          </a:p>
        </p:txBody>
      </p:sp>
      <p:pic>
        <p:nvPicPr>
          <p:cNvPr id="332802" name="Picture 2" descr="http://pluto.jhuapl.edu/Multimedia/Science-Photos/pics/P_COLOR2_enhanced_releas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0477" y="1057842"/>
            <a:ext cx="1582171" cy="158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448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Planetary Formation</a:t>
            </a:r>
          </a:p>
        </p:txBody>
      </p:sp>
      <p:pic>
        <p:nvPicPr>
          <p:cNvPr id="11982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43939"/>
          <a:stretch/>
        </p:blipFill>
        <p:spPr bwMode="auto">
          <a:xfrm>
            <a:off x="1219200" y="914400"/>
            <a:ext cx="670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171450" y="3733800"/>
            <a:ext cx="8801100" cy="2838450"/>
          </a:xfrm>
          <a:prstGeom prst="rect">
            <a:avLst/>
          </a:prstGeom>
          <a:solidFill>
            <a:schemeClr val="bg2">
              <a:alpha val="41000"/>
            </a:schemeClr>
          </a:solidFill>
          <a:ln w="9525">
            <a:noFill/>
            <a:miter lim="800000"/>
            <a:headEnd/>
            <a:tailEnd/>
          </a:ln>
          <a:effectLst/>
        </p:spPr>
        <p:txBody>
          <a:bodyPr>
            <a:spAutoFit/>
          </a:bodyPr>
          <a:lstStyle/>
          <a:p>
            <a:pPr marL="342900" indent="-342900" algn="l">
              <a:defRPr/>
            </a:pPr>
            <a:r>
              <a:rPr lang="en-US" sz="3600" b="1" dirty="0">
                <a:solidFill>
                  <a:srgbClr val="F5E9E9"/>
                </a:solidFill>
                <a:effectLst>
                  <a:outerShdw blurRad="38100" dist="38100" dir="2700000" algn="tl">
                    <a:srgbClr val="000000"/>
                  </a:outerShdw>
                </a:effectLst>
                <a:latin typeface="Georgia" pitchFamily="18" charset="0"/>
              </a:rPr>
              <a:t>A Formation Scenario must answer</a:t>
            </a:r>
            <a:endParaRPr lang="en-US" sz="3600" dirty="0">
              <a:solidFill>
                <a:srgbClr val="F5E9E9"/>
              </a:solidFill>
              <a:effectLst>
                <a:outerShdw blurRad="38100" dist="38100" dir="2700000" algn="tl">
                  <a:srgbClr val="000000"/>
                </a:outerShdw>
              </a:effectLst>
              <a:latin typeface="Georgia" pitchFamily="18" charset="0"/>
            </a:endParaRP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Origins of the orderly motion.</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Differentiation of material</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Rubble</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Exceptions		</a:t>
            </a:r>
          </a:p>
        </p:txBody>
      </p:sp>
      <p:pic>
        <p:nvPicPr>
          <p:cNvPr id="329730"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100" y="42100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3700" y="472440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6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14400"/>
            <a:ext cx="4435436" cy="551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Rubble</a:t>
            </a:r>
            <a:endParaRPr lang="en-US" sz="5400" dirty="0">
              <a:solidFill>
                <a:srgbClr val="F5E9E9"/>
              </a:solidFill>
              <a:effectLst>
                <a:outerShdw blurRad="38100" dist="38100" dir="2700000" algn="tl">
                  <a:srgbClr val="000000"/>
                </a:outerShdw>
              </a:effectLst>
              <a:latin typeface="Georgia" pitchFamily="18" charset="0"/>
            </a:endParaRPr>
          </a:p>
        </p:txBody>
      </p:sp>
      <p:pic>
        <p:nvPicPr>
          <p:cNvPr id="331778" name="Picture 2" descr="http://images2.wikia.nocookie.net/__cb20080315225543/starwars/images/8/81/Hoth_asteroid_field_bt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48768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www.todayifoundout.com/wp-content/uploads/2011/12/Asteroid_Fiel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a:stretch/>
        </p:blipFill>
        <p:spPr bwMode="auto">
          <a:xfrm>
            <a:off x="4343400" y="2655884"/>
            <a:ext cx="4800600" cy="4202115"/>
          </a:xfrm>
          <a:prstGeom prst="rect">
            <a:avLst/>
          </a:prstGeom>
          <a:noFill/>
          <a:extLst>
            <a:ext uri="{909E8E84-426E-40DD-AFC4-6F175D3DCCD1}">
              <a14:hiddenFill xmlns:a14="http://schemas.microsoft.com/office/drawing/2010/main">
                <a:solidFill>
                  <a:srgbClr val="FFFFFF"/>
                </a:solidFill>
              </a14:hiddenFill>
            </a:ext>
          </a:extLst>
        </p:spPr>
      </p:pic>
      <p:pic>
        <p:nvPicPr>
          <p:cNvPr id="331783" name="Picture 7" descr="http://news.bbcimg.co.uk/media/images/49997000/jpg/_49997486_499974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5435975"/>
            <a:ext cx="2528046" cy="1422025"/>
          </a:xfrm>
          <a:prstGeom prst="rect">
            <a:avLst/>
          </a:prstGeom>
          <a:noFill/>
          <a:extLst>
            <a:ext uri="{909E8E84-426E-40DD-AFC4-6F175D3DCCD1}">
              <a14:hiddenFill xmlns:a14="http://schemas.microsoft.com/office/drawing/2010/main">
                <a:solidFill>
                  <a:srgbClr val="FFFFFF"/>
                </a:solidFill>
              </a14:hiddenFill>
            </a:ext>
          </a:extLst>
        </p:spPr>
      </p:pic>
      <p:pic>
        <p:nvPicPr>
          <p:cNvPr id="331785" name="Picture 9" descr="http://www.impact-structures.com/wp-content/uploads/2011/12/mathilde-asteroid.jpg"/>
          <p:cNvPicPr>
            <a:picLocks noChangeAspect="1" noChangeArrowheads="1"/>
          </p:cNvPicPr>
          <p:nvPr/>
        </p:nvPicPr>
        <p:blipFill rotWithShape="1">
          <a:blip r:embed="rId7">
            <a:extLst>
              <a:ext uri="{28A0092B-C50C-407E-A947-70E740481C1C}">
                <a14:useLocalDpi xmlns:a14="http://schemas.microsoft.com/office/drawing/2010/main" val="0"/>
              </a:ext>
            </a:extLst>
          </a:blip>
          <a:srcRect l="22102" t="18437" r="26192" b="16749"/>
          <a:stretch/>
        </p:blipFill>
        <p:spPr bwMode="auto">
          <a:xfrm>
            <a:off x="0" y="5435974"/>
            <a:ext cx="1828800" cy="142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698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914400"/>
            <a:ext cx="9144000" cy="59436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Georgia"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Georgia" pitchFamily="18" charset="0"/>
              </a:rPr>
              <a:t>						50 km</a:t>
            </a:r>
          </a:p>
        </p:txBody>
      </p:sp>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Rubble</a:t>
            </a:r>
            <a:endParaRPr lang="en-US" sz="5400" dirty="0">
              <a:solidFill>
                <a:srgbClr val="F5E9E9"/>
              </a:solidFill>
              <a:effectLst>
                <a:outerShdw blurRad="38100" dist="38100" dir="2700000" algn="tl">
                  <a:srgbClr val="000000"/>
                </a:outerShdw>
              </a:effectLst>
              <a:latin typeface="Georgia" pitchFamily="18" charset="0"/>
            </a:endParaRPr>
          </a:p>
        </p:txBody>
      </p:sp>
      <p:pic>
        <p:nvPicPr>
          <p:cNvPr id="333826" name="Picture 2" descr="the rubble-pile asteroid Mathilde 50 km diame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06"/>
          <a:stretch/>
        </p:blipFill>
        <p:spPr bwMode="auto">
          <a:xfrm>
            <a:off x="6858000" y="5150224"/>
            <a:ext cx="1059506" cy="5434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bwMode="auto">
          <a:xfrm>
            <a:off x="7162800" y="5029200"/>
            <a:ext cx="381000" cy="0"/>
          </a:xfrm>
          <a:prstGeom prst="straightConnector1">
            <a:avLst/>
          </a:prstGeom>
          <a:solidFill>
            <a:schemeClr val="accent1"/>
          </a:solidFill>
          <a:ln w="28575" cap="flat" cmpd="sng" algn="ctr">
            <a:solidFill>
              <a:schemeClr val="bg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0182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dirty="0">
                <a:solidFill>
                  <a:srgbClr val="F5E9E9"/>
                </a:solidFill>
                <a:effectLst>
                  <a:outerShdw blurRad="38100" dist="38100" dir="2700000" algn="tl">
                    <a:srgbClr val="000000"/>
                  </a:outerShdw>
                </a:effectLst>
                <a:latin typeface="Georgia" pitchFamily="18" charset="0"/>
              </a:rPr>
              <a:t>Leftover Rocks </a:t>
            </a:r>
            <a:r>
              <a:rPr lang="en-US" sz="3200" b="1" dirty="0">
                <a:solidFill>
                  <a:srgbClr val="F5E9E9"/>
                </a:solidFill>
                <a:effectLst>
                  <a:outerShdw blurRad="38100" dist="38100" dir="2700000" algn="tl">
                    <a:srgbClr val="000000"/>
                  </a:outerShdw>
                </a:effectLst>
                <a:latin typeface="Georgia" pitchFamily="18" charset="0"/>
              </a:rPr>
              <a:t>and Ice</a:t>
            </a:r>
          </a:p>
        </p:txBody>
      </p:sp>
      <p:pic>
        <p:nvPicPr>
          <p:cNvPr id="194569" name="Picture 9" descr="The image “http://spaceflightnow.com/news/n0512/14debrisdisk/debrisdisk.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143000"/>
            <a:ext cx="6172200" cy="3473450"/>
          </a:xfrm>
          <a:prstGeom prst="rect">
            <a:avLst/>
          </a:prstGeom>
          <a:noFill/>
          <a:extLst>
            <a:ext uri="{909E8E84-426E-40DD-AFC4-6F175D3DCCD1}">
              <a14:hiddenFill xmlns:a14="http://schemas.microsoft.com/office/drawing/2010/main">
                <a:solidFill>
                  <a:srgbClr val="FFFFFF"/>
                </a:solidFill>
              </a14:hiddenFill>
            </a:ext>
          </a:extLst>
        </p:spPr>
      </p:pic>
      <p:sp>
        <p:nvSpPr>
          <p:cNvPr id="194572" name="Text Box 12"/>
          <p:cNvSpPr txBox="1">
            <a:spLocks noChangeArrowheads="1"/>
          </p:cNvSpPr>
          <p:nvPr/>
        </p:nvSpPr>
        <p:spPr bwMode="auto">
          <a:xfrm>
            <a:off x="914400" y="4876800"/>
            <a:ext cx="7620000" cy="155416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solidFill>
                  <a:srgbClr val="F5E9E9"/>
                </a:solidFill>
                <a:effectLst>
                  <a:outerShdw blurRad="38100" dist="38100" dir="2700000" algn="tl">
                    <a:srgbClr val="000000"/>
                  </a:outerShdw>
                </a:effectLst>
                <a:latin typeface="Georgia" pitchFamily="18" charset="0"/>
              </a:rPr>
              <a:t>The asteroid belt is likely a failed terrestrial planet.  Jupiter didn’t let it form – gravity kept messing things up</a:t>
            </a:r>
          </a:p>
        </p:txBody>
      </p:sp>
    </p:spTree>
    <p:extLst>
      <p:ext uri="{BB962C8B-B14F-4D97-AF65-F5344CB8AC3E}">
        <p14:creationId xmlns:p14="http://schemas.microsoft.com/office/powerpoint/2010/main" val="25017065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http://dawnblog.jpl.nasa.gov/wp-content/uploads/2015/02/CeresBig_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6" y="914401"/>
            <a:ext cx="9162006" cy="5100325"/>
          </a:xfrm>
          <a:prstGeom prst="rect">
            <a:avLst/>
          </a:prstGeom>
          <a:noFill/>
          <a:extLst>
            <a:ext uri="{909E8E84-426E-40DD-AFC4-6F175D3DCCD1}">
              <a14:hiddenFill xmlns:a14="http://schemas.microsoft.com/office/drawing/2010/main">
                <a:solidFill>
                  <a:srgbClr val="FFFFFF"/>
                </a:solidFill>
              </a14:hiddenFill>
            </a:ext>
          </a:extLst>
        </p:spPr>
      </p:pic>
      <p:sp>
        <p:nvSpPr>
          <p:cNvPr id="194564"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dirty="0" smtClean="0">
                <a:solidFill>
                  <a:srgbClr val="F5E9E9"/>
                </a:solidFill>
                <a:effectLst>
                  <a:outerShdw blurRad="38100" dist="38100" dir="2700000" algn="tl">
                    <a:srgbClr val="000000"/>
                  </a:outerShdw>
                </a:effectLst>
                <a:latin typeface="Georgia" pitchFamily="18" charset="0"/>
              </a:rPr>
              <a:t>Ceres</a:t>
            </a:r>
            <a:endParaRPr lang="en-US" sz="3200" b="1" dirty="0">
              <a:solidFill>
                <a:srgbClr val="F5E9E9"/>
              </a:solidFill>
              <a:effectLst>
                <a:outerShdw blurRad="38100" dist="38100" dir="2700000" algn="tl">
                  <a:srgbClr val="000000"/>
                </a:outerShdw>
              </a:effectLst>
              <a:latin typeface="Georgia" pitchFamily="18" charset="0"/>
            </a:endParaRPr>
          </a:p>
        </p:txBody>
      </p:sp>
      <p:sp>
        <p:nvSpPr>
          <p:cNvPr id="194572" name="Text Box 12"/>
          <p:cNvSpPr txBox="1">
            <a:spLocks noChangeArrowheads="1"/>
          </p:cNvSpPr>
          <p:nvPr/>
        </p:nvSpPr>
        <p:spPr bwMode="auto">
          <a:xfrm>
            <a:off x="762000" y="6014726"/>
            <a:ext cx="7620000" cy="5847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smtClean="0">
                <a:solidFill>
                  <a:srgbClr val="F5E9E9"/>
                </a:solidFill>
                <a:effectLst>
                  <a:outerShdw blurRad="38100" dist="38100" dir="2700000" algn="tl">
                    <a:srgbClr val="000000"/>
                  </a:outerShdw>
                </a:effectLst>
                <a:latin typeface="Georgia" pitchFamily="18" charset="0"/>
              </a:rPr>
              <a:t>The first dwarf planet</a:t>
            </a:r>
            <a:endParaRPr lang="en-US" sz="32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37018376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Where’s the Hydrogen?</a:t>
            </a:r>
          </a:p>
        </p:txBody>
      </p:sp>
      <p:grpSp>
        <p:nvGrpSpPr>
          <p:cNvPr id="195595" name="Group 11"/>
          <p:cNvGrpSpPr>
            <a:grpSpLocks/>
          </p:cNvGrpSpPr>
          <p:nvPr/>
        </p:nvGrpSpPr>
        <p:grpSpPr bwMode="auto">
          <a:xfrm>
            <a:off x="1123950" y="1866900"/>
            <a:ext cx="6896100" cy="2857500"/>
            <a:chOff x="576" y="1368"/>
            <a:chExt cx="4344" cy="1800"/>
          </a:xfrm>
        </p:grpSpPr>
        <p:pic>
          <p:nvPicPr>
            <p:cNvPr id="195590" name="Picture 6" descr="pvcep.jpg - 94977 By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 y="1368"/>
              <a:ext cx="1800" cy="1800"/>
            </a:xfrm>
            <a:prstGeom prst="rect">
              <a:avLst/>
            </a:prstGeom>
            <a:noFill/>
            <a:extLst>
              <a:ext uri="{909E8E84-426E-40DD-AFC4-6F175D3DCCD1}">
                <a14:hiddenFill xmlns:a14="http://schemas.microsoft.com/office/drawing/2010/main">
                  <a:solidFill>
                    <a:srgbClr val="FFFFFF"/>
                  </a:solidFill>
                </a14:hiddenFill>
              </a:ext>
            </a:extLst>
          </p:spPr>
        </p:pic>
        <p:pic>
          <p:nvPicPr>
            <p:cNvPr id="195592" name="Picture 8" descr="fan-nebu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 y="1368"/>
              <a:ext cx="1800" cy="1800"/>
            </a:xfrm>
            <a:prstGeom prst="rect">
              <a:avLst/>
            </a:prstGeom>
            <a:noFill/>
            <a:extLst>
              <a:ext uri="{909E8E84-426E-40DD-AFC4-6F175D3DCCD1}">
                <a14:hiddenFill xmlns:a14="http://schemas.microsoft.com/office/drawing/2010/main">
                  <a:solidFill>
                    <a:srgbClr val="FFFFFF"/>
                  </a:solidFill>
                </a14:hiddenFill>
              </a:ext>
            </a:extLst>
          </p:spPr>
        </p:pic>
      </p:grpSp>
      <p:sp>
        <p:nvSpPr>
          <p:cNvPr id="195593" name="Text Box 9"/>
          <p:cNvSpPr txBox="1">
            <a:spLocks noChangeArrowheads="1"/>
          </p:cNvSpPr>
          <p:nvPr/>
        </p:nvSpPr>
        <p:spPr bwMode="auto">
          <a:xfrm>
            <a:off x="533400" y="1066800"/>
            <a:ext cx="80772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Young stars have strong winds</a:t>
            </a:r>
          </a:p>
        </p:txBody>
      </p:sp>
      <p:sp>
        <p:nvSpPr>
          <p:cNvPr id="195594" name="Text Box 10"/>
          <p:cNvSpPr txBox="1">
            <a:spLocks noChangeArrowheads="1"/>
          </p:cNvSpPr>
          <p:nvPr/>
        </p:nvSpPr>
        <p:spPr bwMode="auto">
          <a:xfrm>
            <a:off x="533400" y="4876800"/>
            <a:ext cx="8077200" cy="17399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dirty="0">
                <a:solidFill>
                  <a:srgbClr val="F5E9E9"/>
                </a:solidFill>
                <a:effectLst>
                  <a:outerShdw blurRad="38100" dist="38100" dir="2700000" algn="tl">
                    <a:srgbClr val="000000"/>
                  </a:outerShdw>
                </a:effectLst>
                <a:latin typeface="Georgia" pitchFamily="18" charset="0"/>
              </a:rPr>
              <a:t>The light elements were blown out of the system over time.  </a:t>
            </a:r>
            <a:r>
              <a:rPr lang="en-US" sz="3600" i="1" dirty="0">
                <a:solidFill>
                  <a:srgbClr val="F5E9E9"/>
                </a:solidFill>
                <a:effectLst>
                  <a:outerShdw blurRad="38100" dist="38100" dir="2700000" algn="tl">
                    <a:srgbClr val="000000"/>
                  </a:outerShdw>
                </a:effectLst>
                <a:latin typeface="Georgia" pitchFamily="18" charset="0"/>
              </a:rPr>
              <a:t>You have to form planets before this happens!</a:t>
            </a:r>
          </a:p>
        </p:txBody>
      </p:sp>
    </p:spTree>
    <p:extLst>
      <p:ext uri="{BB962C8B-B14F-4D97-AF65-F5344CB8AC3E}">
        <p14:creationId xmlns:p14="http://schemas.microsoft.com/office/powerpoint/2010/main" val="2785669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5E9E9"/>
                </a:solidFill>
                <a:effectLst>
                  <a:outerShdw blurRad="38100" dist="38100" dir="2700000" algn="tl">
                    <a:srgbClr val="000000"/>
                  </a:outerShdw>
                </a:effectLst>
                <a:latin typeface="Georgia" pitchFamily="18" charset="0"/>
              </a:rPr>
              <a:t>Leftover Rocks and Ice</a:t>
            </a:r>
          </a:p>
        </p:txBody>
      </p:sp>
      <p:pic>
        <p:nvPicPr>
          <p:cNvPr id="239620" name="Picture 4" descr="http://www.staff.uni-mainz.de/lackmann/astronomie/10_kuiper_be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12863"/>
            <a:ext cx="5334000" cy="4119562"/>
          </a:xfrm>
          <a:prstGeom prst="rect">
            <a:avLst/>
          </a:prstGeom>
          <a:noFill/>
          <a:extLst>
            <a:ext uri="{909E8E84-426E-40DD-AFC4-6F175D3DCCD1}">
              <a14:hiddenFill xmlns:a14="http://schemas.microsoft.com/office/drawing/2010/main">
                <a:solidFill>
                  <a:srgbClr val="FFFFFF"/>
                </a:solidFill>
              </a14:hiddenFill>
            </a:ext>
          </a:extLst>
        </p:spPr>
      </p:pic>
      <p:sp>
        <p:nvSpPr>
          <p:cNvPr id="239622" name="Text Box 6"/>
          <p:cNvSpPr txBox="1">
            <a:spLocks noChangeArrowheads="1"/>
          </p:cNvSpPr>
          <p:nvPr/>
        </p:nvSpPr>
        <p:spPr bwMode="auto">
          <a:xfrm>
            <a:off x="5791200" y="1312863"/>
            <a:ext cx="3352800" cy="447833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solidFill>
                  <a:srgbClr val="F5E9E9"/>
                </a:solidFill>
                <a:effectLst>
                  <a:outerShdw blurRad="38100" dist="38100" dir="2700000" algn="tl">
                    <a:srgbClr val="000000"/>
                  </a:outerShdw>
                </a:effectLst>
                <a:latin typeface="Georgia" pitchFamily="18" charset="0"/>
              </a:rPr>
              <a:t>The </a:t>
            </a:r>
            <a:r>
              <a:rPr lang="en-US" sz="3200" b="1">
                <a:solidFill>
                  <a:srgbClr val="F5E9E9"/>
                </a:solidFill>
                <a:effectLst>
                  <a:outerShdw blurRad="38100" dist="38100" dir="2700000" algn="tl">
                    <a:srgbClr val="000000"/>
                  </a:outerShdw>
                </a:effectLst>
                <a:latin typeface="Georgia" pitchFamily="18" charset="0"/>
              </a:rPr>
              <a:t>Kuiper belt</a:t>
            </a:r>
            <a:r>
              <a:rPr lang="en-US" sz="3200">
                <a:solidFill>
                  <a:srgbClr val="F5E9E9"/>
                </a:solidFill>
                <a:effectLst>
                  <a:outerShdw blurRad="38100" dist="38100" dir="2700000" algn="tl">
                    <a:srgbClr val="000000"/>
                  </a:outerShdw>
                </a:effectLst>
                <a:latin typeface="Georgia" pitchFamily="18" charset="0"/>
              </a:rPr>
              <a:t> is leftover debris from jovian planet formation</a:t>
            </a:r>
          </a:p>
          <a:p>
            <a:endParaRPr lang="en-US" sz="3200">
              <a:solidFill>
                <a:srgbClr val="F5E9E9"/>
              </a:solidFill>
              <a:effectLst>
                <a:outerShdw blurRad="38100" dist="38100" dir="2700000" algn="tl">
                  <a:srgbClr val="000000"/>
                </a:outerShdw>
              </a:effectLst>
              <a:latin typeface="Georgia" pitchFamily="18" charset="0"/>
            </a:endParaRPr>
          </a:p>
          <a:p>
            <a:r>
              <a:rPr lang="en-US" sz="3200">
                <a:solidFill>
                  <a:srgbClr val="F5E9E9"/>
                </a:solidFill>
                <a:effectLst>
                  <a:outerShdw blurRad="38100" dist="38100" dir="2700000" algn="tl">
                    <a:srgbClr val="000000"/>
                  </a:outerShdw>
                </a:effectLst>
                <a:latin typeface="Georgia" pitchFamily="18" charset="0"/>
              </a:rPr>
              <a:t>There just wasn’t enough stuff to make another planet</a:t>
            </a:r>
          </a:p>
        </p:txBody>
      </p:sp>
    </p:spTree>
    <p:extLst>
      <p:ext uri="{BB962C8B-B14F-4D97-AF65-F5344CB8AC3E}">
        <p14:creationId xmlns:p14="http://schemas.microsoft.com/office/powerpoint/2010/main" val="3793626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2" name="Picture 4" descr="File:EightTNOs.png"/>
          <p:cNvPicPr>
            <a:picLocks noChangeAspect="1" noChangeArrowheads="1"/>
          </p:cNvPicPr>
          <p:nvPr/>
        </p:nvPicPr>
        <p:blipFill rotWithShape="1">
          <a:blip r:embed="rId3">
            <a:extLst>
              <a:ext uri="{28A0092B-C50C-407E-A947-70E740481C1C}">
                <a14:useLocalDpi xmlns:a14="http://schemas.microsoft.com/office/drawing/2010/main" val="0"/>
              </a:ext>
            </a:extLst>
          </a:blip>
          <a:srcRect t="3425"/>
          <a:stretch/>
        </p:blipFill>
        <p:spPr bwMode="auto">
          <a:xfrm>
            <a:off x="-23739" y="914400"/>
            <a:ext cx="9191477" cy="6446711"/>
          </a:xfrm>
          <a:prstGeom prst="rect">
            <a:avLst/>
          </a:prstGeom>
          <a:noFill/>
          <a:extLst>
            <a:ext uri="{909E8E84-426E-40DD-AFC4-6F175D3DCCD1}">
              <a14:hiddenFill xmlns:a14="http://schemas.microsoft.com/office/drawing/2010/main">
                <a:solidFill>
                  <a:srgbClr val="FFFFFF"/>
                </a:solidFill>
              </a14:hiddenFill>
            </a:ext>
          </a:extLst>
        </p:spPr>
      </p:pic>
      <p:sp>
        <p:nvSpPr>
          <p:cNvPr id="23961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5E9E9"/>
                </a:solidFill>
                <a:effectLst>
                  <a:outerShdw blurRad="38100" dist="38100" dir="2700000" algn="tl">
                    <a:srgbClr val="000000"/>
                  </a:outerShdw>
                </a:effectLst>
                <a:latin typeface="Georgia" pitchFamily="18" charset="0"/>
              </a:rPr>
              <a:t>Leftover Rocks and Ice</a:t>
            </a:r>
          </a:p>
        </p:txBody>
      </p:sp>
      <p:sp>
        <p:nvSpPr>
          <p:cNvPr id="3" name="Lightning Bolt 2"/>
          <p:cNvSpPr/>
          <p:nvPr/>
        </p:nvSpPr>
        <p:spPr bwMode="auto">
          <a:xfrm>
            <a:off x="470420" y="3275607"/>
            <a:ext cx="533400" cy="609600"/>
          </a:xfrm>
          <a:prstGeom prst="lightningBol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EmbossedBlackWide" pitchFamily="18" charset="0"/>
            </a:endParaRPr>
          </a:p>
        </p:txBody>
      </p:sp>
      <p:sp>
        <p:nvSpPr>
          <p:cNvPr id="10" name="Lightning Bolt 9"/>
          <p:cNvSpPr/>
          <p:nvPr/>
        </p:nvSpPr>
        <p:spPr bwMode="auto">
          <a:xfrm>
            <a:off x="3200400" y="3556458"/>
            <a:ext cx="533400" cy="609600"/>
          </a:xfrm>
          <a:prstGeom prst="lightningBol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EmbossedBlackWide" pitchFamily="18" charset="0"/>
            </a:endParaRPr>
          </a:p>
        </p:txBody>
      </p:sp>
      <p:sp>
        <p:nvSpPr>
          <p:cNvPr id="11" name="Lightning Bolt 10"/>
          <p:cNvSpPr/>
          <p:nvPr/>
        </p:nvSpPr>
        <p:spPr bwMode="auto">
          <a:xfrm>
            <a:off x="5079169" y="3107967"/>
            <a:ext cx="533400" cy="609600"/>
          </a:xfrm>
          <a:prstGeom prst="lightningBol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EmbossedBlackWide" pitchFamily="18" charset="0"/>
            </a:endParaRPr>
          </a:p>
        </p:txBody>
      </p:sp>
      <p:sp>
        <p:nvSpPr>
          <p:cNvPr id="12" name="Lightning Bolt 11"/>
          <p:cNvSpPr/>
          <p:nvPr/>
        </p:nvSpPr>
        <p:spPr bwMode="auto">
          <a:xfrm>
            <a:off x="6957939" y="3104606"/>
            <a:ext cx="533400" cy="609600"/>
          </a:xfrm>
          <a:prstGeom prst="lightningBol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EmbossedBlackWide" pitchFamily="18" charset="0"/>
            </a:endParaRPr>
          </a:p>
        </p:txBody>
      </p:sp>
    </p:spTree>
    <p:extLst>
      <p:ext uri="{BB962C8B-B14F-4D97-AF65-F5344CB8AC3E}">
        <p14:creationId xmlns:p14="http://schemas.microsoft.com/office/powerpoint/2010/main" val="2998309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luto.jhuapl.edu/Multimedia/Science-Photos/pics/P_COLOR2_enhanced_rele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1" y="2438400"/>
            <a:ext cx="4297680" cy="4297680"/>
          </a:xfrm>
          <a:prstGeom prst="rect">
            <a:avLst/>
          </a:prstGeom>
          <a:noFill/>
          <a:extLst>
            <a:ext uri="{909E8E84-426E-40DD-AFC4-6F175D3DCCD1}">
              <a14:hiddenFill xmlns:a14="http://schemas.microsoft.com/office/drawing/2010/main">
                <a:solidFill>
                  <a:srgbClr val="FFFFFF"/>
                </a:solidFill>
              </a14:hiddenFill>
            </a:ext>
          </a:extLst>
        </p:spPr>
      </p:pic>
      <p:sp>
        <p:nvSpPr>
          <p:cNvPr id="23961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5E9E9"/>
                </a:solidFill>
                <a:effectLst>
                  <a:outerShdw blurRad="38100" dist="38100" dir="2700000" algn="tl">
                    <a:srgbClr val="000000"/>
                  </a:outerShdw>
                </a:effectLst>
                <a:latin typeface="Georgia" pitchFamily="18" charset="0"/>
              </a:rPr>
              <a:t>Leftover Rocks and Ice</a:t>
            </a:r>
          </a:p>
        </p:txBody>
      </p:sp>
      <p:sp>
        <p:nvSpPr>
          <p:cNvPr id="239622" name="Text Box 6"/>
          <p:cNvSpPr txBox="1">
            <a:spLocks noChangeArrowheads="1"/>
          </p:cNvSpPr>
          <p:nvPr/>
        </p:nvSpPr>
        <p:spPr bwMode="auto">
          <a:xfrm>
            <a:off x="4724400" y="3603623"/>
            <a:ext cx="4082143" cy="206210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dirty="0" smtClean="0">
                <a:solidFill>
                  <a:srgbClr val="F5E9E9"/>
                </a:solidFill>
                <a:effectLst>
                  <a:outerShdw blurRad="38100" dist="38100" dir="2700000" algn="tl">
                    <a:srgbClr val="000000"/>
                  </a:outerShdw>
                </a:effectLst>
                <a:latin typeface="Georgia" pitchFamily="18" charset="0"/>
              </a:rPr>
              <a:t>Dwarf planets: </a:t>
            </a:r>
            <a:endParaRPr lang="en-US" sz="3200" dirty="0">
              <a:solidFill>
                <a:srgbClr val="F5E9E9"/>
              </a:solidFill>
              <a:effectLst>
                <a:outerShdw blurRad="38100" dist="38100" dir="2700000" algn="tl">
                  <a:srgbClr val="000000"/>
                </a:outerShdw>
              </a:effectLst>
              <a:latin typeface="Georgia" pitchFamily="18" charset="0"/>
            </a:endParaRPr>
          </a:p>
          <a:p>
            <a:pPr marL="457200" indent="-457200" algn="l">
              <a:buFont typeface="Arial" panose="020B0604020202020204" pitchFamily="34" charset="0"/>
              <a:buChar char="•"/>
            </a:pPr>
            <a:r>
              <a:rPr lang="en-US" sz="3200" dirty="0" smtClean="0">
                <a:solidFill>
                  <a:srgbClr val="F5E9E9"/>
                </a:solidFill>
                <a:effectLst>
                  <a:outerShdw blurRad="38100" dist="38100" dir="2700000" algn="tl">
                    <a:srgbClr val="000000"/>
                  </a:outerShdw>
                </a:effectLst>
                <a:latin typeface="Georgia" pitchFamily="18" charset="0"/>
              </a:rPr>
              <a:t>Weird orbits</a:t>
            </a:r>
          </a:p>
          <a:p>
            <a:pPr marL="457200" indent="-457200" algn="l">
              <a:buFont typeface="Arial" panose="020B0604020202020204" pitchFamily="34" charset="0"/>
              <a:buChar char="•"/>
            </a:pPr>
            <a:r>
              <a:rPr lang="en-US" sz="3200" dirty="0" smtClean="0">
                <a:solidFill>
                  <a:srgbClr val="F5E9E9"/>
                </a:solidFill>
                <a:effectLst>
                  <a:outerShdw blurRad="38100" dist="38100" dir="2700000" algn="tl">
                    <a:srgbClr val="000000"/>
                  </a:outerShdw>
                </a:effectLst>
                <a:latin typeface="Georgia" pitchFamily="18" charset="0"/>
              </a:rPr>
              <a:t>Did not clear orbit</a:t>
            </a:r>
          </a:p>
          <a:p>
            <a:pPr marL="457200" indent="-457200" algn="l">
              <a:buFont typeface="Arial" panose="020B0604020202020204" pitchFamily="34" charset="0"/>
              <a:buChar char="•"/>
            </a:pPr>
            <a:r>
              <a:rPr lang="en-US" sz="3200" dirty="0" smtClean="0">
                <a:solidFill>
                  <a:srgbClr val="F5E9E9"/>
                </a:solidFill>
                <a:effectLst>
                  <a:outerShdw blurRad="38100" dist="38100" dir="2700000" algn="tl">
                    <a:srgbClr val="000000"/>
                  </a:outerShdw>
                </a:effectLst>
                <a:latin typeface="Georgia" pitchFamily="18" charset="0"/>
              </a:rPr>
              <a:t>Still spherical!</a:t>
            </a:r>
          </a:p>
        </p:txBody>
      </p:sp>
      <p:sp>
        <p:nvSpPr>
          <p:cNvPr id="239623" name="Text Box 7"/>
          <p:cNvSpPr txBox="1">
            <a:spLocks noChangeArrowheads="1"/>
          </p:cNvSpPr>
          <p:nvPr/>
        </p:nvSpPr>
        <p:spPr bwMode="auto">
          <a:xfrm>
            <a:off x="4366651" y="6156642"/>
            <a:ext cx="1828800" cy="57943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smtClean="0">
                <a:solidFill>
                  <a:srgbClr val="F5E9E9"/>
                </a:solidFill>
                <a:effectLst>
                  <a:outerShdw blurRad="38100" dist="38100" dir="2700000" algn="tl">
                    <a:srgbClr val="000000"/>
                  </a:outerShdw>
                </a:effectLst>
                <a:latin typeface="Georgia" pitchFamily="18" charset="0"/>
              </a:rPr>
              <a:t>Pluto</a:t>
            </a:r>
            <a:endParaRPr lang="en-US" sz="3200" dirty="0">
              <a:solidFill>
                <a:srgbClr val="F5E9E9"/>
              </a:solidFill>
              <a:effectLst>
                <a:outerShdw blurRad="38100" dist="38100" dir="2700000" algn="tl">
                  <a:srgbClr val="000000"/>
                </a:outerShdw>
              </a:effectLst>
              <a:latin typeface="Georgia" pitchFamily="18" charset="0"/>
            </a:endParaRPr>
          </a:p>
        </p:txBody>
      </p:sp>
      <p:pic>
        <p:nvPicPr>
          <p:cNvPr id="334850" name="Picture 2" descr="http://apod.nasa.gov/apod/image/1507/PIA19709charo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583" r="11502"/>
          <a:stretch/>
        </p:blipFill>
        <p:spPr bwMode="auto">
          <a:xfrm>
            <a:off x="3581400" y="914400"/>
            <a:ext cx="2286000" cy="227878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1676400" y="1096962"/>
            <a:ext cx="1905000" cy="57943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smtClean="0">
                <a:solidFill>
                  <a:srgbClr val="F5E9E9"/>
                </a:solidFill>
                <a:effectLst>
                  <a:outerShdw blurRad="38100" dist="38100" dir="2700000" algn="tl">
                    <a:srgbClr val="000000"/>
                  </a:outerShdw>
                </a:effectLst>
                <a:latin typeface="Georgia" pitchFamily="18" charset="0"/>
              </a:rPr>
              <a:t>Charon</a:t>
            </a:r>
            <a:endParaRPr lang="en-US" sz="3200" dirty="0">
              <a:solidFill>
                <a:srgbClr val="F5E9E9"/>
              </a:solidFill>
              <a:effectLst>
                <a:outerShdw blurRad="38100" dist="38100" dir="2700000" algn="tl">
                  <a:srgbClr val="000000"/>
                </a:outerShdw>
              </a:effectLst>
              <a:latin typeface="Georgia" pitchFamily="18" charset="0"/>
            </a:endParaRPr>
          </a:p>
        </p:txBody>
      </p:sp>
      <p:grpSp>
        <p:nvGrpSpPr>
          <p:cNvPr id="3" name="Group 2"/>
          <p:cNvGrpSpPr/>
          <p:nvPr/>
        </p:nvGrpSpPr>
        <p:grpSpPr>
          <a:xfrm>
            <a:off x="5914526" y="1016151"/>
            <a:ext cx="3108325" cy="2408238"/>
            <a:chOff x="5971131" y="1096962"/>
            <a:chExt cx="3108325" cy="2408238"/>
          </a:xfrm>
        </p:grpSpPr>
        <p:sp>
          <p:nvSpPr>
            <p:cNvPr id="2" name="Rectangle 1"/>
            <p:cNvSpPr/>
            <p:nvPr/>
          </p:nvSpPr>
          <p:spPr bwMode="auto">
            <a:xfrm>
              <a:off x="5971131" y="1096962"/>
              <a:ext cx="3108325" cy="240823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EmbossedBlackWide" pitchFamily="18" charset="0"/>
              </a:endParaRPr>
            </a:p>
          </p:txBody>
        </p:sp>
        <p:pic>
          <p:nvPicPr>
            <p:cNvPr id="335874" name="Picture 2" descr="https://upload.wikimedia.org/wikipedia/commons/thumb/7/70/Dwarf_planet_masses_relative_to_Moon.svg/622px-Dwarf_planet_masses_relative_to_Moo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1131" y="1239566"/>
              <a:ext cx="3108325" cy="215883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7415275" y="2977349"/>
            <a:ext cx="2000148" cy="46166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masses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014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3"/>
                                        </p:tgtEl>
                                        <p:attrNameLst>
                                          <p:attrName>style.visibility</p:attrName>
                                        </p:attrNameLst>
                                      </p:cBhvr>
                                      <p:to>
                                        <p:strVal val="visible"/>
                                      </p:to>
                                    </p:set>
                                    <p:animEffect transition="in" filter="blinds(horizontal)">
                                      <p:cBhvr>
                                        <p:cTn id="7" dur="500"/>
                                        <p:tgtEl>
                                          <p:spTgt spid="2396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3"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Planetary Formation</a:t>
            </a:r>
          </a:p>
        </p:txBody>
      </p:sp>
      <p:pic>
        <p:nvPicPr>
          <p:cNvPr id="11982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43939"/>
          <a:stretch/>
        </p:blipFill>
        <p:spPr bwMode="auto">
          <a:xfrm>
            <a:off x="1219200" y="914400"/>
            <a:ext cx="670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171450" y="3733800"/>
            <a:ext cx="8801100" cy="2838450"/>
          </a:xfrm>
          <a:prstGeom prst="rect">
            <a:avLst/>
          </a:prstGeom>
          <a:solidFill>
            <a:schemeClr val="bg2">
              <a:alpha val="41000"/>
            </a:schemeClr>
          </a:solidFill>
          <a:ln w="9525">
            <a:noFill/>
            <a:miter lim="800000"/>
            <a:headEnd/>
            <a:tailEnd/>
          </a:ln>
          <a:effectLst/>
        </p:spPr>
        <p:txBody>
          <a:bodyPr>
            <a:spAutoFit/>
          </a:bodyPr>
          <a:lstStyle/>
          <a:p>
            <a:pPr marL="342900" indent="-342900" algn="l">
              <a:defRPr/>
            </a:pPr>
            <a:r>
              <a:rPr lang="en-US" sz="3600" b="1" dirty="0">
                <a:solidFill>
                  <a:srgbClr val="F5E9E9"/>
                </a:solidFill>
                <a:effectLst>
                  <a:outerShdw blurRad="38100" dist="38100" dir="2700000" algn="tl">
                    <a:srgbClr val="000000"/>
                  </a:outerShdw>
                </a:effectLst>
                <a:latin typeface="Georgia" pitchFamily="18" charset="0"/>
              </a:rPr>
              <a:t>A Formation Scenario must answer</a:t>
            </a:r>
            <a:endParaRPr lang="en-US" sz="3600" dirty="0">
              <a:solidFill>
                <a:srgbClr val="F5E9E9"/>
              </a:solidFill>
              <a:effectLst>
                <a:outerShdw blurRad="38100" dist="38100" dir="2700000" algn="tl">
                  <a:srgbClr val="000000"/>
                </a:outerShdw>
              </a:effectLst>
              <a:latin typeface="Georgia" pitchFamily="18" charset="0"/>
            </a:endParaRP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Origins of the orderly motion.</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Differentiation of material</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Rubble</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Exceptions		</a:t>
            </a:r>
          </a:p>
        </p:txBody>
      </p:sp>
      <p:pic>
        <p:nvPicPr>
          <p:cNvPr id="329730"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100" y="42100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752975"/>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533400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6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What’s it made of?</a:t>
            </a:r>
          </a:p>
        </p:txBody>
      </p:sp>
      <p:pic>
        <p:nvPicPr>
          <p:cNvPr id="5123" name="Picture 9" descr="ir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4035425"/>
            <a:ext cx="25336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0" descr="silic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4164013"/>
            <a:ext cx="258127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371600"/>
            <a:ext cx="29337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0" y="1047750"/>
            <a:ext cx="2303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
          <p:cNvSpPr txBox="1">
            <a:spLocks noChangeArrowheads="1"/>
          </p:cNvSpPr>
          <p:nvPr/>
        </p:nvSpPr>
        <p:spPr bwMode="auto">
          <a:xfrm>
            <a:off x="1274763" y="6059488"/>
            <a:ext cx="1976437" cy="646112"/>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Rocks</a:t>
            </a:r>
          </a:p>
        </p:txBody>
      </p:sp>
      <p:sp>
        <p:nvSpPr>
          <p:cNvPr id="25" name="Text Box 2"/>
          <p:cNvSpPr txBox="1">
            <a:spLocks noChangeArrowheads="1"/>
          </p:cNvSpPr>
          <p:nvPr/>
        </p:nvSpPr>
        <p:spPr bwMode="auto">
          <a:xfrm>
            <a:off x="5105400" y="6019800"/>
            <a:ext cx="1976438"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Iron</a:t>
            </a:r>
          </a:p>
        </p:txBody>
      </p:sp>
      <p:sp>
        <p:nvSpPr>
          <p:cNvPr id="26" name="Text Box 2"/>
          <p:cNvSpPr txBox="1">
            <a:spLocks noChangeArrowheads="1"/>
          </p:cNvSpPr>
          <p:nvPr/>
        </p:nvSpPr>
        <p:spPr bwMode="auto">
          <a:xfrm>
            <a:off x="1223963" y="3387725"/>
            <a:ext cx="1976437" cy="64770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Gasses</a:t>
            </a:r>
          </a:p>
        </p:txBody>
      </p:sp>
      <p:sp>
        <p:nvSpPr>
          <p:cNvPr id="27" name="Text Box 2"/>
          <p:cNvSpPr txBox="1">
            <a:spLocks noChangeArrowheads="1"/>
          </p:cNvSpPr>
          <p:nvPr/>
        </p:nvSpPr>
        <p:spPr bwMode="auto">
          <a:xfrm>
            <a:off x="5280025" y="3316288"/>
            <a:ext cx="1974850" cy="646112"/>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Ices</a:t>
            </a:r>
          </a:p>
        </p:txBody>
      </p:sp>
    </p:spTree>
    <p:extLst>
      <p:ext uri="{BB962C8B-B14F-4D97-AF65-F5344CB8AC3E}">
        <p14:creationId xmlns:p14="http://schemas.microsoft.com/office/powerpoint/2010/main" val="804726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8" name="Picture 6" descr="http://scienceblogs.com/startswithabang/files/2009/05/impact3.jpg"/>
          <p:cNvPicPr>
            <a:picLocks noChangeAspect="1" noChangeArrowheads="1"/>
          </p:cNvPicPr>
          <p:nvPr/>
        </p:nvPicPr>
        <p:blipFill rotWithShape="1">
          <a:blip r:embed="rId3">
            <a:extLst>
              <a:ext uri="{28A0092B-C50C-407E-A947-70E740481C1C}">
                <a14:useLocalDpi xmlns:a14="http://schemas.microsoft.com/office/drawing/2010/main" val="0"/>
              </a:ext>
            </a:extLst>
          </a:blip>
          <a:srcRect t="5292"/>
          <a:stretch/>
        </p:blipFill>
        <p:spPr bwMode="auto">
          <a:xfrm>
            <a:off x="1344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16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a:solidFill>
                  <a:srgbClr val="F5E9E9"/>
                </a:solidFill>
                <a:effectLst>
                  <a:outerShdw blurRad="38100" dist="38100" dir="2700000" algn="tl">
                    <a:srgbClr val="000000"/>
                  </a:outerShdw>
                </a:effectLst>
                <a:latin typeface="Georgia" pitchFamily="18" charset="0"/>
              </a:rPr>
              <a:t>Exceptions</a:t>
            </a:r>
          </a:p>
        </p:txBody>
      </p:sp>
    </p:spTree>
    <p:extLst>
      <p:ext uri="{BB962C8B-B14F-4D97-AF65-F5344CB8AC3E}">
        <p14:creationId xmlns:p14="http://schemas.microsoft.com/office/powerpoint/2010/main" val="31220981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Uranus’ Tilt</a:t>
            </a:r>
          </a:p>
        </p:txBody>
      </p:sp>
      <p:sp>
        <p:nvSpPr>
          <p:cNvPr id="197641" name="Text Box 9"/>
          <p:cNvSpPr txBox="1">
            <a:spLocks noChangeArrowheads="1"/>
          </p:cNvSpPr>
          <p:nvPr/>
        </p:nvSpPr>
        <p:spPr bwMode="auto">
          <a:xfrm>
            <a:off x="381000" y="5867400"/>
            <a:ext cx="83058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A big collision is the leading hypothesis</a:t>
            </a:r>
          </a:p>
        </p:txBody>
      </p:sp>
      <p:pic>
        <p:nvPicPr>
          <p:cNvPr id="197642" name="Picture 10" descr="uranus_and_ring_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066800"/>
            <a:ext cx="4699000" cy="459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8936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dirty="0" smtClean="0">
                <a:solidFill>
                  <a:srgbClr val="F5E9E9"/>
                </a:solidFill>
                <a:effectLst>
                  <a:outerShdw blurRad="38100" dist="38100" dir="2700000" algn="tl">
                    <a:srgbClr val="000000"/>
                  </a:outerShdw>
                </a:effectLst>
                <a:latin typeface="Georgia" pitchFamily="18" charset="0"/>
              </a:rPr>
              <a:t>Venus’ Spin</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197641" name="Text Box 9"/>
          <p:cNvSpPr txBox="1">
            <a:spLocks noChangeArrowheads="1"/>
          </p:cNvSpPr>
          <p:nvPr/>
        </p:nvSpPr>
        <p:spPr bwMode="auto">
          <a:xfrm>
            <a:off x="381000" y="5867400"/>
            <a:ext cx="83058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A big collision is the leading hypothesis</a:t>
            </a:r>
          </a:p>
        </p:txBody>
      </p:sp>
      <p:pic>
        <p:nvPicPr>
          <p:cNvPr id="334850" name="Picture 2" descr="http://solarsystem.nasa.gov/multimedia/gallery/Venus_Clou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5" t="6613" r="1957" b="6235"/>
          <a:stretch/>
        </p:blipFill>
        <p:spPr bwMode="auto">
          <a:xfrm>
            <a:off x="2207280" y="1156447"/>
            <a:ext cx="4556592" cy="4482353"/>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bwMode="auto">
          <a:xfrm flipH="1">
            <a:off x="4095750" y="1156447"/>
            <a:ext cx="952500" cy="381000"/>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EmbossedBlackWide" pitchFamily="18" charset="0"/>
            </a:endParaRPr>
          </a:p>
        </p:txBody>
      </p:sp>
    </p:spTree>
    <p:extLst>
      <p:ext uri="{BB962C8B-B14F-4D97-AF65-F5344CB8AC3E}">
        <p14:creationId xmlns:p14="http://schemas.microsoft.com/office/powerpoint/2010/main" val="19471916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Origin of the Moon</a:t>
            </a:r>
          </a:p>
        </p:txBody>
      </p:sp>
      <p:pic>
        <p:nvPicPr>
          <p:cNvPr id="243715" name="Picture 3" descr="Moon">
            <a:hlinkClick r:id="rId3"/>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400300" y="1219200"/>
            <a:ext cx="4343400" cy="4278313"/>
          </a:xfrm>
          <a:prstGeom prst="rect">
            <a:avLst/>
          </a:prstGeom>
          <a:noFill/>
          <a:extLst>
            <a:ext uri="{909E8E84-426E-40DD-AFC4-6F175D3DCCD1}">
              <a14:hiddenFill xmlns:a14="http://schemas.microsoft.com/office/drawing/2010/main">
                <a:solidFill>
                  <a:srgbClr val="FFFFFF"/>
                </a:solidFill>
              </a14:hiddenFill>
            </a:ext>
          </a:extLst>
        </p:spPr>
      </p:pic>
      <p:sp>
        <p:nvSpPr>
          <p:cNvPr id="243716" name="Text Box 4"/>
          <p:cNvSpPr txBox="1">
            <a:spLocks noChangeArrowheads="1"/>
          </p:cNvSpPr>
          <p:nvPr/>
        </p:nvSpPr>
        <p:spPr bwMode="auto">
          <a:xfrm>
            <a:off x="381000" y="5867400"/>
            <a:ext cx="83058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F5E9E9"/>
                </a:solidFill>
                <a:effectLst>
                  <a:outerShdw blurRad="38100" dist="38100" dir="2700000" algn="tl">
                    <a:srgbClr val="000000"/>
                  </a:outerShdw>
                </a:effectLst>
                <a:latin typeface="Georgia" pitchFamily="18" charset="0"/>
              </a:rPr>
              <a:t>A big collision is the leading hypothesis</a:t>
            </a:r>
          </a:p>
        </p:txBody>
      </p:sp>
    </p:spTree>
    <p:extLst>
      <p:ext uri="{BB962C8B-B14F-4D97-AF65-F5344CB8AC3E}">
        <p14:creationId xmlns:p14="http://schemas.microsoft.com/office/powerpoint/2010/main" val="1079762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dirty="0" smtClean="0">
                <a:solidFill>
                  <a:srgbClr val="F5E9E9"/>
                </a:solidFill>
                <a:effectLst>
                  <a:outerShdw blurRad="38100" dist="38100" dir="2700000" algn="tl">
                    <a:srgbClr val="000000"/>
                  </a:outerShdw>
                </a:effectLst>
                <a:latin typeface="Georgia" pitchFamily="18" charset="0"/>
              </a:rPr>
              <a:t>Captured Moons</a:t>
            </a:r>
            <a:endParaRPr lang="en-US" sz="5400" b="1" dirty="0">
              <a:solidFill>
                <a:srgbClr val="F5E9E9"/>
              </a:solidFill>
              <a:effectLst>
                <a:outerShdw blurRad="38100" dist="38100" dir="2700000" algn="tl">
                  <a:srgbClr val="000000"/>
                </a:outerShdw>
              </a:effectLst>
              <a:latin typeface="Georgia" pitchFamily="18" charset="0"/>
            </a:endParaRPr>
          </a:p>
        </p:txBody>
      </p:sp>
      <p:pic>
        <p:nvPicPr>
          <p:cNvPr id="335874" name="Picture 2" descr="Color image of battered, reddish Martian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3000"/>
            <a:ext cx="515433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35876" name="Picture 4" descr="Color image of small, reddish Martian m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86200"/>
            <a:ext cx="3352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0" y="4820334"/>
            <a:ext cx="2362200" cy="646331"/>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err="1" smtClean="0">
                <a:solidFill>
                  <a:srgbClr val="F5E9E9"/>
                </a:solidFill>
                <a:effectLst>
                  <a:outerShdw blurRad="38100" dist="38100" dir="2700000" algn="tl">
                    <a:srgbClr val="000000"/>
                  </a:outerShdw>
                </a:effectLst>
                <a:latin typeface="Georgia" pitchFamily="18" charset="0"/>
              </a:rPr>
              <a:t>Phobos</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6" name="Text Box 9"/>
          <p:cNvSpPr txBox="1">
            <a:spLocks noChangeArrowheads="1"/>
          </p:cNvSpPr>
          <p:nvPr/>
        </p:nvSpPr>
        <p:spPr bwMode="auto">
          <a:xfrm>
            <a:off x="6248400" y="3250638"/>
            <a:ext cx="2133600" cy="646331"/>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err="1" smtClean="0">
                <a:solidFill>
                  <a:srgbClr val="F5E9E9"/>
                </a:solidFill>
                <a:effectLst>
                  <a:outerShdw blurRad="38100" dist="38100" dir="2700000" algn="tl">
                    <a:srgbClr val="000000"/>
                  </a:outerShdw>
                </a:effectLst>
                <a:latin typeface="Georgia" pitchFamily="18" charset="0"/>
              </a:rPr>
              <a:t>Deimos</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5364685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a:solidFill>
                  <a:srgbClr val="F5E9E9"/>
                </a:solidFill>
                <a:effectLst>
                  <a:outerShdw blurRad="38100" dist="38100" dir="2700000" algn="tl">
                    <a:srgbClr val="000000"/>
                  </a:outerShdw>
                </a:effectLst>
                <a:latin typeface="Georgia" pitchFamily="18" charset="0"/>
              </a:rPr>
              <a:t>Heavy Bombardment</a:t>
            </a:r>
          </a:p>
        </p:txBody>
      </p:sp>
      <p:sp>
        <p:nvSpPr>
          <p:cNvPr id="245763" name="Text Box 3"/>
          <p:cNvSpPr txBox="1">
            <a:spLocks noChangeArrowheads="1"/>
          </p:cNvSpPr>
          <p:nvPr/>
        </p:nvSpPr>
        <p:spPr bwMode="auto">
          <a:xfrm>
            <a:off x="4724400" y="1524000"/>
            <a:ext cx="4038600" cy="39370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3600">
                <a:solidFill>
                  <a:srgbClr val="F5E9E9"/>
                </a:solidFill>
                <a:effectLst>
                  <a:outerShdw blurRad="38100" dist="38100" dir="2700000" algn="tl">
                    <a:srgbClr val="000000"/>
                  </a:outerShdw>
                </a:effectLst>
                <a:latin typeface="Georgia" pitchFamily="18" charset="0"/>
              </a:rPr>
              <a:t>There were lots of big rocks flying around the early solar system!</a:t>
            </a:r>
          </a:p>
          <a:p>
            <a:endParaRPr lang="en-US" sz="3600">
              <a:solidFill>
                <a:srgbClr val="F5E9E9"/>
              </a:solidFill>
              <a:effectLst>
                <a:outerShdw blurRad="38100" dist="38100" dir="2700000" algn="tl">
                  <a:srgbClr val="000000"/>
                </a:outerShdw>
              </a:effectLst>
              <a:latin typeface="Georgia" pitchFamily="18" charset="0"/>
            </a:endParaRPr>
          </a:p>
          <a:p>
            <a:r>
              <a:rPr lang="en-US" sz="3600">
                <a:solidFill>
                  <a:srgbClr val="F5E9E9"/>
                </a:solidFill>
                <a:effectLst>
                  <a:outerShdw blurRad="38100" dist="38100" dir="2700000" algn="tl">
                    <a:srgbClr val="000000"/>
                  </a:outerShdw>
                </a:effectLst>
                <a:latin typeface="Georgia" pitchFamily="18" charset="0"/>
              </a:rPr>
              <a:t>Some of them hit things!  BOOM!</a:t>
            </a:r>
          </a:p>
        </p:txBody>
      </p:sp>
      <p:pic>
        <p:nvPicPr>
          <p:cNvPr id="245764" name="Picture 4" descr="late_bombard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4329113"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304800" y="5943600"/>
            <a:ext cx="6934200" cy="646331"/>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u</a:t>
            </a:r>
            <a:r>
              <a:rPr lang="en-US" sz="3600" dirty="0" smtClean="0">
                <a:solidFill>
                  <a:srgbClr val="F5E9E9"/>
                </a:solidFill>
                <a:effectLst>
                  <a:outerShdw blurRad="38100" dist="38100" dir="2700000" algn="tl">
                    <a:srgbClr val="000000"/>
                  </a:outerShdw>
                </a:effectLst>
                <a:latin typeface="Georgia" pitchFamily="18" charset="0"/>
              </a:rPr>
              <a:t>ntil about 3.8 </a:t>
            </a:r>
            <a:r>
              <a:rPr lang="en-US" sz="3600" dirty="0">
                <a:solidFill>
                  <a:srgbClr val="F5E9E9"/>
                </a:solidFill>
                <a:effectLst>
                  <a:outerShdw blurRad="38100" dist="38100" dir="2700000" algn="tl">
                    <a:srgbClr val="000000"/>
                  </a:outerShdw>
                </a:effectLst>
                <a:latin typeface="Georgia" pitchFamily="18" charset="0"/>
              </a:rPr>
              <a:t>billion years </a:t>
            </a:r>
            <a:r>
              <a:rPr lang="en-US" sz="3600" dirty="0" smtClean="0">
                <a:solidFill>
                  <a:srgbClr val="F5E9E9"/>
                </a:solidFill>
                <a:effectLst>
                  <a:outerShdw blurRad="38100" dist="38100" dir="2700000" algn="tl">
                    <a:srgbClr val="000000"/>
                  </a:outerShdw>
                </a:effectLst>
                <a:latin typeface="Georgia" pitchFamily="18" charset="0"/>
              </a:rPr>
              <a:t>ago</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42138471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dirty="0" smtClean="0">
                <a:solidFill>
                  <a:srgbClr val="F5E9E9"/>
                </a:solidFill>
                <a:effectLst>
                  <a:outerShdw blurRad="38100" dist="38100" dir="2700000" algn="tl">
                    <a:srgbClr val="000000"/>
                  </a:outerShdw>
                </a:effectLst>
                <a:latin typeface="Georgia" pitchFamily="18" charset="0"/>
              </a:rPr>
              <a:t>Why?</a:t>
            </a:r>
            <a:endParaRPr lang="en-US" sz="5400" dirty="0">
              <a:solidFill>
                <a:srgbClr val="F5E9E9"/>
              </a:solidFill>
              <a:effectLst>
                <a:outerShdw blurRad="38100" dist="38100" dir="2700000" algn="tl">
                  <a:srgbClr val="000000"/>
                </a:outerShdw>
              </a:effectLst>
              <a:latin typeface="Georgia" pitchFamily="18" charset="0"/>
            </a:endParaRPr>
          </a:p>
        </p:txBody>
      </p:sp>
      <p:pic>
        <p:nvPicPr>
          <p:cNvPr id="338946" name="Picture 2" descr="http://clowder.net/hop/railroad/Wherefr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086600" cy="524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309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Solar System Age</a:t>
            </a:r>
          </a:p>
        </p:txBody>
      </p:sp>
      <p:sp>
        <p:nvSpPr>
          <p:cNvPr id="198661" name="Text Box 5"/>
          <p:cNvSpPr txBox="1">
            <a:spLocks noChangeArrowheads="1"/>
          </p:cNvSpPr>
          <p:nvPr/>
        </p:nvSpPr>
        <p:spPr bwMode="auto">
          <a:xfrm>
            <a:off x="4419600" y="1905000"/>
            <a:ext cx="36576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Radiometric dating of rocks</a:t>
            </a:r>
          </a:p>
        </p:txBody>
      </p:sp>
      <p:graphicFrame>
        <p:nvGraphicFramePr>
          <p:cNvPr id="44036" name="Object 6"/>
          <p:cNvGraphicFramePr>
            <a:graphicFrameLocks noChangeAspect="1"/>
          </p:cNvGraphicFramePr>
          <p:nvPr/>
        </p:nvGraphicFramePr>
        <p:xfrm>
          <a:off x="457200" y="1066800"/>
          <a:ext cx="2819400" cy="2330450"/>
        </p:xfrm>
        <a:graphic>
          <a:graphicData uri="http://schemas.openxmlformats.org/presentationml/2006/ole">
            <mc:AlternateContent xmlns:mc="http://schemas.openxmlformats.org/markup-compatibility/2006">
              <mc:Choice xmlns:v="urn:schemas-microsoft-com:vml" Requires="v">
                <p:oleObj spid="_x0000_s331816" name="Image" r:id="rId4" imgW="8330159" imgH="6882540" progId="Photoshop.Image.6">
                  <p:embed/>
                </p:oleObj>
              </mc:Choice>
              <mc:Fallback>
                <p:oleObj name="Image" r:id="rId4" imgW="8330159" imgH="688254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0"/>
                        <a:ext cx="2819400"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7" name="Object 7"/>
          <p:cNvGraphicFramePr>
            <a:graphicFrameLocks noChangeAspect="1"/>
          </p:cNvGraphicFramePr>
          <p:nvPr/>
        </p:nvGraphicFramePr>
        <p:xfrm>
          <a:off x="609600" y="3554413"/>
          <a:ext cx="2438400" cy="2236787"/>
        </p:xfrm>
        <a:graphic>
          <a:graphicData uri="http://schemas.openxmlformats.org/presentationml/2006/ole">
            <mc:AlternateContent xmlns:mc="http://schemas.openxmlformats.org/markup-compatibility/2006">
              <mc:Choice xmlns:v="urn:schemas-microsoft-com:vml" Requires="v">
                <p:oleObj spid="_x0000_s331817" name="Image" r:id="rId6" imgW="9815873" imgH="9003175" progId="Photoshop.Image.6">
                  <p:embed/>
                </p:oleObj>
              </mc:Choice>
              <mc:Fallback>
                <p:oleObj name="Image" r:id="rId6" imgW="9815873" imgH="9003175"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554413"/>
                        <a:ext cx="24384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8664" name="Text Box 8"/>
          <p:cNvSpPr txBox="1">
            <a:spLocks noChangeArrowheads="1"/>
          </p:cNvSpPr>
          <p:nvPr/>
        </p:nvSpPr>
        <p:spPr bwMode="auto">
          <a:xfrm>
            <a:off x="3962400" y="4038600"/>
            <a:ext cx="47244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Stellar evolution theory</a:t>
            </a:r>
          </a:p>
        </p:txBody>
      </p:sp>
      <p:sp>
        <p:nvSpPr>
          <p:cNvPr id="198665" name="Text Box 9"/>
          <p:cNvSpPr txBox="1">
            <a:spLocks noChangeArrowheads="1"/>
          </p:cNvSpPr>
          <p:nvPr/>
        </p:nvSpPr>
        <p:spPr bwMode="auto">
          <a:xfrm>
            <a:off x="381000" y="6019800"/>
            <a:ext cx="8534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about 4.5 billion years old</a:t>
            </a:r>
          </a:p>
        </p:txBody>
      </p:sp>
    </p:spTree>
    <p:extLst>
      <p:ext uri="{BB962C8B-B14F-4D97-AF65-F5344CB8AC3E}">
        <p14:creationId xmlns:p14="http://schemas.microsoft.com/office/powerpoint/2010/main" val="9963232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0" y="0"/>
            <a:ext cx="9144000" cy="9233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dirty="0">
                <a:solidFill>
                  <a:srgbClr val="F5E9E9"/>
                </a:solidFill>
                <a:effectLst>
                  <a:outerShdw blurRad="38100" dist="38100" dir="2700000" algn="tl">
                    <a:srgbClr val="000000"/>
                  </a:outerShdw>
                </a:effectLst>
                <a:latin typeface="Georgia" pitchFamily="18" charset="0"/>
              </a:rPr>
              <a:t>What </a:t>
            </a:r>
            <a:r>
              <a:rPr lang="en-US" sz="5400" dirty="0" smtClean="0">
                <a:solidFill>
                  <a:srgbClr val="F5E9E9"/>
                </a:solidFill>
                <a:effectLst>
                  <a:outerShdw blurRad="38100" dist="38100" dir="2700000" algn="tl">
                    <a:srgbClr val="000000"/>
                  </a:outerShdw>
                </a:effectLst>
                <a:latin typeface="Georgia" pitchFamily="18" charset="0"/>
              </a:rPr>
              <a:t>can </a:t>
            </a:r>
            <a:r>
              <a:rPr lang="en-US" sz="5400" dirty="0">
                <a:solidFill>
                  <a:srgbClr val="F5E9E9"/>
                </a:solidFill>
                <a:effectLst>
                  <a:outerShdw blurRad="38100" dist="38100" dir="2700000" algn="tl">
                    <a:srgbClr val="000000"/>
                  </a:outerShdw>
                </a:effectLst>
                <a:latin typeface="Georgia" pitchFamily="18" charset="0"/>
              </a:rPr>
              <a:t>impacts explain?</a:t>
            </a:r>
          </a:p>
        </p:txBody>
      </p:sp>
      <p:sp>
        <p:nvSpPr>
          <p:cNvPr id="264195" name="Text Box 3"/>
          <p:cNvSpPr txBox="1">
            <a:spLocks noChangeArrowheads="1"/>
          </p:cNvSpPr>
          <p:nvPr/>
        </p:nvSpPr>
        <p:spPr bwMode="auto">
          <a:xfrm>
            <a:off x="1524000" y="1905000"/>
            <a:ext cx="6096000" cy="286232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US" sz="3600" dirty="0">
                <a:solidFill>
                  <a:srgbClr val="F5E9E9"/>
                </a:solidFill>
                <a:effectLst>
                  <a:outerShdw blurRad="38100" dist="38100" dir="2700000" algn="tl">
                    <a:srgbClr val="000000"/>
                  </a:outerShdw>
                </a:effectLst>
                <a:latin typeface="Georgia" pitchFamily="18" charset="0"/>
              </a:rPr>
              <a:t> Venus’ spin</a:t>
            </a:r>
          </a:p>
          <a:p>
            <a:pPr>
              <a:buFontTx/>
              <a:buAutoNum type="arabicPeriod"/>
            </a:pPr>
            <a:r>
              <a:rPr lang="en-US" sz="3600" dirty="0">
                <a:solidFill>
                  <a:srgbClr val="F5E9E9"/>
                </a:solidFill>
                <a:effectLst>
                  <a:outerShdw blurRad="38100" dist="38100" dir="2700000" algn="tl">
                    <a:srgbClr val="000000"/>
                  </a:outerShdw>
                </a:effectLst>
                <a:latin typeface="Georgia" pitchFamily="18" charset="0"/>
              </a:rPr>
              <a:t>  Captured moons </a:t>
            </a:r>
          </a:p>
          <a:p>
            <a:pPr>
              <a:buFontTx/>
              <a:buAutoNum type="arabicPeriod"/>
            </a:pPr>
            <a:r>
              <a:rPr lang="en-US" sz="3600" dirty="0">
                <a:solidFill>
                  <a:srgbClr val="F5E9E9"/>
                </a:solidFill>
                <a:effectLst>
                  <a:outerShdw blurRad="38100" dist="38100" dir="2700000" algn="tl">
                    <a:srgbClr val="000000"/>
                  </a:outerShdw>
                </a:effectLst>
                <a:latin typeface="Georgia" pitchFamily="18" charset="0"/>
              </a:rPr>
              <a:t>  Axis tilts</a:t>
            </a:r>
          </a:p>
          <a:p>
            <a:pPr>
              <a:buFontTx/>
              <a:buAutoNum type="arabicPeriod"/>
            </a:pPr>
            <a:r>
              <a:rPr lang="en-US" sz="3600" dirty="0">
                <a:solidFill>
                  <a:srgbClr val="F5E9E9"/>
                </a:solidFill>
                <a:effectLst>
                  <a:outerShdw blurRad="38100" dist="38100" dir="2700000" algn="tl">
                    <a:srgbClr val="000000"/>
                  </a:outerShdw>
                </a:effectLst>
                <a:latin typeface="Georgia" pitchFamily="18" charset="0"/>
              </a:rPr>
              <a:t>  Mercury’s high </a:t>
            </a:r>
            <a:r>
              <a:rPr lang="en-US" sz="3600" dirty="0" smtClean="0">
                <a:solidFill>
                  <a:srgbClr val="F5E9E9"/>
                </a:solidFill>
                <a:effectLst>
                  <a:outerShdw blurRad="38100" dist="38100" dir="2700000" algn="tl">
                    <a:srgbClr val="000000"/>
                  </a:outerShdw>
                </a:effectLst>
                <a:latin typeface="Georgia" pitchFamily="18" charset="0"/>
              </a:rPr>
              <a:t>density* </a:t>
            </a:r>
            <a:endParaRPr lang="en-US" sz="3600" dirty="0">
              <a:solidFill>
                <a:srgbClr val="F5E9E9"/>
              </a:solidFill>
              <a:effectLst>
                <a:outerShdw blurRad="38100" dist="38100" dir="2700000" algn="tl">
                  <a:srgbClr val="000000"/>
                </a:outerShdw>
              </a:effectLst>
              <a:latin typeface="Georgia" pitchFamily="18" charset="0"/>
            </a:endParaRPr>
          </a:p>
          <a:p>
            <a:pPr>
              <a:buFontTx/>
              <a:buAutoNum type="arabicPeriod"/>
            </a:pPr>
            <a:r>
              <a:rPr lang="en-US" sz="3600" dirty="0">
                <a:solidFill>
                  <a:srgbClr val="F5E9E9"/>
                </a:solidFill>
                <a:effectLst>
                  <a:outerShdw blurRad="38100" dist="38100" dir="2700000" algn="tl">
                    <a:srgbClr val="000000"/>
                  </a:outerShdw>
                </a:effectLst>
                <a:latin typeface="Georgia" pitchFamily="18" charset="0"/>
              </a:rPr>
              <a:t> </a:t>
            </a:r>
            <a:r>
              <a:rPr lang="en-US" sz="3600" dirty="0" smtClean="0">
                <a:solidFill>
                  <a:srgbClr val="F5E9E9"/>
                </a:solidFill>
                <a:effectLst>
                  <a:outerShdw blurRad="38100" dist="38100" dir="2700000" algn="tl">
                    <a:srgbClr val="000000"/>
                  </a:outerShdw>
                </a:effectLst>
                <a:latin typeface="Georgia" pitchFamily="18" charset="0"/>
              </a:rPr>
              <a:t>AND our moon!</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4" name="Text Box 8"/>
          <p:cNvSpPr txBox="1">
            <a:spLocks noChangeArrowheads="1"/>
          </p:cNvSpPr>
          <p:nvPr/>
        </p:nvSpPr>
        <p:spPr bwMode="auto">
          <a:xfrm>
            <a:off x="6629400" y="6211669"/>
            <a:ext cx="2514600" cy="646331"/>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*bonus!</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2630784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Planetary Formation</a:t>
            </a:r>
          </a:p>
        </p:txBody>
      </p:sp>
      <p:pic>
        <p:nvPicPr>
          <p:cNvPr id="11982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43939"/>
          <a:stretch/>
        </p:blipFill>
        <p:spPr bwMode="auto">
          <a:xfrm>
            <a:off x="1219200" y="914400"/>
            <a:ext cx="670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171450" y="3733800"/>
            <a:ext cx="8801100" cy="2838450"/>
          </a:xfrm>
          <a:prstGeom prst="rect">
            <a:avLst/>
          </a:prstGeom>
          <a:solidFill>
            <a:schemeClr val="bg2">
              <a:alpha val="41000"/>
            </a:schemeClr>
          </a:solidFill>
          <a:ln w="9525">
            <a:noFill/>
            <a:miter lim="800000"/>
            <a:headEnd/>
            <a:tailEnd/>
          </a:ln>
          <a:effectLst/>
        </p:spPr>
        <p:txBody>
          <a:bodyPr>
            <a:spAutoFit/>
          </a:bodyPr>
          <a:lstStyle/>
          <a:p>
            <a:pPr marL="342900" indent="-342900" algn="l">
              <a:defRPr/>
            </a:pPr>
            <a:r>
              <a:rPr lang="en-US" sz="3600" b="1" dirty="0">
                <a:solidFill>
                  <a:srgbClr val="F5E9E9"/>
                </a:solidFill>
                <a:effectLst>
                  <a:outerShdw blurRad="38100" dist="38100" dir="2700000" algn="tl">
                    <a:srgbClr val="000000"/>
                  </a:outerShdw>
                </a:effectLst>
                <a:latin typeface="Georgia" pitchFamily="18" charset="0"/>
              </a:rPr>
              <a:t>A Formation Scenario must answer</a:t>
            </a:r>
            <a:endParaRPr lang="en-US" sz="3600" dirty="0">
              <a:solidFill>
                <a:srgbClr val="F5E9E9"/>
              </a:solidFill>
              <a:effectLst>
                <a:outerShdw blurRad="38100" dist="38100" dir="2700000" algn="tl">
                  <a:srgbClr val="000000"/>
                </a:outerShdw>
              </a:effectLst>
              <a:latin typeface="Georgia" pitchFamily="18" charset="0"/>
            </a:endParaRP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Origins of the orderly motion.</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Differentiation of material</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Rubble</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Exceptions		</a:t>
            </a:r>
          </a:p>
        </p:txBody>
      </p:sp>
      <p:pic>
        <p:nvPicPr>
          <p:cNvPr id="329730"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100" y="421005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752975"/>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53340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ela3542\AppData\Local\Microsoft\Windows\Temporary Internet Files\Content.IE5\VV0YRZ0P\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6225" y="577215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90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Where is </a:t>
            </a:r>
            <a:r>
              <a:rPr lang="en-US" sz="5400" dirty="0" smtClean="0">
                <a:solidFill>
                  <a:srgbClr val="F5E9E9"/>
                </a:solidFill>
                <a:effectLst>
                  <a:outerShdw blurRad="38100" dist="38100" dir="2700000" algn="tl">
                    <a:srgbClr val="000000"/>
                  </a:outerShdw>
                </a:effectLst>
                <a:latin typeface="Georgia" pitchFamily="18" charset="0"/>
              </a:rPr>
              <a:t>everything?</a:t>
            </a:r>
            <a:endParaRPr lang="en-US" sz="5400" dirty="0">
              <a:solidFill>
                <a:srgbClr val="F5E9E9"/>
              </a:solidFill>
              <a:effectLst>
                <a:outerShdw blurRad="38100" dist="38100" dir="2700000" algn="tl">
                  <a:srgbClr val="000000"/>
                </a:outerShdw>
              </a:effectLst>
              <a:latin typeface="Georgia" pitchFamily="18" charset="0"/>
            </a:endParaRPr>
          </a:p>
        </p:txBody>
      </p:sp>
      <p:pic>
        <p:nvPicPr>
          <p:cNvPr id="6147" name="Picture 2" descr="http://solarsystem.nasa.gov/planets/images/splash-plan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066800"/>
            <a:ext cx="863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nvSpPr>
        <p:spPr bwMode="auto">
          <a:xfrm>
            <a:off x="1828800" y="5715000"/>
            <a:ext cx="5257800" cy="646331"/>
          </a:xfrm>
          <a:prstGeom prst="rect">
            <a:avLst/>
          </a:prstGeom>
          <a:solidFill>
            <a:schemeClr val="bg2">
              <a:alpha val="41000"/>
            </a:schemeClr>
          </a:solidFill>
          <a:ln w="9525">
            <a:noFill/>
            <a:miter lim="800000"/>
            <a:headEnd/>
            <a:tailEnd/>
          </a:ln>
          <a:effectLst/>
        </p:spPr>
        <p:txBody>
          <a:bodyPr>
            <a:spAutoFit/>
          </a:bodyPr>
          <a:lstStyle/>
          <a:p>
            <a:pPr>
              <a:defRPr/>
            </a:pPr>
            <a:r>
              <a:rPr lang="en-US" sz="3600" i="1" dirty="0">
                <a:solidFill>
                  <a:srgbClr val="F5E9E9"/>
                </a:solidFill>
                <a:effectLst>
                  <a:outerShdw blurRad="38100" dist="38100" dir="2700000" algn="tl">
                    <a:srgbClr val="000000"/>
                  </a:outerShdw>
                </a:effectLst>
                <a:latin typeface="Georgia" pitchFamily="18" charset="0"/>
              </a:rPr>
              <a:t>Not to scale!</a:t>
            </a:r>
          </a:p>
        </p:txBody>
      </p:sp>
    </p:spTree>
    <p:extLst>
      <p:ext uri="{BB962C8B-B14F-4D97-AF65-F5344CB8AC3E}">
        <p14:creationId xmlns:p14="http://schemas.microsoft.com/office/powerpoint/2010/main" val="1310105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0" y="0"/>
            <a:ext cx="9144000" cy="917575"/>
          </a:xfrm>
          <a:prstGeom prst="rect">
            <a:avLst/>
          </a:prstGeom>
          <a:solidFill>
            <a:srgbClr val="808080">
              <a:alpha val="40999"/>
            </a:srgbClr>
          </a:solidFill>
          <a:ln w="9525">
            <a:noFill/>
            <a:round/>
            <a:headEnd/>
            <a:tailEnd/>
          </a:ln>
          <a:effectLst/>
        </p:spPr>
        <p:txBody>
          <a:bodyPr lIns="90000" tIns="46800" rIns="90000" bIns="46800">
            <a:spAutoFit/>
          </a:bodyPr>
          <a:lstStyle/>
          <a:p>
            <a:pPr>
              <a:buClr>
                <a:srgbClr val="F5E9E9"/>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5400" dirty="0">
                <a:solidFill>
                  <a:srgbClr val="F5E9E9"/>
                </a:solidFill>
                <a:effectLst>
                  <a:outerShdw blurRad="38100" dist="38100" dir="2700000" algn="tl">
                    <a:srgbClr val="000000"/>
                  </a:outerShdw>
                </a:effectLst>
                <a:latin typeface="Georgia" pitchFamily="16" charset="0"/>
              </a:rPr>
              <a:t>How does it move?</a:t>
            </a:r>
          </a:p>
        </p:txBody>
      </p:sp>
      <p:sp>
        <p:nvSpPr>
          <p:cNvPr id="59396" name="Line 4"/>
          <p:cNvSpPr>
            <a:spLocks noChangeShapeType="1"/>
          </p:cNvSpPr>
          <p:nvPr/>
        </p:nvSpPr>
        <p:spPr bwMode="auto">
          <a:xfrm flipV="1">
            <a:off x="4781550" y="3733800"/>
            <a:ext cx="762000" cy="0"/>
          </a:xfrm>
          <a:prstGeom prst="line">
            <a:avLst/>
          </a:prstGeom>
          <a:noFill/>
          <a:ln w="38227">
            <a:solidFill>
              <a:srgbClr val="0000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7" name="Line 5"/>
          <p:cNvSpPr>
            <a:spLocks noChangeShapeType="1"/>
          </p:cNvSpPr>
          <p:nvPr/>
        </p:nvSpPr>
        <p:spPr bwMode="auto">
          <a:xfrm flipH="1" flipV="1">
            <a:off x="4038600" y="3732213"/>
            <a:ext cx="736600" cy="1587"/>
          </a:xfrm>
          <a:prstGeom prst="line">
            <a:avLst/>
          </a:prstGeom>
          <a:noFill/>
          <a:ln w="38227">
            <a:solidFill>
              <a:srgbClr val="0000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1269"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95400"/>
            <a:ext cx="57150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31808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Planetary Formation</a:t>
            </a:r>
          </a:p>
        </p:txBody>
      </p:sp>
      <p:pic>
        <p:nvPicPr>
          <p:cNvPr id="11982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43939"/>
          <a:stretch/>
        </p:blipFill>
        <p:spPr bwMode="auto">
          <a:xfrm>
            <a:off x="1219200" y="914400"/>
            <a:ext cx="670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171450" y="3733800"/>
            <a:ext cx="8801100" cy="2838450"/>
          </a:xfrm>
          <a:prstGeom prst="rect">
            <a:avLst/>
          </a:prstGeom>
          <a:solidFill>
            <a:schemeClr val="bg2">
              <a:alpha val="41000"/>
            </a:schemeClr>
          </a:solidFill>
          <a:ln w="9525">
            <a:noFill/>
            <a:miter lim="800000"/>
            <a:headEnd/>
            <a:tailEnd/>
          </a:ln>
          <a:effectLst/>
        </p:spPr>
        <p:txBody>
          <a:bodyPr>
            <a:spAutoFit/>
          </a:bodyPr>
          <a:lstStyle/>
          <a:p>
            <a:pPr marL="342900" indent="-342900" algn="l">
              <a:defRPr/>
            </a:pPr>
            <a:r>
              <a:rPr lang="en-US" sz="3600" b="1" dirty="0">
                <a:solidFill>
                  <a:srgbClr val="F5E9E9"/>
                </a:solidFill>
                <a:effectLst>
                  <a:outerShdw blurRad="38100" dist="38100" dir="2700000" algn="tl">
                    <a:srgbClr val="000000"/>
                  </a:outerShdw>
                </a:effectLst>
                <a:latin typeface="Georgia" pitchFamily="18" charset="0"/>
              </a:rPr>
              <a:t>A Formation Scenario must answer</a:t>
            </a:r>
            <a:endParaRPr lang="en-US" sz="3600" dirty="0">
              <a:solidFill>
                <a:srgbClr val="F5E9E9"/>
              </a:solidFill>
              <a:effectLst>
                <a:outerShdw blurRad="38100" dist="38100" dir="2700000" algn="tl">
                  <a:srgbClr val="000000"/>
                </a:outerShdw>
              </a:effectLst>
              <a:latin typeface="Georgia" pitchFamily="18" charset="0"/>
            </a:endParaRP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Origins of the orderly motion.</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Differentiation of material</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Rubble</a:t>
            </a:r>
          </a:p>
          <a:p>
            <a:pPr marL="800100" lvl="1" indent="-342900" algn="l">
              <a:buFontTx/>
              <a:buAutoNum type="arabicPeriod"/>
              <a:defRPr/>
            </a:pPr>
            <a:r>
              <a:rPr lang="en-US" sz="3600" dirty="0">
                <a:solidFill>
                  <a:srgbClr val="F5E9E9"/>
                </a:solidFill>
                <a:effectLst>
                  <a:outerShdw blurRad="38100" dist="38100" dir="2700000" algn="tl">
                    <a:srgbClr val="000000"/>
                  </a:outerShdw>
                </a:effectLst>
                <a:latin typeface="Georgia" pitchFamily="18" charset="0"/>
              </a:rPr>
              <a:t> Exceptions		</a:t>
            </a:r>
          </a:p>
        </p:txBody>
      </p:sp>
    </p:spTree>
    <p:extLst>
      <p:ext uri="{BB962C8B-B14F-4D97-AF65-F5344CB8AC3E}">
        <p14:creationId xmlns:p14="http://schemas.microsoft.com/office/powerpoint/2010/main" val="2209498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0" y="0"/>
            <a:ext cx="9144000" cy="1754326"/>
          </a:xfrm>
          <a:prstGeom prst="rect">
            <a:avLst/>
          </a:prstGeom>
          <a:solidFill>
            <a:schemeClr val="bg2">
              <a:alpha val="41000"/>
            </a:schemeClr>
          </a:solidFill>
          <a:ln w="9525">
            <a:noFill/>
            <a:miter lim="800000"/>
            <a:headEnd/>
            <a:tailEnd/>
          </a:ln>
          <a:effectLst/>
        </p:spPr>
        <p:txBody>
          <a:bodyPr>
            <a:spAutoFit/>
          </a:bodyPr>
          <a:lstStyle/>
          <a:p>
            <a:pPr algn="l">
              <a:defRPr/>
            </a:pPr>
            <a:r>
              <a:rPr lang="en-US" sz="5400" dirty="0" smtClean="0">
                <a:solidFill>
                  <a:srgbClr val="F5E9E9"/>
                </a:solidFill>
                <a:effectLst>
                  <a:outerShdw blurRad="38100" dist="38100" dir="2700000" algn="tl">
                    <a:srgbClr val="000000"/>
                  </a:outerShdw>
                </a:effectLst>
                <a:latin typeface="Georgia" pitchFamily="18" charset="0"/>
              </a:rPr>
              <a:t>Orderly Motion: </a:t>
            </a:r>
          </a:p>
          <a:p>
            <a:pPr algn="r">
              <a:defRPr/>
            </a:pPr>
            <a:r>
              <a:rPr lang="en-US" sz="5400" dirty="0" smtClean="0">
                <a:solidFill>
                  <a:srgbClr val="F5E9E9"/>
                </a:solidFill>
                <a:effectLst>
                  <a:outerShdw blurRad="38100" dist="38100" dir="2700000" algn="tl">
                    <a:srgbClr val="000000"/>
                  </a:outerShdw>
                </a:effectLst>
                <a:latin typeface="Georgia" pitchFamily="18" charset="0"/>
              </a:rPr>
              <a:t>the Nebular </a:t>
            </a:r>
            <a:r>
              <a:rPr lang="en-US" sz="5400" dirty="0">
                <a:solidFill>
                  <a:srgbClr val="F5E9E9"/>
                </a:solidFill>
                <a:effectLst>
                  <a:outerShdw blurRad="38100" dist="38100" dir="2700000" algn="tl">
                    <a:srgbClr val="000000"/>
                  </a:outerShdw>
                </a:effectLst>
                <a:latin typeface="Georgia" pitchFamily="18" charset="0"/>
              </a:rPr>
              <a:t>Theory</a:t>
            </a:r>
          </a:p>
        </p:txBody>
      </p:sp>
      <p:pic>
        <p:nvPicPr>
          <p:cNvPr id="15363" name="Picture 10">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43" b="5120"/>
          <a:stretch/>
        </p:blipFill>
        <p:spPr bwMode="auto">
          <a:xfrm>
            <a:off x="1468582" y="1754326"/>
            <a:ext cx="6477000" cy="365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04800" y="5410200"/>
            <a:ext cx="8534400" cy="1323975"/>
          </a:xfrm>
          <a:prstGeom prst="rect">
            <a:avLst/>
          </a:prstGeom>
          <a:solidFill>
            <a:schemeClr val="bg2">
              <a:alpha val="41000"/>
            </a:schemeClr>
          </a:solidFill>
          <a:ln w="9525">
            <a:noFill/>
            <a:miter lim="800000"/>
            <a:headEnd/>
            <a:tailEnd/>
          </a:ln>
          <a:effectLst/>
        </p:spPr>
        <p:txBody>
          <a:bodyPr>
            <a:spAutoFit/>
          </a:bodyPr>
          <a:lstStyle/>
          <a:p>
            <a:pPr>
              <a:defRPr/>
            </a:pPr>
            <a:r>
              <a:rPr lang="en-US" sz="4000" dirty="0">
                <a:solidFill>
                  <a:srgbClr val="F5E9E9"/>
                </a:solidFill>
                <a:effectLst>
                  <a:outerShdw blurRad="38100" dist="38100" dir="2700000" algn="tl">
                    <a:srgbClr val="000000"/>
                  </a:outerShdw>
                </a:effectLst>
                <a:latin typeface="Georgia" pitchFamily="18" charset="0"/>
              </a:rPr>
              <a:t>The solar system formed from the collapse of a giant cloud of gas</a:t>
            </a:r>
          </a:p>
        </p:txBody>
      </p:sp>
    </p:spTree>
    <p:extLst>
      <p:ext uri="{BB962C8B-B14F-4D97-AF65-F5344CB8AC3E}">
        <p14:creationId xmlns:p14="http://schemas.microsoft.com/office/powerpoint/2010/main" val="2494892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EmbossedBlackWide"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EmbossedBlackWide"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7336</TotalTime>
  <Words>3234</Words>
  <Application>Microsoft Office PowerPoint</Application>
  <PresentationFormat>On-screen Show (4:3)</PresentationFormat>
  <Paragraphs>479</Paragraphs>
  <Slides>59</Slides>
  <Notes>58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8" baseType="lpstr">
      <vt:lpstr>EmbossedBlackWide</vt:lpstr>
      <vt:lpstr>Times New Roman</vt:lpstr>
      <vt:lpstr>Georgia</vt:lpstr>
      <vt:lpstr>Arial</vt:lpstr>
      <vt:lpstr>Wingdings</vt:lpstr>
      <vt:lpstr>DejaVu LGC Sans</vt:lpstr>
      <vt:lpstr>Default Design</vt:lpstr>
      <vt:lpstr>Slide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Kisha</dc:creator>
  <cp:lastModifiedBy>Delain, Kisha M.</cp:lastModifiedBy>
  <cp:revision>186</cp:revision>
  <cp:lastPrinted>1601-01-01T00:00:00Z</cp:lastPrinted>
  <dcterms:created xsi:type="dcterms:W3CDTF">1601-01-01T00:00:00Z</dcterms:created>
  <dcterms:modified xsi:type="dcterms:W3CDTF">2015-10-02T17:06:25Z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