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8" r:id="rId2"/>
    <p:sldId id="336" r:id="rId3"/>
    <p:sldId id="343" r:id="rId4"/>
    <p:sldId id="357" r:id="rId5"/>
    <p:sldId id="344" r:id="rId6"/>
    <p:sldId id="359" r:id="rId7"/>
    <p:sldId id="349" r:id="rId8"/>
    <p:sldId id="350" r:id="rId9"/>
    <p:sldId id="351" r:id="rId10"/>
    <p:sldId id="352" r:id="rId11"/>
    <p:sldId id="353" r:id="rId12"/>
    <p:sldId id="348" r:id="rId13"/>
    <p:sldId id="356" r:id="rId14"/>
    <p:sldId id="345" r:id="rId15"/>
    <p:sldId id="346" r:id="rId16"/>
    <p:sldId id="347" r:id="rId17"/>
    <p:sldId id="342" r:id="rId18"/>
    <p:sldId id="340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0000"/>
    <a:srgbClr val="62A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939" autoAdjust="0"/>
  </p:normalViewPr>
  <p:slideViewPr>
    <p:cSldViewPr>
      <p:cViewPr varScale="1">
        <p:scale>
          <a:sx n="56" d="100"/>
          <a:sy n="56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ECB73-DD9D-49BA-9ACA-30B71CC5EF13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191AA-0CA0-4B8C-B881-95C732D11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7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How do we answer these</a:t>
            </a:r>
            <a:r>
              <a:rPr lang="en-US" baseline="0" dirty="0" smtClean="0">
                <a:latin typeface="Arial" charset="0"/>
              </a:rPr>
              <a:t> questions?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Images: 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Milky</a:t>
            </a:r>
            <a:r>
              <a:rPr lang="en-US" baseline="0" dirty="0" smtClean="0">
                <a:latin typeface="Arial" charset="0"/>
              </a:rPr>
              <a:t> way: http://www.cosmos.esa.int/web/gaia/iow_20150703  </a:t>
            </a:r>
            <a:r>
              <a:rPr lang="en-US" i="1" dirty="0" smtClean="0"/>
              <a:t>ESA/Gaia-CC </a:t>
            </a:r>
            <a:endParaRPr lang="en-US" baseline="0" dirty="0" smtClean="0">
              <a:latin typeface="Arial" charset="0"/>
            </a:endParaRPr>
          </a:p>
          <a:p>
            <a:pPr eaLnBrk="1" hangingPunct="1"/>
            <a:r>
              <a:rPr lang="en-US" baseline="0" dirty="0" smtClean="0">
                <a:latin typeface="Arial" charset="0"/>
              </a:rPr>
              <a:t>Zeta </a:t>
            </a:r>
            <a:r>
              <a:rPr lang="en-US" baseline="0" dirty="0" err="1" smtClean="0">
                <a:latin typeface="Arial" charset="0"/>
              </a:rPr>
              <a:t>Oph</a:t>
            </a:r>
            <a:r>
              <a:rPr lang="en-US" baseline="0" dirty="0" smtClean="0">
                <a:latin typeface="Arial" charset="0"/>
              </a:rPr>
              <a:t>: http://apod.nasa.gov/apod/ap150705.html (NASA/JPL/Spitzer)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Centaurus A: </a:t>
            </a:r>
            <a:r>
              <a:rPr lang="en-US" dirty="0" smtClean="0"/>
              <a:t>ESO/WFI (Optical); </a:t>
            </a:r>
            <a:r>
              <a:rPr lang="en-US" dirty="0" err="1" smtClean="0"/>
              <a:t>MPIfR</a:t>
            </a:r>
            <a:r>
              <a:rPr lang="en-US" dirty="0" smtClean="0"/>
              <a:t>/ESO/APEX/</a:t>
            </a:r>
            <a:r>
              <a:rPr lang="en-US" dirty="0" err="1" smtClean="0"/>
              <a:t>A.Weiss</a:t>
            </a:r>
            <a:r>
              <a:rPr lang="en-US" dirty="0" smtClean="0"/>
              <a:t> et al. (</a:t>
            </a:r>
            <a:r>
              <a:rPr lang="en-US" dirty="0" err="1" smtClean="0"/>
              <a:t>Submillimetre</a:t>
            </a:r>
            <a:r>
              <a:rPr lang="en-US" dirty="0" smtClean="0"/>
              <a:t>); NASA/CXC/</a:t>
            </a:r>
            <a:r>
              <a:rPr lang="en-US" dirty="0" err="1" smtClean="0"/>
              <a:t>CfA</a:t>
            </a:r>
            <a:r>
              <a:rPr lang="en-US" dirty="0" smtClean="0"/>
              <a:t>/</a:t>
            </a:r>
            <a:r>
              <a:rPr lang="en-US" dirty="0" err="1" smtClean="0"/>
              <a:t>R.Kraft</a:t>
            </a:r>
            <a:r>
              <a:rPr lang="en-US" dirty="0" smtClean="0"/>
              <a:t> et al. (X-ray) https://en.wikipedia.org/wiki/File:ESO_Centaurus_A_LABOCA.jpg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Exoplanet</a:t>
            </a:r>
            <a:r>
              <a:rPr lang="en-US" baseline="0" dirty="0" smtClean="0">
                <a:latin typeface="Arial" charset="0"/>
              </a:rPr>
              <a:t> timing: http://www.personal.psu.edu/ebf11/mystuff/press.html  (Eric Ford, journal article: http://iopscience.iop.org/0004-637X/703/2/2091/pdf/0004-637X_703_2_2091.pdf)</a:t>
            </a:r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FBCD1-DAA0-451E-ADCA-DFE20477E08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533-CC6F-48BC-A444-F7D33391C46C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0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533-CC6F-48BC-A444-F7D33391C46C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With a BIG telescope you get magnification for free --  AND….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6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 get magnification for free, with larger telescopes, but that’s not the </a:t>
            </a:r>
            <a:r>
              <a:rPr lang="en-US" i="1" dirty="0" smtClean="0"/>
              <a:t>reason</a:t>
            </a:r>
            <a:r>
              <a:rPr lang="en-US" dirty="0" smtClean="0"/>
              <a:t> to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91AA-0CA0-4B8C-B881-95C732D115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98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05B8D-D104-47C0-9D38-D7DA7A42B9EF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Most modern telescopes use mirrors.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top left mirror is from one of the twin Keck telescopes on Mauna Kea in Hawaii. 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At 10 meters, it is currently the largest optical telescope in the world (approximately 845 square feet of glass)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It is not a single piece of glass, it is made up of 36 hexagonal segments.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bottom left picture is the solid 8 meter Gemini telescope primary mirror.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The There are hexagonal pockets on the back of the mirror to make it lighter.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The picture on the right is the fully assembled Gemini telescope.  Notice that it doesn’t have a tube.</a:t>
            </a:r>
          </a:p>
        </p:txBody>
      </p:sp>
    </p:spTree>
    <p:extLst>
      <p:ext uri="{BB962C8B-B14F-4D97-AF65-F5344CB8AC3E}">
        <p14:creationId xmlns:p14="http://schemas.microsoft.com/office/powerpoint/2010/main" val="277172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D53E5-6EB8-46A7-B934-BB8E0D3A8507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atmosphere happens to be transparent at optical wavelengths.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This is not so at other wavelengths.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If we can’t catch photons of a particular wavelength on the ground, we have to get above the atmosphere.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Lecture tutorial:  Telescopes</a:t>
            </a:r>
            <a:r>
              <a:rPr lang="en-US" b="1" baseline="0" dirty="0" smtClean="0">
                <a:latin typeface="Arial" charset="0"/>
              </a:rPr>
              <a:t> &amp; Atmosphere, pg. 51</a:t>
            </a:r>
            <a:endParaRPr lang="en-US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8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255E8-D298-4B5D-97B0-A61C98A5D6E7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We are also still limited by the telescope </a:t>
            </a:r>
            <a:r>
              <a:rPr lang="en-US" i="1" dirty="0" smtClean="0">
                <a:latin typeface="Arial" charset="0"/>
              </a:rPr>
              <a:t>diffraction limit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Hubble mirror is only 2.4 meters.  Compare this to Keck’s 10 meter mirror.</a:t>
            </a:r>
            <a:endParaRPr lang="en-US" i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8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B3D9-AD66-453B-9668-506DC6F9F60B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Adaptive optics systems actively measure and correct for atmospheric turbulence in real time.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There are mid-level solutions as well, such as balloon observatories and observatories on airplanes.  </a:t>
            </a:r>
          </a:p>
          <a:p>
            <a:pPr eaLnBrk="1" hangingPunct="1"/>
            <a:r>
              <a:rPr lang="en-US" smtClean="0">
                <a:latin typeface="Arial" charset="0"/>
              </a:rPr>
              <a:t>For some wavelengths, these are valid solutions to the absorption problem.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14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</a:t>
            </a:r>
            <a:r>
              <a:rPr lang="en-US" baseline="0" dirty="0" smtClean="0"/>
              <a:t> we can use more than one telescope in other wavelengths too – both the large binocular telescope and Keck observe at visible wavelengths.  Keck also observes in the </a:t>
            </a:r>
            <a:r>
              <a:rPr lang="en-US" baseline="0" dirty="0" err="1" smtClean="0"/>
              <a:t>infared</a:t>
            </a:r>
            <a:r>
              <a:rPr lang="en-US" baseline="0" dirty="0" smtClean="0"/>
              <a:t>.  LBT has an effective diameter of meters, and Keck has an effective diameter of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Hubble operates on its own, above the atmosphere, observing primarily in the optical and near infrared.  Hubble’s diameter is 2.4 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91AA-0CA0-4B8C-B881-95C732D115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Arial" charset="0"/>
              </a:rPr>
              <a:t>Loooong</a:t>
            </a:r>
            <a:r>
              <a:rPr lang="en-US" dirty="0" smtClean="0">
                <a:latin typeface="Arial" charset="0"/>
              </a:rPr>
              <a:t> radio waves require huge dishes (apertures) to overcome the diffraction limits.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We can cheat a little bit by placing two dishes a long way away.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Then (in terms of diffraction anyway) it’s like having one really big dish.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91AA-0CA0-4B8C-B881-95C732D115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8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1B9AB-0284-46CC-A9BE-691665F8FEE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And it’s hard get big reflection angles with x-rays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So we build our</a:t>
            </a:r>
            <a:r>
              <a:rPr lang="en-US" baseline="0" dirty="0" smtClean="0">
                <a:latin typeface="Arial" charset="0"/>
              </a:rPr>
              <a:t> mirrors</a:t>
            </a:r>
            <a:r>
              <a:rPr lang="en-US" dirty="0" smtClean="0">
                <a:latin typeface="Arial" charset="0"/>
              </a:rPr>
              <a:t> with grazing reflection angles.</a:t>
            </a:r>
          </a:p>
        </p:txBody>
      </p:sp>
    </p:spTree>
    <p:extLst>
      <p:ext uri="{BB962C8B-B14F-4D97-AF65-F5344CB8AC3E}">
        <p14:creationId xmlns:p14="http://schemas.microsoft.com/office/powerpoint/2010/main" val="334374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C5D7A-8324-4DCF-801F-B465FEF554C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When we make observations,</a:t>
            </a:r>
            <a:r>
              <a:rPr lang="en-US" baseline="0" dirty="0" smtClean="0">
                <a:latin typeface="Arial" charset="0"/>
              </a:rPr>
              <a:t> what are the things we can find out?  What are we trying to do?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Imaging can tell us a lot about the object we are looking at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Components (stars, gas, dust, etc.)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Morphology (size and shape)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Brightness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Rough colors from different filters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Spectra tell us more about the physics that is taking place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Composition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Temperature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Radial motion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Rotation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Timing tells us how an object is changing over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This can be done with either imaging or spectroscopy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an object’s brightness changes over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temperature changes over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Useful for detecting extra-solar planets, variable stars, etc.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1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C5D7A-8324-4DCF-801F-B465FEF554C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When we make observations,</a:t>
            </a:r>
            <a:r>
              <a:rPr lang="en-US" baseline="0" dirty="0" smtClean="0">
                <a:latin typeface="Arial" charset="0"/>
              </a:rPr>
              <a:t> what are the things we can find out?  What are we trying to do?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Imaging can tell us a lot about the object we are looking at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Components (stars, gas, dust, etc.)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Morphology (size and shape)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Brightness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Rough colors from different filters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Spectra tell us more about the physics that is taking place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Composition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Temperature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Radial motion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Rotation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Timing tells us how an object is changing over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This can be done with either imaging or spectroscopy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an object’s brightness changes over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temperature changes over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Useful for detecting extra-solar planets, variable stars, etc.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FBCD1-DAA0-451E-ADCA-DFE20477E084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2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533-CC6F-48BC-A444-F7D33391C46C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2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533-CC6F-48BC-A444-F7D33391C46C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If I want to catch more rain… I should use a bigger funnel.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If I want to catch more photons, I should use a bigger mirror.  This lets us see really faint things, like far away galaxies</a:t>
            </a:r>
            <a:r>
              <a:rPr lang="en-US" baseline="0" dirty="0" smtClean="0">
                <a:latin typeface="Arial" charset="0"/>
              </a:rPr>
              <a:t> or very small dim planets.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If I double the telescope diameter, I quadruple the collection area.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[Note</a:t>
            </a:r>
            <a:r>
              <a:rPr lang="en-US" baseline="0" dirty="0" smtClean="0">
                <a:latin typeface="Arial" charset="0"/>
              </a:rPr>
              <a:t> this is a different area than for a star!  Stars are spheres, light collecting area is a flat circle]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3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C7E60-CAEE-4FDA-844E-C9ECAAF3ACA1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Imagine two long lines extending from your eye, one to each distant point. </a:t>
            </a:r>
          </a:p>
          <a:p>
            <a:pPr eaLnBrk="1" hangingPunct="1"/>
            <a:r>
              <a:rPr lang="en-US" smtClean="0">
                <a:latin typeface="Arial" charset="0"/>
              </a:rPr>
              <a:t>The angle between the lines is the angular separation. 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Objects appear smaller (have a smaller angular separation) as they are moved further away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Angles are measured in degrees.  There are 360 degrees in a circle.  </a:t>
            </a:r>
          </a:p>
          <a:p>
            <a:pPr eaLnBrk="1" hangingPunct="1"/>
            <a:r>
              <a:rPr lang="en-US" smtClean="0">
                <a:latin typeface="Arial" charset="0"/>
              </a:rPr>
              <a:t>For small angles, we subdivide a degree into 60 arc minutes and each minute into 60 arc seconds.</a:t>
            </a:r>
          </a:p>
          <a:p>
            <a:pPr eaLnBrk="1" hangingPunct="1"/>
            <a:r>
              <a:rPr lang="en-US" smtClean="0">
                <a:latin typeface="Arial" charset="0"/>
              </a:rPr>
              <a:t>So… There are 3600 arc seconds per degree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4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67105-AED3-4316-A803-99EB3355B708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Less fuzziness!  You see things bigger AND better!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Our ability to distinguish one point from another depends on the angular resolution which in turn depends on the size of the telescope mirror or lens.</a:t>
            </a:r>
          </a:p>
        </p:txBody>
      </p:sp>
    </p:spTree>
    <p:extLst>
      <p:ext uri="{BB962C8B-B14F-4D97-AF65-F5344CB8AC3E}">
        <p14:creationId xmlns:p14="http://schemas.microsoft.com/office/powerpoint/2010/main" val="218387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533-CC6F-48BC-A444-F7D33391C46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Magnification:  don’t buy</a:t>
            </a:r>
            <a:r>
              <a:rPr lang="en-US" baseline="0" dirty="0" smtClean="0">
                <a:latin typeface="Arial" charset="0"/>
              </a:rPr>
              <a:t> any telescope where this is the selling point.  You can change magnification by changing eyepieces.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2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AF0232-EC4A-4058-A19E-391C06B1F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1CB1D7-E857-4064-BC9C-0BB36E1F6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CF14E4-6EBD-4F85-959D-7C464D308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4E1BA1-95B7-494F-A5E4-82F8A2F01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7DA313-73D8-45F0-A3BD-396490DE2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90CCFC-A7AC-4475-A89E-AEAE0D7EC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5BC168-9164-48AA-8CC3-02619A16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70E062-A593-4D59-8DBB-A38AF37C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75E3CF-DAFD-49AB-8D35-0CC830D77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6F649D-B226-47CA-A81F-DC9A1845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1A5E7-70A6-48A2-B8DA-D2DC8AC14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B9C0CF-D821-4CFF-97A3-A8262BB2A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B45981-6084-401F-80CD-388CA2604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BA90C7-CA3B-4B48-B797-F6DEF4391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8D1748-1EDB-4C82-9849-3B277AFF3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rgbClr val="0A0A3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C7773-0FDA-46E8-BEB4-A6EBF8F9C0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00" y="2065303"/>
            <a:ext cx="2625724" cy="21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What do we want to know?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45225" y="2995809"/>
            <a:ext cx="4077419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What’s it made of?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1371925"/>
            <a:ext cx="51054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What stuff is out there?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64334" y="4267200"/>
            <a:ext cx="44196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Underlying physics?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16933" y="5924896"/>
            <a:ext cx="5334001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Is it changing over time?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11" y="914400"/>
            <a:ext cx="4154689" cy="2081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6654"/>
          <a:stretch/>
        </p:blipFill>
        <p:spPr>
          <a:xfrm>
            <a:off x="5779697" y="3635102"/>
            <a:ext cx="3364303" cy="2289794"/>
          </a:xfrm>
          <a:prstGeom prst="rect">
            <a:avLst/>
          </a:prstGeom>
        </p:spPr>
      </p:pic>
      <p:pic>
        <p:nvPicPr>
          <p:cNvPr id="75784" name="Picture 8" descr="http://www.personal.psu.edu/ebf11/graphics/jun4n5HD80606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0424" b="6891"/>
          <a:stretch/>
        </p:blipFill>
        <p:spPr bwMode="auto">
          <a:xfrm>
            <a:off x="66892" y="4876800"/>
            <a:ext cx="309280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pbs.org/wgbh/nova/assets/img/conversation-with-neil-tyson/image-01-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65" y="1825314"/>
            <a:ext cx="30670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Small things: Magnification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624199" y="5276671"/>
            <a:ext cx="2605402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Such sad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2656" y="5983069"/>
            <a:ext cx="2939143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Many cry</a:t>
            </a:r>
          </a:p>
        </p:txBody>
      </p:sp>
      <p:pic>
        <p:nvPicPr>
          <p:cNvPr id="39938" name="Picture 2" descr="http://i.imgur.com/SmaPk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03" y="3049277"/>
            <a:ext cx="4581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 bwMode="auto">
          <a:xfrm>
            <a:off x="2133600" y="915677"/>
            <a:ext cx="4259965" cy="2133600"/>
          </a:xfrm>
          <a:prstGeom prst="wedgeRoundRectCallout">
            <a:avLst>
              <a:gd name="adj1" fmla="val 72182"/>
              <a:gd name="adj2" fmla="val 3188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198913" y="923330"/>
            <a:ext cx="42599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No, Doge, this is not what you need</a:t>
            </a:r>
          </a:p>
        </p:txBody>
      </p:sp>
    </p:spTree>
    <p:extLst>
      <p:ext uri="{BB962C8B-B14F-4D97-AF65-F5344CB8AC3E}">
        <p14:creationId xmlns:p14="http://schemas.microsoft.com/office/powerpoint/2010/main" val="33825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noodlytime.com/postimages/doge-s-owner-is-back-and-gets-such-rece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19474"/>
            <a:ext cx="45815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Small things: Magnification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0962" name="Picture 2" descr="http://static4.businessinsider.com/image/52fa69a1eab8eaa450f92b2a/neil-degrasse-tyson-rates-the-matrix-movies-and-m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3083"/>
            <a:ext cx="5905500" cy="44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96393" y="938442"/>
            <a:ext cx="2794907" cy="2133600"/>
            <a:chOff x="3796393" y="938442"/>
            <a:chExt cx="2794907" cy="21336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3796393" y="938442"/>
              <a:ext cx="2781300" cy="2133600"/>
            </a:xfrm>
            <a:prstGeom prst="wedgeRoundRect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810000" y="1128079"/>
              <a:ext cx="27813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You need a bigger telescope!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4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Why </a:t>
            </a: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Big Telescopes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20483" name="Picture 5" descr="Whole 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5417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81000" y="1355725"/>
            <a:ext cx="4648200" cy="13112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We can gather more light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4648200" cy="13112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We can see finer detail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381000" y="4937125"/>
            <a:ext cx="4648200" cy="13112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Incredible magnification</a:t>
            </a:r>
          </a:p>
        </p:txBody>
      </p:sp>
      <p:pic>
        <p:nvPicPr>
          <p:cNvPr id="126985" name="Picture 9" descr="MCj030367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0" y="4419600"/>
            <a:ext cx="2349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Mirrors = Big!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4579" name="Picture 7" descr="http://www.mira.org/newsletr/nlsum99/images/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55688"/>
            <a:ext cx="38100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http://wps.prenhall.com/wps/media/objects/1351/1384175/image/gemini_8m_blan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02100"/>
            <a:ext cx="38862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The image “http://www.astr.ua.edu/keel/telescopes/gemtelx.jpg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3182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3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Challenges: Atmosphere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68580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</a:t>
            </a: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opacity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of the atmosphere depends on the wavelength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304800" y="2514600"/>
          <a:ext cx="85344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Image" r:id="rId4" imgW="10158730" imgH="3390476" progId="">
                  <p:embed/>
                </p:oleObj>
              </mc:Choice>
              <mc:Fallback>
                <p:oleObj name="Image" r:id="rId4" imgW="1015873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85344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33400" y="5638800"/>
            <a:ext cx="80772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44688" indent="-1944688" algn="l">
              <a:defRPr/>
            </a:pPr>
            <a:r>
              <a:rPr lang="en-US" sz="32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Opacity:</a:t>
            </a: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The amount of light that passes through a given material.</a:t>
            </a:r>
          </a:p>
        </p:txBody>
      </p:sp>
    </p:spTree>
    <p:extLst>
      <p:ext uri="{BB962C8B-B14F-4D97-AF65-F5344CB8AC3E}">
        <p14:creationId xmlns:p14="http://schemas.microsoft.com/office/powerpoint/2010/main" val="20136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Solutions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81000" y="3140075"/>
            <a:ext cx="5181600" cy="1554163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Advantages</a:t>
            </a:r>
          </a:p>
          <a:p>
            <a:pPr marL="630238" lvl="1" indent="-284163" algn="l">
              <a:buFontTx/>
              <a:buChar char="•"/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Takes care of opacity.</a:t>
            </a:r>
          </a:p>
          <a:p>
            <a:pPr marL="630238" lvl="1" indent="-284163" algn="l">
              <a:buFontTx/>
              <a:buChar char="•"/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Takes care of seeing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81000" y="4694238"/>
            <a:ext cx="5181600" cy="1554162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Disadvantages</a:t>
            </a:r>
          </a:p>
          <a:p>
            <a:pPr marL="630238" lvl="1" indent="-284163" algn="l">
              <a:buFontTx/>
              <a:buChar char="•"/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Expensive</a:t>
            </a:r>
          </a:p>
          <a:p>
            <a:pPr marL="630238" lvl="1" indent="-284163" algn="l">
              <a:buFontTx/>
              <a:buChar char="•"/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Really Really Expensive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2400300" y="1295400"/>
            <a:ext cx="4343400" cy="13112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Space!</a:t>
            </a:r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5943600" y="2895600"/>
          <a:ext cx="28559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Image" r:id="rId4" imgW="5244444" imgH="6577778" progId="">
                  <p:embed/>
                </p:oleObj>
              </mc:Choice>
              <mc:Fallback>
                <p:oleObj name="Image" r:id="rId4" imgW="5244444" imgH="65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95600"/>
                        <a:ext cx="285591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7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Solutions: Adaptive 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Optics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8288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800100" y="1066800"/>
            <a:ext cx="7543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Fixing atmospheric distortions.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800100" y="6064250"/>
            <a:ext cx="7543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Does not fix atmospheric opacity</a:t>
            </a:r>
          </a:p>
        </p:txBody>
      </p:sp>
    </p:spTree>
    <p:extLst>
      <p:ext uri="{BB962C8B-B14F-4D97-AF65-F5344CB8AC3E}">
        <p14:creationId xmlns:p14="http://schemas.microsoft.com/office/powerpoint/2010/main" val="4094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Visible/IR 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Energy Telescopes</a:t>
            </a:r>
          </a:p>
        </p:txBody>
      </p:sp>
      <p:pic>
        <p:nvPicPr>
          <p:cNvPr id="29698" name="Picture 2" descr="http://www.nasa.gov/images/content/744235main_hubbleflo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7" y="914400"/>
            <a:ext cx="462694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aip.de/groups/lbt/images/Two-LBC2007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48074"/>
            <a:ext cx="4191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keckobservatory.org/images/made/images/press_images/_33R0240base-195-2246418678-O_800_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914400"/>
            <a:ext cx="4581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Low Energy Telescopes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9248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Glass mirrors are </a:t>
            </a:r>
            <a:r>
              <a:rPr lang="en-US" sz="3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transparent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at radio frequencies</a:t>
            </a: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1771650" y="2514600"/>
          <a:ext cx="57721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Image" r:id="rId4" imgW="9904762" imgH="5574603" progId="">
                  <p:embed/>
                </p:oleObj>
              </mc:Choice>
              <mc:Fallback>
                <p:oleObj name="Image" r:id="rId4" imgW="9904762" imgH="55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514600"/>
                        <a:ext cx="577215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19100" y="5988050"/>
            <a:ext cx="8305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So we make them out of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18186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High Energy Telescopes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09600" y="1339850"/>
            <a:ext cx="7924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Glass is </a:t>
            </a:r>
            <a:r>
              <a:rPr lang="en-US" sz="3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opaque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at X-ray frequencies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86276"/>
              </p:ext>
            </p:extLst>
          </p:nvPr>
        </p:nvGraphicFramePr>
        <p:xfrm>
          <a:off x="1752600" y="2209800"/>
          <a:ext cx="5948362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Image" r:id="rId4" imgW="9765079" imgH="6692063" progId="">
                  <p:embed/>
                </p:oleObj>
              </mc:Choice>
              <mc:Fallback>
                <p:oleObj name="Image" r:id="rId4" imgW="9765079" imgH="66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5948362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8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Types of Observations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48200" y="1676400"/>
            <a:ext cx="35052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Imaging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752600" y="3276600"/>
            <a:ext cx="35052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Spectroscopy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114800" y="5943600"/>
            <a:ext cx="35052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Time</a:t>
            </a:r>
          </a:p>
        </p:txBody>
      </p:sp>
      <p:pic>
        <p:nvPicPr>
          <p:cNvPr id="27654" name="Picture 8" descr="n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886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spec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00400"/>
            <a:ext cx="2895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light_cur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800600"/>
            <a:ext cx="28590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7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Challenges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648200" y="1676400"/>
            <a:ext cx="37338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Things are really DIM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752600" y="3276600"/>
            <a:ext cx="35052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Need even more light to do this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114800" y="5505271"/>
            <a:ext cx="48768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Things are really small too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7654" name="Picture 8" descr="n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886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spec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00400"/>
            <a:ext cx="2895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light_cur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800600"/>
            <a:ext cx="28590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4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Telescopes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38" y="1295400"/>
            <a:ext cx="4352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6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Light: Why so dim?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0" y="5911850"/>
            <a:ext cx="91440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</a:t>
            </a: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urther away = Dimmer</a:t>
            </a:r>
            <a:endParaRPr lang="en-US" sz="36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4" name="24-Point Star 3"/>
          <p:cNvSpPr/>
          <p:nvPr/>
        </p:nvSpPr>
        <p:spPr bwMode="auto">
          <a:xfrm>
            <a:off x="979170" y="2538400"/>
            <a:ext cx="1737360" cy="1737360"/>
          </a:xfrm>
          <a:prstGeom prst="star24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152400" y="1722140"/>
            <a:ext cx="3390900" cy="33909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-1035050" y="581330"/>
            <a:ext cx="5651500" cy="5651500"/>
          </a:xfrm>
          <a:prstGeom prst="ellipse">
            <a:avLst/>
          </a:prstGeom>
          <a:noFill/>
          <a:ln w="76200" cap="flat" cmpd="sng" algn="ctr">
            <a:solidFill>
              <a:srgbClr val="00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-4368800" y="-2799060"/>
            <a:ext cx="12433300" cy="12433300"/>
          </a:xfrm>
          <a:prstGeom prst="ellipse">
            <a:avLst/>
          </a:prstGeom>
          <a:noFill/>
          <a:ln w="76200" cap="flat" cmpd="sng" algn="ctr">
            <a:solidFill>
              <a:srgbClr val="000000">
                <a:alpha val="2509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-3238500" y="-1668760"/>
            <a:ext cx="10172700" cy="10172700"/>
          </a:xfrm>
          <a:prstGeom prst="ellipse">
            <a:avLst/>
          </a:prstGeom>
          <a:noFill/>
          <a:ln w="76200" cap="flat" cmpd="sng" algn="ctr">
            <a:solidFill>
              <a:srgbClr val="00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-2108200" y="-538460"/>
            <a:ext cx="7912100" cy="7912100"/>
          </a:xfrm>
          <a:prstGeom prst="ellipse">
            <a:avLst/>
          </a:prstGeom>
          <a:noFill/>
          <a:ln w="76200" cap="flat" cmpd="sng" algn="ctr">
            <a:solidFill>
              <a:srgbClr val="000000">
                <a:alpha val="5882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-5513070" y="-3953840"/>
            <a:ext cx="14721840" cy="14721840"/>
          </a:xfrm>
          <a:prstGeom prst="ellipse">
            <a:avLst/>
          </a:prstGeom>
          <a:noFill/>
          <a:ln w="76200" cap="flat" cmpd="sng" algn="ctr">
            <a:solidFill>
              <a:srgbClr val="000000">
                <a:alpha val="1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3637280" y="2571069"/>
                <a:ext cx="5506720" cy="2237472"/>
              </a:xfrm>
              <a:prstGeom prst="rect">
                <a:avLst/>
              </a:prstGeom>
              <a:solidFill>
                <a:srgbClr val="808080">
                  <a:alpha val="50196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3600" b="1" dirty="0" smtClean="0">
                    <a:solidFill>
                      <a:srgbClr val="F5E9E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Brightness (Intensity) 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5E9E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5E9E9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5E9E9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F5E9E9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F5E9E9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F5E9E9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 smtClean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endParaRPr>
              </a:p>
              <a:p>
                <a:pPr algn="ctr">
                  <a:defRPr/>
                </a:pPr>
                <a:r>
                  <a:rPr lang="en-US" sz="3600" b="1" dirty="0">
                    <a:solidFill>
                      <a:srgbClr val="F5E9E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5E9E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eorgia" pitchFamily="18" charset="0"/>
                  </a:rPr>
                  <a:t>where   r = distance</a:t>
                </a:r>
                <a:endParaRPr lang="en-US" sz="3600" b="1" dirty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7280" y="2571069"/>
                <a:ext cx="5506720" cy="2237472"/>
              </a:xfrm>
              <a:prstGeom prst="rect">
                <a:avLst/>
              </a:prstGeom>
              <a:blipFill rotWithShape="0">
                <a:blip r:embed="rId3"/>
                <a:stretch>
                  <a:fillRect l="-2436" t="-4632" r="-4873" b="-108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7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Dim things: Gathering Light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19400" y="1143000"/>
            <a:ext cx="3505200" cy="2209800"/>
            <a:chOff x="2016" y="912"/>
            <a:chExt cx="2208" cy="1240"/>
          </a:xfrm>
        </p:grpSpPr>
        <p:sp>
          <p:nvSpPr>
            <p:cNvPr id="615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016" y="912"/>
              <a:ext cx="2208" cy="1005"/>
            </a:xfrm>
            <a:prstGeom prst="rect">
              <a:avLst/>
            </a:prstGeom>
            <a:solidFill>
              <a:schemeClr val="bg2">
                <a:alpha val="4117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Rectangle 12"/>
            <p:cNvSpPr>
              <a:spLocks noChangeArrowheads="1"/>
            </p:cNvSpPr>
            <p:nvPr/>
          </p:nvSpPr>
          <p:spPr bwMode="auto">
            <a:xfrm>
              <a:off x="3937" y="996"/>
              <a:ext cx="22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5500" b="1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  <a:endParaRPr lang="en-US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7709" name="Rectangle 13"/>
            <p:cNvSpPr>
              <a:spLocks noChangeArrowheads="1"/>
            </p:cNvSpPr>
            <p:nvPr/>
          </p:nvSpPr>
          <p:spPr bwMode="auto">
            <a:xfrm>
              <a:off x="3576" y="961"/>
              <a:ext cx="293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400" b="1" i="1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endParaRPr lang="en-US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7710" name="Rectangle 14"/>
            <p:cNvSpPr>
              <a:spLocks noChangeArrowheads="1"/>
            </p:cNvSpPr>
            <p:nvPr/>
          </p:nvSpPr>
          <p:spPr bwMode="auto">
            <a:xfrm>
              <a:off x="2179" y="1058"/>
              <a:ext cx="50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400" b="1" i="1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lang="en-US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7711" name="Rectangle 15"/>
            <p:cNvSpPr>
              <a:spLocks noChangeArrowheads="1"/>
            </p:cNvSpPr>
            <p:nvPr/>
          </p:nvSpPr>
          <p:spPr bwMode="auto">
            <a:xfrm>
              <a:off x="3072" y="971"/>
              <a:ext cx="413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400" b="1" i="1" dirty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p</a:t>
              </a:r>
              <a:endParaRPr lang="en-US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7712" name="Rectangle 16"/>
            <p:cNvSpPr>
              <a:spLocks noChangeArrowheads="1"/>
            </p:cNvSpPr>
            <p:nvPr/>
          </p:nvSpPr>
          <p:spPr bwMode="auto">
            <a:xfrm>
              <a:off x="2693" y="971"/>
              <a:ext cx="413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400" b="1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=</a:t>
              </a:r>
              <a:endParaRPr lang="en-US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914400" y="5911850"/>
            <a:ext cx="76200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Telescopes are photon funnels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0" y="3017251"/>
            <a:ext cx="5004592" cy="28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Small things: Angular 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Separation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362200" y="1981200"/>
            <a:ext cx="60960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apparent angle between two distant points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1752600" cy="10668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1° = 60’</a:t>
            </a:r>
          </a:p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=3600”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28600" y="4267200"/>
            <a:ext cx="1752600" cy="579438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1’= 60”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/>
          <a:stretch/>
        </p:blipFill>
        <p:spPr>
          <a:xfrm>
            <a:off x="2895600" y="3338513"/>
            <a:ext cx="4940312" cy="33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Angular Resolution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533400" y="1143000"/>
            <a:ext cx="81534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Rayleigh Criterion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04092" y="2070102"/>
            <a:ext cx="2696308" cy="1239838"/>
            <a:chOff x="1920" y="1292"/>
            <a:chExt cx="2112" cy="781"/>
          </a:xfrm>
        </p:grpSpPr>
        <p:sp>
          <p:nvSpPr>
            <p:cNvPr id="21511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920" y="1292"/>
              <a:ext cx="2112" cy="781"/>
            </a:xfrm>
            <a:prstGeom prst="rect">
              <a:avLst/>
            </a:prstGeom>
            <a:solidFill>
              <a:schemeClr val="bg2">
                <a:alpha val="4117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6"/>
            <p:cNvSpPr>
              <a:spLocks noChangeShapeType="1"/>
            </p:cNvSpPr>
            <p:nvPr/>
          </p:nvSpPr>
          <p:spPr bwMode="auto">
            <a:xfrm>
              <a:off x="3274" y="1696"/>
              <a:ext cx="265" cy="0"/>
            </a:xfrm>
            <a:prstGeom prst="line">
              <a:avLst/>
            </a:prstGeom>
            <a:noFill/>
            <a:ln w="36576">
              <a:solidFill>
                <a:srgbClr val="F5E9E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3262" y="1632"/>
              <a:ext cx="2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400" b="1" i="1" dirty="0" smtClean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</a:t>
              </a:r>
              <a:endParaRPr lang="en-US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auto">
            <a:xfrm>
              <a:off x="3310" y="1295"/>
              <a:ext cx="19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400" b="1" i="1" dirty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endParaRPr lang="en-US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2492" y="1505"/>
              <a:ext cx="18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400" b="1" i="1" dirty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q</a:t>
              </a:r>
              <a:endParaRPr lang="en-US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2492" y="150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auto">
            <a:xfrm>
              <a:off x="2849" y="1481"/>
              <a:ext cx="25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F5E9E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  <a:sym typeface="Symbol"/>
                </a:rPr>
                <a:t></a:t>
              </a:r>
              <a:endParaRPr lang="en-US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" y="3886200"/>
            <a:ext cx="9220200" cy="3121025"/>
            <a:chOff x="76200" y="2590800"/>
            <a:chExt cx="9220200" cy="3121025"/>
          </a:xfrm>
        </p:grpSpPr>
        <p:pic>
          <p:nvPicPr>
            <p:cNvPr id="19" name="Picture 3" descr="jupit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2625725"/>
              <a:ext cx="3048000" cy="301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jupi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2617788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jupit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2590800"/>
              <a:ext cx="3276600" cy="312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28292" y="2014539"/>
            <a:ext cx="5058508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</a:t>
            </a:r>
            <a:r>
              <a:rPr lang="en-US" sz="36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quality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of the image </a:t>
            </a: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depends on this… not magnification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33794" name="Picture 2" descr="http://www.nasa.gov/images/content/133996main_image_feature_413_ys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408240"/>
            <a:ext cx="49149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oduct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20824" r="24633" b="17948"/>
          <a:stretch/>
        </p:blipFill>
        <p:spPr bwMode="auto">
          <a:xfrm>
            <a:off x="462642" y="1162754"/>
            <a:ext cx="2966357" cy="37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Small things: Magnification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68388" y="3505200"/>
            <a:ext cx="3452498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Much Excite!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36868" name="Picture 4" descr="produc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98" y="3017330"/>
            <a:ext cx="3508915" cy="35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624198" y="5276671"/>
            <a:ext cx="3508915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Three 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Eyepiece!!!!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810000" y="1162754"/>
            <a:ext cx="48006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So Magnify !!!!</a:t>
            </a:r>
          </a:p>
        </p:txBody>
      </p:sp>
      <p:pic>
        <p:nvPicPr>
          <p:cNvPr id="36870" name="Picture 6" descr="http://doge2048.com/meta/doge-6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79" y="4178981"/>
            <a:ext cx="2679019" cy="26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2657" y="5541435"/>
            <a:ext cx="13716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wow</a:t>
            </a:r>
          </a:p>
        </p:txBody>
      </p:sp>
    </p:spTree>
    <p:extLst>
      <p:ext uri="{BB962C8B-B14F-4D97-AF65-F5344CB8AC3E}">
        <p14:creationId xmlns:p14="http://schemas.microsoft.com/office/powerpoint/2010/main" val="4704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5E9E9"/>
      </a:hlink>
      <a:folHlink>
        <a:srgbClr val="F5E9E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E2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5E9E9"/>
        </a:hlink>
        <a:folHlink>
          <a:srgbClr val="F5E9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1212</Words>
  <Application>Microsoft Office PowerPoint</Application>
  <PresentationFormat>On-screen Show (4:3)</PresentationFormat>
  <Paragraphs>190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Georgia</vt:lpstr>
      <vt:lpstr>Symbol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Delain, Kisha M.</cp:lastModifiedBy>
  <cp:revision>92</cp:revision>
  <dcterms:created xsi:type="dcterms:W3CDTF">2011-07-19T15:04:28Z</dcterms:created>
  <dcterms:modified xsi:type="dcterms:W3CDTF">2016-07-18T22:54:09Z</dcterms:modified>
</cp:coreProperties>
</file>