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4" r:id="rId2"/>
    <p:sldId id="365" r:id="rId3"/>
    <p:sldId id="297" r:id="rId4"/>
    <p:sldId id="298" r:id="rId5"/>
    <p:sldId id="366" r:id="rId6"/>
    <p:sldId id="369" r:id="rId7"/>
    <p:sldId id="367" r:id="rId8"/>
    <p:sldId id="299" r:id="rId9"/>
    <p:sldId id="300" r:id="rId10"/>
    <p:sldId id="301" r:id="rId11"/>
    <p:sldId id="370" r:id="rId12"/>
    <p:sldId id="302" r:id="rId13"/>
    <p:sldId id="303" r:id="rId14"/>
    <p:sldId id="373" r:id="rId15"/>
    <p:sldId id="304" r:id="rId16"/>
    <p:sldId id="3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738" autoAdjust="0"/>
  </p:normalViewPr>
  <p:slideViewPr>
    <p:cSldViewPr>
      <p:cViewPr varScale="1">
        <p:scale>
          <a:sx n="55" d="100"/>
          <a:sy n="55" d="100"/>
        </p:scale>
        <p:origin x="24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312EE2-513C-4A38-94B6-E2CDC4DCC463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5C3FD9-FCE7-46A0-B28D-58A66FE8B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6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raboloid" TargetMode="External"/><Relationship Id="rId13" Type="http://schemas.openxmlformats.org/officeDocument/2006/relationships/hyperlink" Target="https://en.wikipedia.org/wiki/Infinite_series" TargetMode="External"/><Relationship Id="rId18" Type="http://schemas.openxmlformats.org/officeDocument/2006/relationships/hyperlink" Target="https://en.wikipedia.org/wiki/John_Wallis" TargetMode="External"/><Relationship Id="rId3" Type="http://schemas.openxmlformats.org/officeDocument/2006/relationships/hyperlink" Target="https://en.wikipedia.org/wiki/Sulba_Sutras" TargetMode="External"/><Relationship Id="rId21" Type="http://schemas.openxmlformats.org/officeDocument/2006/relationships/hyperlink" Target="https://en.wikipedia.org/wiki/Method_of_indivisibles" TargetMode="External"/><Relationship Id="rId7" Type="http://schemas.openxmlformats.org/officeDocument/2006/relationships/hyperlink" Target="https://en.wikipedia.org/wiki/Integral" TargetMode="External"/><Relationship Id="rId12" Type="http://schemas.openxmlformats.org/officeDocument/2006/relationships/hyperlink" Target="https://en.wikipedia.org/wiki/Taylor_series" TargetMode="External"/><Relationship Id="rId17" Type="http://schemas.openxmlformats.org/officeDocument/2006/relationships/hyperlink" Target="https://en.wikipedia.org/wiki/Blaise_Pascal" TargetMode="External"/><Relationship Id="rId2" Type="http://schemas.openxmlformats.org/officeDocument/2006/relationships/slide" Target="../slides/slide1.xml"/><Relationship Id="rId16" Type="http://schemas.openxmlformats.org/officeDocument/2006/relationships/hyperlink" Target="https://en.wikipedia.org/wiki/Pierre_de_Fermat" TargetMode="External"/><Relationship Id="rId20" Type="http://schemas.openxmlformats.org/officeDocument/2006/relationships/hyperlink" Target="https://en.wikipedia.org/wiki/Bonaventura_Cavalieri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Fourth_power" TargetMode="External"/><Relationship Id="rId11" Type="http://schemas.openxmlformats.org/officeDocument/2006/relationships/hyperlink" Target="https://en.wikipedia.org/wiki/Kerala_school_of_astronomy_and_mathematics" TargetMode="External"/><Relationship Id="rId5" Type="http://schemas.openxmlformats.org/officeDocument/2006/relationships/hyperlink" Target="https://en.wikipedia.org/wiki/Alhazen" TargetMode="External"/><Relationship Id="rId15" Type="http://schemas.openxmlformats.org/officeDocument/2006/relationships/hyperlink" Target="https://en.wikipedia.org/wiki/Ren%C3%A9_Descartes" TargetMode="External"/><Relationship Id="rId23" Type="http://schemas.openxmlformats.org/officeDocument/2006/relationships/hyperlink" Target="https://en.wikipedia.org/wiki/Cycloid" TargetMode="External"/><Relationship Id="rId10" Type="http://schemas.openxmlformats.org/officeDocument/2006/relationships/hyperlink" Target="https://en.wikipedia.org/wiki/Madhava_of_Sangamagrama" TargetMode="External"/><Relationship Id="rId19" Type="http://schemas.openxmlformats.org/officeDocument/2006/relationships/hyperlink" Target="https://en.wikipedia.org/wiki/Derivative" TargetMode="External"/><Relationship Id="rId4" Type="http://schemas.openxmlformats.org/officeDocument/2006/relationships/hyperlink" Target="https://en.wikipedia.org/wiki/Chord_(geometry)" TargetMode="External"/><Relationship Id="rId9" Type="http://schemas.openxmlformats.org/officeDocument/2006/relationships/hyperlink" Target="https://en.wikipedia.org/wiki/History_of_calculus#cite_note-katz-7" TargetMode="External"/><Relationship Id="rId14" Type="http://schemas.openxmlformats.org/officeDocument/2006/relationships/hyperlink" Target="https://en.wikipedia.org/wiki/Isaac_Barrow" TargetMode="External"/><Relationship Id="rId22" Type="http://schemas.openxmlformats.org/officeDocument/2006/relationships/hyperlink" Target="https://en.wikipedia.org/wiki/Evangelista_Torricelli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Gottfried Leibniz</a:t>
            </a:r>
            <a:r>
              <a:rPr lang="en-US" dirty="0" smtClean="0"/>
              <a:t> also invented calculus.</a:t>
            </a:r>
          </a:p>
          <a:p>
            <a:endParaRPr lang="en-US" dirty="0" smtClean="0"/>
          </a:p>
          <a:p>
            <a:r>
              <a:rPr lang="en-US" dirty="0" smtClean="0"/>
              <a:t>India had a long history of trigonometry as witnessed by the 8th century BCE treatise </a:t>
            </a:r>
            <a:r>
              <a:rPr lang="en-US" dirty="0" err="1" smtClean="0">
                <a:hlinkClick r:id="rId3" tooltip="Sulba Sutras"/>
              </a:rPr>
              <a:t>Sulba</a:t>
            </a:r>
            <a:r>
              <a:rPr lang="en-US" dirty="0" smtClean="0">
                <a:hlinkClick r:id="rId3" tooltip="Sulba Sutras"/>
              </a:rPr>
              <a:t> Sutras</a:t>
            </a:r>
            <a:r>
              <a:rPr lang="en-US" dirty="0" smtClean="0"/>
              <a:t>, or rules of the </a:t>
            </a:r>
            <a:r>
              <a:rPr lang="en-US" dirty="0" smtClean="0">
                <a:hlinkClick r:id="rId4" tooltip="Chord (geometry)"/>
              </a:rPr>
              <a:t>chord</a:t>
            </a:r>
            <a:r>
              <a:rPr lang="en-US" dirty="0" smtClean="0"/>
              <a:t>, where the sine, cosine, and tangent were conceived. Indian mathematicians gave a semi-rigorous method of differentiation of some trigonometric functions. In the Middle East, </a:t>
            </a:r>
            <a:r>
              <a:rPr lang="en-US" dirty="0" smtClean="0">
                <a:hlinkClick r:id="rId5" tooltip="Alhazen"/>
              </a:rPr>
              <a:t>Alhazen</a:t>
            </a:r>
            <a:r>
              <a:rPr lang="en-US" dirty="0" smtClean="0"/>
              <a:t> derived a formula for the sum of </a:t>
            </a:r>
            <a:r>
              <a:rPr lang="en-US" dirty="0" smtClean="0">
                <a:hlinkClick r:id="rId6" tooltip="Fourth power"/>
              </a:rPr>
              <a:t>fourth powers</a:t>
            </a:r>
            <a:r>
              <a:rPr lang="en-US" dirty="0" smtClean="0"/>
              <a:t>. He used the results to carry out what would now be called an </a:t>
            </a:r>
            <a:r>
              <a:rPr lang="en-US" dirty="0" smtClean="0">
                <a:hlinkClick r:id="rId7" tooltip="Integral"/>
              </a:rPr>
              <a:t>integration</a:t>
            </a:r>
            <a:r>
              <a:rPr lang="en-US" dirty="0" smtClean="0"/>
              <a:t>, where the formulas for the sums of integral squares and fourth powers allowed him to calculate the volume of a </a:t>
            </a:r>
            <a:r>
              <a:rPr lang="en-US" dirty="0" smtClean="0">
                <a:hlinkClick r:id="rId8" tooltip="Paraboloid"/>
              </a:rPr>
              <a:t>paraboloid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9"/>
              </a:rPr>
              <a:t>[7]</a:t>
            </a:r>
            <a:r>
              <a:rPr lang="en-US" dirty="0" smtClean="0"/>
              <a:t> In the 14th century, Indian mathematician </a:t>
            </a:r>
            <a:r>
              <a:rPr lang="en-US" dirty="0" err="1" smtClean="0">
                <a:hlinkClick r:id="rId10" tooltip="Madhava of Sangamagrama"/>
              </a:rPr>
              <a:t>Madhava</a:t>
            </a:r>
            <a:r>
              <a:rPr lang="en-US" dirty="0" smtClean="0">
                <a:hlinkClick r:id="rId10" tooltip="Madhava of Sangamagrama"/>
              </a:rPr>
              <a:t> of </a:t>
            </a:r>
            <a:r>
              <a:rPr lang="en-US" dirty="0" err="1" smtClean="0">
                <a:hlinkClick r:id="rId10" tooltip="Madhava of Sangamagrama"/>
              </a:rPr>
              <a:t>Sangamagrama</a:t>
            </a:r>
            <a:r>
              <a:rPr lang="en-US" dirty="0" smtClean="0"/>
              <a:t> and the </a:t>
            </a:r>
            <a:r>
              <a:rPr lang="en-US" dirty="0" smtClean="0">
                <a:hlinkClick r:id="rId11" tooltip="Kerala school of astronomy and mathematics"/>
              </a:rPr>
              <a:t>Kerala school of astronomy and mathematics</a:t>
            </a:r>
            <a:r>
              <a:rPr lang="en-US" dirty="0" smtClean="0"/>
              <a:t> stated components of calculus such as the </a:t>
            </a:r>
            <a:r>
              <a:rPr lang="en-US" dirty="0" smtClean="0">
                <a:hlinkClick r:id="rId12" tooltip="Taylor series"/>
              </a:rPr>
              <a:t>Taylor series</a:t>
            </a:r>
            <a:r>
              <a:rPr lang="en-US" dirty="0" smtClean="0"/>
              <a:t> and </a:t>
            </a:r>
            <a:r>
              <a:rPr lang="en-US" dirty="0" smtClean="0">
                <a:hlinkClick r:id="rId13" tooltip="Infinite series"/>
              </a:rPr>
              <a:t>infinite series</a:t>
            </a:r>
            <a:r>
              <a:rPr lang="en-US" dirty="0" smtClean="0"/>
              <a:t> approximations</a:t>
            </a:r>
          </a:p>
          <a:p>
            <a:endParaRPr lang="en-US" dirty="0" smtClean="0"/>
          </a:p>
          <a:p>
            <a:r>
              <a:rPr lang="en-US" dirty="0" smtClean="0"/>
              <a:t>In the 17th century, European mathematicians </a:t>
            </a:r>
            <a:r>
              <a:rPr lang="en-US" dirty="0" smtClean="0">
                <a:hlinkClick r:id="rId14" tooltip="Isaac Barrow"/>
              </a:rPr>
              <a:t>Isaac Barrow</a:t>
            </a:r>
            <a:r>
              <a:rPr lang="en-US" dirty="0" smtClean="0"/>
              <a:t>, </a:t>
            </a:r>
            <a:r>
              <a:rPr lang="en-US" dirty="0" smtClean="0">
                <a:hlinkClick r:id="rId15" tooltip="René Descartes"/>
              </a:rPr>
              <a:t>René Descartes</a:t>
            </a:r>
            <a:r>
              <a:rPr lang="en-US" dirty="0" smtClean="0"/>
              <a:t>, </a:t>
            </a:r>
            <a:r>
              <a:rPr lang="en-US" dirty="0" smtClean="0">
                <a:hlinkClick r:id="rId16" tooltip="Pierre de Fermat"/>
              </a:rPr>
              <a:t>Pierre de Fermat</a:t>
            </a:r>
            <a:r>
              <a:rPr lang="en-US" dirty="0" smtClean="0"/>
              <a:t>, </a:t>
            </a:r>
            <a:r>
              <a:rPr lang="en-US" dirty="0" smtClean="0">
                <a:hlinkClick r:id="rId17" tooltip="Blaise Pascal"/>
              </a:rPr>
              <a:t>Blaise Pascal</a:t>
            </a:r>
            <a:r>
              <a:rPr lang="en-US" dirty="0" smtClean="0"/>
              <a:t>, </a:t>
            </a:r>
            <a:r>
              <a:rPr lang="en-US" dirty="0" smtClean="0">
                <a:hlinkClick r:id="rId18" tooltip="John Wallis"/>
              </a:rPr>
              <a:t>John Wallis</a:t>
            </a:r>
            <a:r>
              <a:rPr lang="en-US" dirty="0" smtClean="0"/>
              <a:t> and others discussed the idea of a </a:t>
            </a:r>
            <a:r>
              <a:rPr lang="en-US" dirty="0" smtClean="0">
                <a:hlinkClick r:id="rId19" tooltip="Derivative"/>
              </a:rPr>
              <a:t>derivative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On the integral side, Bonaventura </a:t>
            </a:r>
            <a:r>
              <a:rPr lang="en-US" dirty="0" err="1" smtClean="0">
                <a:hlinkClick r:id="rId20" tooltip="Bonaventura Cavalieri"/>
              </a:rPr>
              <a:t>Cavalieri</a:t>
            </a:r>
            <a:r>
              <a:rPr lang="en-US" dirty="0" smtClean="0"/>
              <a:t> developed his </a:t>
            </a:r>
            <a:r>
              <a:rPr lang="en-US" dirty="0" smtClean="0">
                <a:hlinkClick r:id="rId21" tooltip="Method of indivisibles"/>
              </a:rPr>
              <a:t>method of indivisibles</a:t>
            </a:r>
            <a:r>
              <a:rPr lang="en-US" dirty="0" smtClean="0"/>
              <a:t> in the 1630s and 1640s. Evangelista </a:t>
            </a:r>
            <a:r>
              <a:rPr lang="en-US" dirty="0" smtClean="0">
                <a:hlinkClick r:id="rId22" tooltip="Evangelista Torricelli"/>
              </a:rPr>
              <a:t>Torricelli</a:t>
            </a:r>
            <a:r>
              <a:rPr lang="en-US" dirty="0" smtClean="0"/>
              <a:t> extended this work to other curves such as the </a:t>
            </a:r>
            <a:r>
              <a:rPr lang="en-US" dirty="0" smtClean="0">
                <a:hlinkClick r:id="rId23" tooltip="Cycloid"/>
              </a:rPr>
              <a:t>cycloid</a:t>
            </a:r>
            <a:r>
              <a:rPr lang="en-US" dirty="0" smtClean="0"/>
              <a:t>, and then the formula was generalized to fractional and negative powers by Wallis in 1656. In a 1659 treatise, Fermat is credited with an ingenious trick for evaluating the integral of any power function directly</a:t>
            </a:r>
          </a:p>
          <a:p>
            <a:endParaRPr lang="en-US" dirty="0" smtClean="0"/>
          </a:p>
          <a:p>
            <a:r>
              <a:rPr lang="en-US" b="1" dirty="0" smtClean="0"/>
              <a:t>Importantly, Newton and Leibniz did not create the same Calculus and they did not conceive of modern Calculus.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C3FD9-FCE7-46A0-B28D-58A66FE8BC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69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648E6F-293C-4C19-ABDD-499473C808E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Exercise… Reason it out… not just a prediction.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I want the answer to talk about gravitation, mass, and acceleration.</a:t>
            </a:r>
          </a:p>
        </p:txBody>
      </p:sp>
    </p:spTree>
    <p:extLst>
      <p:ext uri="{BB962C8B-B14F-4D97-AF65-F5344CB8AC3E}">
        <p14:creationId xmlns:p14="http://schemas.microsoft.com/office/powerpoint/2010/main" val="3478361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378560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811026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243491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675957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CC7B82A2-2183-49CF-AFF1-3C1137E23290}" type="slidenum">
              <a:rPr lang="en-US" smtClean="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80207" y="686405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3"/>
            <a:ext cx="5485805" cy="42061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err="1" smtClean="0">
                <a:latin typeface="Times New Roman" pitchFamily="18" charset="0"/>
              </a:rPr>
              <a:t>Fg</a:t>
            </a:r>
            <a:r>
              <a:rPr lang="en-US" dirty="0" smtClean="0">
                <a:latin typeface="Times New Roman" pitchFamily="18" charset="0"/>
              </a:rPr>
              <a:t>,</a:t>
            </a:r>
            <a:r>
              <a:rPr lang="en-US" baseline="0" dirty="0" smtClean="0">
                <a:latin typeface="Times New Roman" pitchFamily="18" charset="0"/>
              </a:rPr>
              <a:t> bowling ball = m bowling ball * g  since the mass is larger than the baseball, the force is </a:t>
            </a:r>
            <a:r>
              <a:rPr lang="en-US" u="sng" baseline="0" dirty="0" smtClean="0">
                <a:latin typeface="Times New Roman" pitchFamily="18" charset="0"/>
              </a:rPr>
              <a:t>larger</a:t>
            </a:r>
            <a:r>
              <a:rPr lang="en-US" baseline="0" dirty="0" smtClean="0">
                <a:latin typeface="Times New Roman" pitchFamily="18" charset="0"/>
              </a:rPr>
              <a:t>.</a:t>
            </a:r>
          </a:p>
          <a:p>
            <a:endParaRPr lang="en-US" baseline="0" dirty="0" smtClean="0">
              <a:latin typeface="Times New Roman" pitchFamily="18" charset="0"/>
            </a:endParaRPr>
          </a:p>
          <a:p>
            <a:r>
              <a:rPr lang="en-US" baseline="0" dirty="0" smtClean="0">
                <a:latin typeface="Times New Roman" pitchFamily="18" charset="0"/>
              </a:rPr>
              <a:t>Is the earth much bigger?  Yes.  But twice the mass still is twice the force.</a:t>
            </a:r>
          </a:p>
          <a:p>
            <a:endParaRPr lang="en-US" baseline="0" dirty="0" smtClean="0">
              <a:latin typeface="Times New Roman" pitchFamily="18" charset="0"/>
            </a:endParaRPr>
          </a:p>
          <a:p>
            <a:r>
              <a:rPr lang="en-US" baseline="0" dirty="0" smtClean="0">
                <a:latin typeface="Times New Roman" pitchFamily="18" charset="0"/>
              </a:rPr>
              <a:t>However the “g” is the same!  That only depends on the mass of the Earth and the distance, which is the same for both.  This is the </a:t>
            </a:r>
            <a:r>
              <a:rPr lang="en-US" baseline="0" dirty="0" err="1" smtClean="0">
                <a:latin typeface="Times New Roman" pitchFamily="18" charset="0"/>
              </a:rPr>
              <a:t>accceleration</a:t>
            </a:r>
            <a:r>
              <a:rPr lang="en-US" baseline="0" dirty="0" smtClean="0">
                <a:latin typeface="Times New Roman" pitchFamily="18" charset="0"/>
              </a:rPr>
              <a:t> – which means the change in speed, which is what changes position!  So they change at the same rate, they must hit at the same time.   [What about the acceleration of the Earth?  Much smaller!]</a:t>
            </a:r>
          </a:p>
          <a:p>
            <a:endParaRPr lang="en-US" baseline="0" dirty="0" smtClean="0">
              <a:latin typeface="Times New Roman" pitchFamily="18" charset="0"/>
            </a:endParaRPr>
          </a:p>
          <a:p>
            <a:r>
              <a:rPr lang="en-US" baseline="0" dirty="0" smtClean="0">
                <a:latin typeface="Times New Roman" pitchFamily="18" charset="0"/>
              </a:rPr>
              <a:t>Heavy objects, it turns out, do NOT fall faster.  Even if you want them to!</a:t>
            </a:r>
          </a:p>
        </p:txBody>
      </p:sp>
      <p:sp>
        <p:nvSpPr>
          <p:cNvPr id="67589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79083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A407C-5351-4FDB-B109-8DCD89C00E6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Extremely accurate,</a:t>
            </a:r>
            <a:r>
              <a:rPr lang="en-US" baseline="0" dirty="0" smtClean="0">
                <a:latin typeface="Arial" charset="0"/>
              </a:rPr>
              <a:t> that is, until we get near something really </a:t>
            </a:r>
            <a:r>
              <a:rPr lang="en-US" baseline="0" dirty="0" err="1" smtClean="0">
                <a:latin typeface="Arial" charset="0"/>
              </a:rPr>
              <a:t>REALLY</a:t>
            </a:r>
            <a:r>
              <a:rPr lang="en-US" baseline="0" dirty="0" smtClean="0">
                <a:latin typeface="Arial" charset="0"/>
              </a:rPr>
              <a:t> massive, or start moving very </a:t>
            </a:r>
            <a:r>
              <a:rPr lang="en-US" baseline="0" dirty="0" err="1" smtClean="0">
                <a:latin typeface="Arial" charset="0"/>
              </a:rPr>
              <a:t>VERY</a:t>
            </a:r>
            <a:r>
              <a:rPr lang="en-US" baseline="0" dirty="0" smtClean="0">
                <a:latin typeface="Arial" charset="0"/>
              </a:rPr>
              <a:t> fast (~1/3 the speed of light).  But that doesn’t happen every day.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76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18FF69-8B6F-498E-95C7-A1579334D3F5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Our constant is just the mass of our two bodies orbiting each other!  But why do we get the same thing for all the planets?  Jupiter has a lot more mass than Earth, so why does this still work?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Even though Jupiter has a lot more mass than Earth, it is still MUCH </a:t>
            </a:r>
            <a:r>
              <a:rPr lang="en-US" dirty="0" err="1" smtClean="0">
                <a:latin typeface="Arial" charset="0"/>
              </a:rPr>
              <a:t>MUCH</a:t>
            </a:r>
            <a:r>
              <a:rPr lang="en-US" dirty="0" smtClean="0">
                <a:latin typeface="Arial" charset="0"/>
              </a:rPr>
              <a:t> smaller than the mass of the Sun!  So, we can ignore the M2 in the equation because it’s so much smaller than M1.  M1+M2 is the total mass of the system.  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NOTE: we are using </a:t>
            </a:r>
            <a:r>
              <a:rPr lang="en-US" b="1" dirty="0" smtClean="0">
                <a:latin typeface="Arial" charset="0"/>
              </a:rPr>
              <a:t>special units </a:t>
            </a:r>
            <a:r>
              <a:rPr lang="en-US" dirty="0" smtClean="0">
                <a:latin typeface="Arial" charset="0"/>
              </a:rPr>
              <a:t>(P in years, a in AU).</a:t>
            </a:r>
            <a:r>
              <a:rPr lang="en-US" baseline="0" dirty="0" smtClean="0">
                <a:latin typeface="Arial" charset="0"/>
              </a:rPr>
              <a:t>  If we do this, </a:t>
            </a:r>
            <a:r>
              <a:rPr lang="en-US" dirty="0" smtClean="0">
                <a:latin typeface="Arial" charset="0"/>
              </a:rPr>
              <a:t>the mass comes out in Solar Masses (our sun is 1 solar mass).  But what if</a:t>
            </a:r>
            <a:r>
              <a:rPr lang="en-US" baseline="0" dirty="0" smtClean="0">
                <a:latin typeface="Arial" charset="0"/>
              </a:rPr>
              <a:t> we use real units?</a:t>
            </a: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13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Now</a:t>
            </a:r>
            <a:r>
              <a:rPr lang="en-US" baseline="0" dirty="0" smtClean="0">
                <a:latin typeface="Arial" charset="0"/>
              </a:rPr>
              <a:t> we can use real units!  G = 6.67 x 10</a:t>
            </a:r>
            <a:r>
              <a:rPr lang="en-US" baseline="30000" dirty="0" smtClean="0">
                <a:latin typeface="Arial" charset="0"/>
              </a:rPr>
              <a:t>-11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/kg/s</a:t>
            </a:r>
            <a:r>
              <a:rPr lang="en-US" baseline="30000" dirty="0" smtClean="0"/>
              <a:t>2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F0E206-CE54-4A8E-8EE8-DFCBE258DC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18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B1AC3B-2F23-4891-9640-03DFAE6473A6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Now I can’t ignore the mass of the secondary object… it’s too big!</a:t>
            </a:r>
          </a:p>
        </p:txBody>
      </p:sp>
    </p:spTree>
    <p:extLst>
      <p:ext uri="{BB962C8B-B14F-4D97-AF65-F5344CB8AC3E}">
        <p14:creationId xmlns:p14="http://schemas.microsoft.com/office/powerpoint/2010/main" val="512583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80D39F-B2D4-45E7-B69E-25FE0189D9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Class discussion:</a:t>
            </a:r>
            <a:r>
              <a:rPr lang="en-US" baseline="0" smtClean="0"/>
              <a:t>  </a:t>
            </a:r>
          </a:p>
          <a:p>
            <a:pPr>
              <a:spcBef>
                <a:spcPct val="0"/>
              </a:spcBef>
            </a:pPr>
            <a:r>
              <a:rPr lang="en-US" baseline="0" smtClean="0"/>
              <a:t>Page 21; Kepler’s 2</a:t>
            </a:r>
            <a:r>
              <a:rPr lang="en-US" baseline="30000" smtClean="0"/>
              <a:t>nd</a:t>
            </a:r>
            <a:r>
              <a:rPr lang="en-US" baseline="0" smtClean="0"/>
              <a:t> Law tutorial </a:t>
            </a:r>
          </a:p>
          <a:p>
            <a:pPr>
              <a:spcBef>
                <a:spcPct val="0"/>
              </a:spcBef>
            </a:pPr>
            <a:r>
              <a:rPr lang="en-US" baseline="0" smtClean="0"/>
              <a:t>SKIP Page 22</a:t>
            </a:r>
          </a:p>
          <a:p>
            <a:pPr>
              <a:spcBef>
                <a:spcPct val="0"/>
              </a:spcBef>
            </a:pPr>
            <a:r>
              <a:rPr lang="en-US" baseline="0" smtClean="0"/>
              <a:t>Page 23:  Kepler’s 2</a:t>
            </a:r>
            <a:r>
              <a:rPr lang="en-US" baseline="30000" smtClean="0"/>
              <a:t>nd</a:t>
            </a:r>
            <a:r>
              <a:rPr lang="en-US" baseline="0" smtClean="0"/>
              <a:t> Law tutorial</a:t>
            </a:r>
          </a:p>
          <a:p>
            <a:pPr>
              <a:spcBef>
                <a:spcPct val="0"/>
              </a:spcBef>
            </a:pPr>
            <a:r>
              <a:rPr lang="en-US" baseline="0" smtClean="0"/>
              <a:t>Page 24:  Kepler’s 2</a:t>
            </a:r>
            <a:r>
              <a:rPr lang="en-US" baseline="30000" smtClean="0"/>
              <a:t>nd</a:t>
            </a:r>
            <a:r>
              <a:rPr lang="en-US" baseline="0" smtClean="0"/>
              <a:t> Law tutorial</a:t>
            </a:r>
          </a:p>
          <a:p>
            <a:pPr>
              <a:spcBef>
                <a:spcPct val="0"/>
              </a:spcBef>
            </a:pPr>
            <a:endParaRPr lang="en-US" baseline="0" smtClean="0"/>
          </a:p>
          <a:p>
            <a:pPr>
              <a:spcBef>
                <a:spcPct val="0"/>
              </a:spcBef>
            </a:pPr>
            <a:r>
              <a:rPr lang="en-US" b="0" i="1" baseline="0" smtClean="0"/>
              <a:t>Ask:  Which one changes the most (percentage-wise)?</a:t>
            </a:r>
          </a:p>
          <a:p>
            <a:pPr>
              <a:spcBef>
                <a:spcPct val="0"/>
              </a:spcBef>
            </a:pPr>
            <a:endParaRPr lang="en-US" b="0" i="1" baseline="0" smtClean="0"/>
          </a:p>
          <a:p>
            <a:pPr>
              <a:spcBef>
                <a:spcPct val="0"/>
              </a:spcBef>
            </a:pPr>
            <a:r>
              <a:rPr lang="en-US" b="0" i="0" baseline="0" smtClean="0"/>
              <a:t>Tutorial</a:t>
            </a:r>
            <a:r>
              <a:rPr lang="en-US" b="0" i="0" baseline="0" dirty="0" smtClean="0"/>
              <a:t>:  Kepler’s 3</a:t>
            </a:r>
            <a:r>
              <a:rPr lang="en-US" b="0" i="0" baseline="30000" dirty="0" smtClean="0"/>
              <a:t>rd</a:t>
            </a:r>
            <a:r>
              <a:rPr lang="en-US" b="0" i="0" baseline="0" dirty="0" smtClean="0"/>
              <a:t> Law </a:t>
            </a:r>
            <a:r>
              <a:rPr lang="en-US" b="0" i="0" u="sng" baseline="0" dirty="0" smtClean="0"/>
              <a:t>pages 25 and 26 only</a:t>
            </a:r>
          </a:p>
          <a:p>
            <a:pPr>
              <a:spcBef>
                <a:spcPct val="0"/>
              </a:spcBef>
            </a:pPr>
            <a:endParaRPr lang="en-US" b="0" i="0" u="none" baseline="0" dirty="0" smtClean="0"/>
          </a:p>
          <a:p>
            <a:pPr>
              <a:spcBef>
                <a:spcPct val="0"/>
              </a:spcBef>
            </a:pPr>
            <a:endParaRPr lang="en-US" b="0" i="0" u="none" dirty="0" smtClean="0"/>
          </a:p>
        </p:txBody>
      </p:sp>
    </p:spTree>
    <p:extLst>
      <p:ext uri="{BB962C8B-B14F-4D97-AF65-F5344CB8AC3E}">
        <p14:creationId xmlns:p14="http://schemas.microsoft.com/office/powerpoint/2010/main" val="106717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378560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811026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243491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675957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44E18329-5281-4434-B4F7-A6AFEEDDF7D9}" type="slidenum">
              <a:rPr lang="en-US" smtClean="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43012" name="Text Box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Aristotle says: 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     The natural state of objects on the Earth is a state of rest.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endParaRPr lang="en-US" dirty="0" smtClean="0">
              <a:latin typeface="Arial" charset="0"/>
              <a:ea typeface="DejaVu LGC Sans" charset="0"/>
              <a:cs typeface="DejaVu LGC Sans" charset="0"/>
            </a:endParaRP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Newton Says: 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    The natural state of motion of an object is to keep doing what it’s doing.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endParaRPr lang="en-US" dirty="0" smtClean="0">
              <a:latin typeface="Arial" charset="0"/>
              <a:ea typeface="DejaVu LGC Sans" charset="0"/>
              <a:cs typeface="DejaVu LGC Sans" charset="0"/>
            </a:endParaRP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u="sng" dirty="0" smtClean="0">
                <a:latin typeface="Arial" charset="0"/>
                <a:ea typeface="DejaVu LGC Sans" charset="0"/>
                <a:cs typeface="DejaVu LGC Sans" charset="0"/>
              </a:rPr>
              <a:t>Galileo had already said this.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endParaRPr lang="en-US" dirty="0" smtClean="0">
              <a:latin typeface="Arial" charset="0"/>
              <a:ea typeface="DejaVu LGC Sans" charset="0"/>
              <a:cs typeface="DejaVu LGC Sans" charset="0"/>
            </a:endParaRP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Aristotle divided the universe into “The Heavens” and “The Earth”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The “Heavens” were eternal and unchanging.  The natural state of the heavens was perfect motion.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The Earth was temporary and ever changing.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The natural state of motion of Earth bound objects was rest.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endParaRPr lang="en-US" dirty="0" smtClean="0">
              <a:latin typeface="Arial" charset="0"/>
              <a:ea typeface="DejaVu LGC Sans" charset="0"/>
              <a:cs typeface="DejaVu LGC Sans" charset="0"/>
            </a:endParaRP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Newton (and Galileo) said that the natural state of motion is to not change.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endParaRPr lang="en-US" dirty="0" smtClean="0"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43013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22684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57711D-9215-4671-97F1-BCBC60EE4AB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Forces come in pairs.  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endParaRPr lang="en-US" dirty="0" smtClean="0">
              <a:latin typeface="Arial" charset="0"/>
              <a:ea typeface="DejaVu LGC Sans" charset="0"/>
              <a:cs typeface="DejaVu LGC Sans" charset="0"/>
            </a:endParaRP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If you apply a force to something, it responds by pushing back.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As I push against a baseball to throw it, I can FEEL it pushing back.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endParaRPr lang="en-US" dirty="0" smtClean="0">
              <a:latin typeface="Arial" charset="0"/>
              <a:ea typeface="DejaVu LGC Sans" charset="0"/>
              <a:cs typeface="DejaVu LGC Sans" charset="0"/>
            </a:endParaRP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This is how rockets work.  We push mass out the back of the rocket and the opposing force pushes back, propelling the rocket forward.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endParaRPr lang="en-US" dirty="0" smtClean="0">
              <a:latin typeface="Arial" charset="0"/>
              <a:ea typeface="DejaVu LGC Sans" charset="0"/>
              <a:cs typeface="DejaVu LGC Sans" charset="0"/>
            </a:endParaRPr>
          </a:p>
          <a:p>
            <a:pPr>
              <a:spcBef>
                <a:spcPct val="0"/>
              </a:spcBef>
            </a:pPr>
            <a:r>
              <a:rPr lang="en-US" b="1" dirty="0" smtClean="0">
                <a:latin typeface="Arial" charset="0"/>
              </a:rPr>
              <a:t>A few examples of force pairs: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Standing on the ground  (ground pushes on me; I push on the ground)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Pushing on a wall  (I push on wall; wall pushes on me)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Bug hitting a windshield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Throwing a baseball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The </a:t>
            </a:r>
            <a:r>
              <a:rPr lang="en-US" i="1" dirty="0" smtClean="0">
                <a:latin typeface="Arial" charset="0"/>
              </a:rPr>
              <a:t>effects</a:t>
            </a:r>
            <a:r>
              <a:rPr lang="en-US" dirty="0" smtClean="0">
                <a:latin typeface="Arial" charset="0"/>
              </a:rPr>
              <a:t> of those forces can be vastly different, but the </a:t>
            </a:r>
            <a:r>
              <a:rPr lang="en-US" i="1" dirty="0" smtClean="0">
                <a:latin typeface="Arial" charset="0"/>
              </a:rPr>
              <a:t>forces</a:t>
            </a:r>
            <a:r>
              <a:rPr lang="en-US" dirty="0" smtClean="0">
                <a:latin typeface="Arial" charset="0"/>
              </a:rPr>
              <a:t> are the same</a:t>
            </a:r>
          </a:p>
        </p:txBody>
      </p:sp>
    </p:spTree>
    <p:extLst>
      <p:ext uri="{BB962C8B-B14F-4D97-AF65-F5344CB8AC3E}">
        <p14:creationId xmlns:p14="http://schemas.microsoft.com/office/powerpoint/2010/main" val="132613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65DCB9-E5C3-43C6-828F-13BB605D197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Which direction will the boat move, and why?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Discuss Case 3 first, then vote.  Revote after additional discussion if needed.</a:t>
            </a:r>
          </a:p>
        </p:txBody>
      </p:sp>
    </p:spTree>
    <p:extLst>
      <p:ext uri="{BB962C8B-B14F-4D97-AF65-F5344CB8AC3E}">
        <p14:creationId xmlns:p14="http://schemas.microsoft.com/office/powerpoint/2010/main" val="400838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378560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811026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243491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675957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A4F1B843-2341-4255-A0F5-80129868FDF6}" type="slidenum">
              <a:rPr lang="en-US" smtClean="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44036" name="Text Box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Galileo didn’t say this.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endParaRPr lang="en-US" dirty="0" smtClean="0">
              <a:latin typeface="Arial" charset="0"/>
              <a:ea typeface="DejaVu LGC Sans" charset="0"/>
              <a:cs typeface="DejaVu LGC Sans" charset="0"/>
            </a:endParaRP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To get an object to change, a force must be applied.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When we push the gas pedal in the car, the engine generates a force causing the car to move.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endParaRPr lang="en-US" dirty="0" smtClean="0">
              <a:latin typeface="Arial" charset="0"/>
              <a:ea typeface="DejaVu LGC Sans" charset="0"/>
              <a:cs typeface="DejaVu LGC Sans" charset="0"/>
            </a:endParaRP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Why does the car stop if I stop pushing with the engine?</a:t>
            </a:r>
          </a:p>
        </p:txBody>
      </p:sp>
      <p:sp>
        <p:nvSpPr>
          <p:cNvPr id="44037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0709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378560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811026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243491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675957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41D1B788-A86B-4C51-9154-D049BCB01C71}" type="slidenum">
              <a:rPr lang="en-US" smtClean="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57348" name="Text Box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Balance scale: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	Balance test object against a REFERENCE mass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	Independent of gravitational force.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	You’ll get the same answer on Mars as on Earth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endParaRPr lang="en-US" dirty="0" smtClean="0">
              <a:latin typeface="Arial" charset="0"/>
              <a:ea typeface="DejaVu LGC Sans" charset="0"/>
              <a:cs typeface="DejaVu LGC Sans" charset="0"/>
            </a:endParaRP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Spring scale.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	Measurement is dependent on gravitational force.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	Measures how far a spring is stretched or compressed, 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		which is a measure of FORCE.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	You’ll get DIFFERENT answers on Earth versus Mars</a:t>
            </a:r>
          </a:p>
        </p:txBody>
      </p:sp>
      <p:sp>
        <p:nvSpPr>
          <p:cNvPr id="57349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25827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378560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811026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243491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675957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8B3EA557-749A-41DD-A81E-0841C32B3B08}" type="slidenum">
              <a:rPr lang="en-US" smtClean="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51204" name="Text Box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So… forces cause changes in </a:t>
            </a:r>
            <a:r>
              <a:rPr lang="en-US" b="1" dirty="0" smtClean="0">
                <a:latin typeface="Arial" charset="0"/>
                <a:ea typeface="DejaVu LGC Sans" charset="0"/>
                <a:cs typeface="DejaVu LGC Sans" charset="0"/>
              </a:rPr>
              <a:t>velocity</a:t>
            </a: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… or accelerations.</a:t>
            </a:r>
          </a:p>
          <a:p>
            <a:pPr>
              <a:spcBef>
                <a:spcPts val="426"/>
              </a:spcBef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</a:pPr>
            <a:r>
              <a:rPr lang="en-US" dirty="0" smtClean="0">
                <a:latin typeface="Arial" charset="0"/>
                <a:ea typeface="DejaVu LGC Sans" charset="0"/>
                <a:cs typeface="DejaVu LGC Sans" charset="0"/>
              </a:rPr>
              <a:t>The acceleration is proportional to the force… and inversely proportional to the mass.</a:t>
            </a:r>
          </a:p>
        </p:txBody>
      </p:sp>
      <p:sp>
        <p:nvSpPr>
          <p:cNvPr id="51205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93483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274EBD-97BB-4829-9083-8866B0530CC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Phew!  What a mouthful!  What does it mean?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Give proportional examples:  number of apple slices</a:t>
            </a:r>
            <a:r>
              <a:rPr lang="en-US" baseline="0" dirty="0" smtClean="0">
                <a:latin typeface="Arial" charset="0"/>
              </a:rPr>
              <a:t> is proportional to the number of apples I start with.  Doubling a recipe: I need to double each ingredient (usually).  Making skirts – I need twice as much fabric to make twice as many skirts for myself.</a:t>
            </a: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Give inverse proportional examples:</a:t>
            </a:r>
            <a:r>
              <a:rPr lang="en-US" baseline="0" dirty="0" smtClean="0">
                <a:latin typeface="Arial" charset="0"/>
              </a:rPr>
              <a:t>  time needed to dig a hole is inversely proportional to the number of people digging.  As temperature increases, sale of sweaters decreases.  </a:t>
            </a:r>
            <a:r>
              <a:rPr lang="en-US" baseline="0" smtClean="0">
                <a:latin typeface="Arial" charset="0"/>
              </a:rPr>
              <a:t>Etc.</a:t>
            </a: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90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D91767-2B6B-4868-A1A6-E6B8269F2B8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But</a:t>
            </a:r>
            <a:r>
              <a:rPr lang="en-US" baseline="0" dirty="0" smtClean="0">
                <a:latin typeface="Arial" charset="0"/>
              </a:rPr>
              <a:t> often on Earth we see:  F = m g.  The “m” is the mass of the object you are dropping.  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What is “g”?   g = G </a:t>
            </a:r>
            <a:r>
              <a:rPr lang="en-US" baseline="0" dirty="0" err="1" smtClean="0">
                <a:latin typeface="Arial" charset="0"/>
              </a:rPr>
              <a:t>M</a:t>
            </a:r>
            <a:r>
              <a:rPr lang="en-US" baseline="-25000" dirty="0" err="1" smtClean="0">
                <a:latin typeface="Arial" charset="0"/>
              </a:rPr>
              <a:t>earth</a:t>
            </a:r>
            <a:r>
              <a:rPr lang="en-US" baseline="0" dirty="0" smtClean="0">
                <a:latin typeface="Arial" charset="0"/>
              </a:rPr>
              <a:t> / r</a:t>
            </a:r>
            <a:r>
              <a:rPr lang="en-US" baseline="-25000" dirty="0" smtClean="0">
                <a:latin typeface="Arial" charset="0"/>
              </a:rPr>
              <a:t>earth</a:t>
            </a:r>
            <a:r>
              <a:rPr lang="en-US" baseline="30000" dirty="0" smtClean="0">
                <a:latin typeface="Arial" charset="0"/>
              </a:rPr>
              <a:t>2  </a:t>
            </a:r>
          </a:p>
          <a:p>
            <a:pPr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g is also the </a:t>
            </a:r>
            <a:r>
              <a:rPr lang="en-US" i="1" baseline="0" dirty="0" smtClean="0">
                <a:latin typeface="Arial" charset="0"/>
              </a:rPr>
              <a:t>acceleration</a:t>
            </a:r>
            <a:r>
              <a:rPr lang="en-US" baseline="0" dirty="0" smtClean="0">
                <a:latin typeface="Arial" charset="0"/>
              </a:rPr>
              <a:t> of whatever you’re dropping.  Remember F = m a!</a:t>
            </a:r>
          </a:p>
        </p:txBody>
      </p:sp>
    </p:spTree>
    <p:extLst>
      <p:ext uri="{BB962C8B-B14F-4D97-AF65-F5344CB8AC3E}">
        <p14:creationId xmlns:p14="http://schemas.microsoft.com/office/powerpoint/2010/main" val="314473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F15C20-8A12-42AD-9522-6475CD51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313C21-3B5E-4FBC-8B3A-3E4D37026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B6121D-A58C-4F2C-93DD-09D9CDF1A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67710C-718B-4C55-8698-23D3AB70A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555DEC-CC1C-46CB-A785-1A1CB4362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4DC2D9-026D-453B-A27F-5C6815BCA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0EB41C-4FCE-438B-8A80-8427878C6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DD1A60-B49A-4187-A15D-0CF5CB16D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BE8FE9-9DE0-46B7-BE31-538C43C18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7C4031-59A5-44FB-AE10-CF0F80DE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9E57AA-0D78-46DE-A284-8F46C63F1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9396F1-D1DB-4383-A4F0-7731A36F8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B81C67-2DE5-4E8F-905C-0E6274D0E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203A17-554F-418A-86CB-0ACA645F3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EAE0AC-20D9-4FAC-B158-BD1003D11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33FF"/>
            </a:gs>
            <a:gs pos="100000">
              <a:srgbClr val="0A0A3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C2353F0-4D09-4A26-AF0F-828055221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Modern </a:t>
            </a: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Physics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3962400" y="1447800"/>
            <a:ext cx="4800600" cy="261610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Isaac Newton</a:t>
            </a:r>
          </a:p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32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Three laws of motion</a:t>
            </a:r>
          </a:p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32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Universal Gravitation</a:t>
            </a:r>
          </a:p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32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Calculus (kind of, Leibniz did too)</a:t>
            </a:r>
            <a:endParaRPr lang="en-US" sz="32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4038600" y="4371975"/>
            <a:ext cx="4800600" cy="18002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508000" fontAlgn="auto">
              <a:spcBef>
                <a:spcPts val="0"/>
              </a:spcBef>
              <a:spcAft>
                <a:spcPts val="0"/>
              </a:spcAft>
              <a:tabLst>
                <a:tab pos="623888" algn="l"/>
                <a:tab pos="2176463" algn="l"/>
              </a:tabLst>
              <a:defRPr/>
            </a:pP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Simple central principals from which all motion, either on Earth or in the heavens, can be derived.</a:t>
            </a:r>
          </a:p>
        </p:txBody>
      </p:sp>
      <p:pic>
        <p:nvPicPr>
          <p:cNvPr id="37893" name="Picture 8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37719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Which Falls Faster?</a:t>
            </a:r>
          </a:p>
        </p:txBody>
      </p:sp>
      <p:pic>
        <p:nvPicPr>
          <p:cNvPr id="45059" name="Picture 6" descr="http://www.morleyathletic.com/images/M12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8" descr="Minnesota Twins Team Logo Baseball - click to 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048000"/>
            <a:ext cx="1847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2371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2000" y="1524000"/>
            <a:ext cx="7924800" cy="4465638"/>
          </a:xfrm>
          <a:prstGeom prst="rect">
            <a:avLst/>
          </a:prstGeom>
          <a:solidFill>
            <a:srgbClr val="808080">
              <a:alpha val="8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Aft>
                <a:spcPts val="1750"/>
              </a:spcAft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A Light object and a Heavy object strike the ground at the same time because:</a:t>
            </a:r>
          </a:p>
          <a:p>
            <a:pPr>
              <a:spcAft>
                <a:spcPts val="1750"/>
              </a:spcAft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		</a:t>
            </a:r>
            <a:r>
              <a:rPr lang="en-US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A.</a:t>
            </a: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 The force of gravity is the same.</a:t>
            </a:r>
          </a:p>
          <a:p>
            <a:pPr>
              <a:spcAft>
                <a:spcPts val="1750"/>
              </a:spcAft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	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B.</a:t>
            </a: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 The Earth is MUCH bigger so the  		      mass difference doesn’t matter. </a:t>
            </a:r>
          </a:p>
          <a:p>
            <a:pPr>
              <a:spcAft>
                <a:spcPts val="1750"/>
              </a:spcAft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		</a:t>
            </a:r>
            <a:r>
              <a:rPr lang="en-US" sz="2800" b="1" dirty="0">
                <a:solidFill>
                  <a:srgbClr val="A0A0E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C.</a:t>
            </a: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 The force of gravity isn’t the same, 		     but the acceleration </a:t>
            </a:r>
            <a:r>
              <a:rPr lang="en-US" sz="28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is</a:t>
            </a: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 the same.</a:t>
            </a:r>
          </a:p>
          <a:p>
            <a:pPr>
              <a:spcAft>
                <a:spcPts val="1750"/>
              </a:spcAft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		</a:t>
            </a:r>
            <a:r>
              <a:rPr lang="en-US" sz="2800" b="1" dirty="0">
                <a:solidFill>
                  <a:srgbClr val="F5FF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D.</a:t>
            </a: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 Heavy objects fall faster.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771525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Why do they land at the same time?</a:t>
            </a:r>
          </a:p>
        </p:txBody>
      </p:sp>
    </p:spTree>
    <p:extLst>
      <p:ext uri="{BB962C8B-B14F-4D97-AF65-F5344CB8AC3E}">
        <p14:creationId xmlns:p14="http://schemas.microsoft.com/office/powerpoint/2010/main" val="2308856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Does it work?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257300" y="1143000"/>
            <a:ext cx="66294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Newtonian mechanics provides </a:t>
            </a:r>
            <a:r>
              <a:rPr lang="en-US" sz="3600" u="sng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extremely accurate</a:t>
            </a: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predictions.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257300" y="5486400"/>
            <a:ext cx="66294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Kepler’s</a:t>
            </a:r>
            <a:r>
              <a:rPr lang="en-US" sz="36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Laws are a special case.</a:t>
            </a:r>
          </a:p>
        </p:txBody>
      </p:sp>
      <p:pic>
        <p:nvPicPr>
          <p:cNvPr id="3074" name="Picture 2" descr="http://mail.colonial.net/~hkaiter/aa_newest_images/keplerplan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428874"/>
            <a:ext cx="618172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halomlife.com/img/2012/02/16698/newton_/400_300_newton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r="25921"/>
          <a:stretch/>
        </p:blipFill>
        <p:spPr bwMode="auto">
          <a:xfrm flipH="1">
            <a:off x="6476999" y="2399885"/>
            <a:ext cx="2405269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Kepler’s</a:t>
            </a: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Laws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028950" y="1078134"/>
            <a:ext cx="3009900" cy="100647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60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</a:t>
            </a:r>
            <a:r>
              <a:rPr lang="en-US" sz="6000" b="1" i="1" baseline="30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 </a:t>
            </a:r>
            <a:r>
              <a:rPr lang="en-US" sz="60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Wingdings" pitchFamily="2" charset="2"/>
              </a:rPr>
              <a:t>=</a:t>
            </a:r>
            <a:r>
              <a:rPr lang="en-US" sz="60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ka</a:t>
            </a:r>
            <a:r>
              <a:rPr lang="en-US" sz="6000" b="1" i="1" baseline="30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52400" y="5618986"/>
            <a:ext cx="8763000" cy="131127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40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</a:t>
            </a:r>
            <a:r>
              <a:rPr lang="en-US" sz="4000" b="1" i="1" baseline="-25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</a:t>
            </a:r>
            <a:r>
              <a:rPr lang="en-US" sz="40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and M</a:t>
            </a:r>
            <a:r>
              <a:rPr lang="en-US" sz="4000" b="1" i="1" baseline="-25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</a:t>
            </a:r>
            <a:r>
              <a:rPr lang="en-US" sz="40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are the masses of our orbiting objects!</a:t>
            </a:r>
            <a:endParaRPr lang="en-US" sz="4000" b="1" i="1" baseline="300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371600" y="2139267"/>
            <a:ext cx="7162800" cy="70167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40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So what is </a:t>
            </a:r>
            <a:r>
              <a:rPr lang="en-US" sz="4000" b="1" i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that constant</a:t>
            </a:r>
            <a:r>
              <a:rPr lang="en-US" sz="40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?</a:t>
            </a:r>
            <a:endParaRPr lang="en-US" sz="4000" b="1" i="1" baseline="300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9150" y="2982571"/>
                <a:ext cx="8077200" cy="2494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9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9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9600" dirty="0" smtClean="0">
                    <a:solidFill>
                      <a:schemeClr val="bg1"/>
                    </a:solidFill>
                  </a:rPr>
                  <a:t> = k</a:t>
                </a:r>
                <a:r>
                  <a:rPr lang="en-US" sz="9600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sz="96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9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9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9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9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9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2982571"/>
                <a:ext cx="8077200" cy="2494786"/>
              </a:xfrm>
              <a:prstGeom prst="rect">
                <a:avLst/>
              </a:prstGeom>
              <a:blipFill rotWithShape="0">
                <a:blip r:embed="rId3"/>
                <a:stretch>
                  <a:fillRect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Kepler’s</a:t>
            </a: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Third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2057400"/>
                <a:ext cx="8077200" cy="2494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9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9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96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sz="9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9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US" sz="9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9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9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9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9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9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9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7400"/>
                <a:ext cx="8077200" cy="2494786"/>
              </a:xfrm>
              <a:prstGeom prst="rect">
                <a:avLst/>
              </a:prstGeom>
              <a:blipFill rotWithShape="0">
                <a:blip r:embed="rId3"/>
                <a:stretch>
                  <a:fillRect b="-6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3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Kepler’s Laws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1295400" y="1371600"/>
            <a:ext cx="7162800" cy="7080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40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Binary Stars… it still works!  </a:t>
            </a:r>
            <a:endParaRPr lang="en-US" sz="4000" b="1" i="1" baseline="300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8132" name="Picture 4" descr="binarysta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362200"/>
            <a:ext cx="4321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Tutorial:  </a:t>
            </a:r>
            <a:r>
              <a:rPr lang="en-US" sz="5400" dirty="0" err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Kepler’s</a:t>
            </a: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 Laws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36867" name="Picture 3" descr="discworld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066800" y="11430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04900" y="3962400"/>
            <a:ext cx="1866900" cy="1200329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 algn="ctr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Pages </a:t>
            </a:r>
          </a:p>
          <a:p>
            <a:pPr marL="465138" indent="-465138" algn="ctr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25 &amp; 26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17575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Newton’s First Law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66900" y="1219200"/>
            <a:ext cx="5410200" cy="703263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350838" algn="l"/>
                <a:tab pos="1265238" algn="l"/>
                <a:tab pos="2179638" algn="l"/>
                <a:tab pos="3094038" algn="l"/>
                <a:tab pos="4008438" algn="l"/>
                <a:tab pos="4922838" algn="l"/>
                <a:tab pos="5837238" algn="l"/>
                <a:tab pos="6751638" algn="l"/>
                <a:tab pos="7666038" algn="l"/>
                <a:tab pos="8580438" algn="l"/>
                <a:tab pos="9494838" algn="l"/>
                <a:tab pos="10409238" algn="l"/>
              </a:tabLst>
              <a:defRPr/>
            </a:pPr>
            <a:r>
              <a:rPr lang="en-US" sz="40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The Law of Inertia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5308600"/>
            <a:ext cx="8001000" cy="1465263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350838" algn="l"/>
                <a:tab pos="1265238" algn="l"/>
                <a:tab pos="2179638" algn="l"/>
                <a:tab pos="3094038" algn="l"/>
                <a:tab pos="4008438" algn="l"/>
                <a:tab pos="4922838" algn="l"/>
                <a:tab pos="5837238" algn="l"/>
                <a:tab pos="6751638" algn="l"/>
                <a:tab pos="7666038" algn="l"/>
                <a:tab pos="8580438" algn="l"/>
                <a:tab pos="9494838" algn="l"/>
                <a:tab pos="10409238" algn="l"/>
              </a:tabLst>
              <a:defRPr/>
            </a:pPr>
            <a:r>
              <a:rPr lang="en-US" sz="3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The </a:t>
            </a:r>
            <a:r>
              <a:rPr lang="en-US" sz="38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NATURAL</a:t>
            </a:r>
            <a:r>
              <a:rPr lang="en-US" sz="3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 state of motion is to </a:t>
            </a:r>
            <a:r>
              <a:rPr lang="en-US" sz="3800" b="1" i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resist changes</a:t>
            </a:r>
            <a:r>
              <a:rPr lang="en-US" sz="3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.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133600"/>
            <a:ext cx="2336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400" y="3057435"/>
            <a:ext cx="3378200" cy="1200329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0838" indent="-350838" fontAlgn="auto">
              <a:spcBef>
                <a:spcPts val="0"/>
              </a:spcBef>
              <a:spcAft>
                <a:spcPts val="0"/>
              </a:spcAft>
              <a:tabLst>
                <a:tab pos="350838" algn="l"/>
              </a:tabLst>
              <a:defRPr/>
            </a:pPr>
            <a:r>
              <a:rPr lang="en-US" sz="3600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Galileo already </a:t>
            </a:r>
            <a:endParaRPr lang="en-US" sz="3600" i="1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50838" indent="-350838" fontAlgn="auto">
              <a:spcBef>
                <a:spcPts val="0"/>
              </a:spcBef>
              <a:spcAft>
                <a:spcPts val="0"/>
              </a:spcAft>
              <a:tabLst>
                <a:tab pos="350838" algn="l"/>
              </a:tabLst>
              <a:defRPr/>
            </a:pPr>
            <a:r>
              <a:rPr lang="en-US" sz="3600" i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said </a:t>
            </a:r>
            <a:r>
              <a:rPr lang="en-US" sz="3600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this</a:t>
            </a:r>
            <a:endParaRPr lang="en-US" sz="3600" b="1" i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055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Newton’s Third Law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19345" y="1066800"/>
            <a:ext cx="7848600" cy="1077913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fontAlgn="auto">
              <a:spcBef>
                <a:spcPts val="0"/>
              </a:spcBef>
              <a:spcAft>
                <a:spcPts val="0"/>
              </a:spcAft>
              <a:tabLst>
                <a:tab pos="350838" algn="l"/>
              </a:tabLst>
              <a:defRPr/>
            </a:pPr>
            <a:r>
              <a:rPr lang="en-US" sz="32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“For every </a:t>
            </a:r>
            <a:r>
              <a:rPr lang="en-US" sz="32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action, </a:t>
            </a:r>
            <a:r>
              <a:rPr lang="en-US" sz="32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there is an equal and opposite </a:t>
            </a:r>
            <a:r>
              <a:rPr lang="en-US" sz="32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reaction</a:t>
            </a:r>
            <a:r>
              <a:rPr lang="en-US" sz="3200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”</a:t>
            </a:r>
          </a:p>
        </p:txBody>
      </p:sp>
      <p:pic>
        <p:nvPicPr>
          <p:cNvPr id="41990" name="Picture 11" descr="http://www.ocshooters.com/Gen/kidshooting/cricket-rif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3622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3" descr="Rocket Laun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4725" y="2438400"/>
            <a:ext cx="1209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4800" y="5029200"/>
            <a:ext cx="8534400" cy="1312863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350838" algn="l"/>
                <a:tab pos="1265238" algn="l"/>
                <a:tab pos="2179638" algn="l"/>
                <a:tab pos="3094038" algn="l"/>
                <a:tab pos="4008438" algn="l"/>
                <a:tab pos="4922838" algn="l"/>
                <a:tab pos="5837238" algn="l"/>
                <a:tab pos="6751638" algn="l"/>
                <a:tab pos="7666038" algn="l"/>
                <a:tab pos="8580438" algn="l"/>
                <a:tab pos="9494838" algn="l"/>
                <a:tab pos="10409238" algn="l"/>
              </a:tabLst>
              <a:defRPr/>
            </a:pPr>
            <a:r>
              <a:rPr lang="en-US" sz="4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If you </a:t>
            </a:r>
            <a:r>
              <a:rPr lang="en-US" sz="40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PUSH </a:t>
            </a:r>
            <a:r>
              <a:rPr lang="en-US" sz="4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on something, it </a:t>
            </a:r>
            <a:r>
              <a:rPr lang="en-US" sz="40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pushes back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r="27878"/>
          <a:stretch/>
        </p:blipFill>
        <p:spPr bwMode="auto">
          <a:xfrm>
            <a:off x="574813" y="2302565"/>
            <a:ext cx="2081262" cy="245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What do you think?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705100" y="4840286"/>
            <a:ext cx="4191000" cy="579437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fontAlgn="auto">
              <a:spcBef>
                <a:spcPts val="0"/>
              </a:spcBef>
              <a:spcAft>
                <a:spcPts val="0"/>
              </a:spcAft>
              <a:tabLst>
                <a:tab pos="350838" algn="l"/>
              </a:tabLst>
              <a:defRPr/>
            </a:pPr>
            <a:r>
              <a:rPr lang="en-US" sz="32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Case 3:  Sail + Fan</a:t>
            </a:r>
          </a:p>
        </p:txBody>
      </p:sp>
      <p:pic>
        <p:nvPicPr>
          <p:cNvPr id="52232" name="Picture 8" descr="sailboat"/>
          <p:cNvPicPr>
            <a:picLocks noChangeAspect="1" noChangeArrowheads="1"/>
          </p:cNvPicPr>
          <p:nvPr/>
        </p:nvPicPr>
        <p:blipFill>
          <a:blip r:embed="rId3" cstate="print"/>
          <a:srcRect t="12950" b="13669"/>
          <a:stretch>
            <a:fillRect/>
          </a:stretch>
        </p:blipFill>
        <p:spPr bwMode="auto">
          <a:xfrm>
            <a:off x="228600" y="914400"/>
            <a:ext cx="4191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953000" y="4038600"/>
            <a:ext cx="3733800" cy="579438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fontAlgn="auto">
              <a:spcBef>
                <a:spcPts val="0"/>
              </a:spcBef>
              <a:spcAft>
                <a:spcPts val="0"/>
              </a:spcAft>
              <a:tabLst>
                <a:tab pos="350838" algn="l"/>
              </a:tabLst>
              <a:defRPr/>
            </a:pP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Case 2:    Fan Boat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04800" y="4038600"/>
            <a:ext cx="3581400" cy="579438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fontAlgn="auto">
              <a:spcBef>
                <a:spcPts val="0"/>
              </a:spcBef>
              <a:spcAft>
                <a:spcPts val="0"/>
              </a:spcAft>
              <a:tabLst>
                <a:tab pos="350838" algn="l"/>
              </a:tabLst>
              <a:defRPr/>
            </a:pP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Case 1:  Sailboat</a:t>
            </a:r>
          </a:p>
        </p:txBody>
      </p:sp>
      <p:pic>
        <p:nvPicPr>
          <p:cNvPr id="52235" name="Picture 11" descr="fan"/>
          <p:cNvPicPr>
            <a:picLocks noChangeAspect="1" noChangeArrowheads="1"/>
          </p:cNvPicPr>
          <p:nvPr/>
        </p:nvPicPr>
        <p:blipFill>
          <a:blip r:embed="rId4" cstate="print"/>
          <a:srcRect t="13417" b="11610"/>
          <a:stretch>
            <a:fillRect/>
          </a:stretch>
        </p:blipFill>
        <p:spPr bwMode="auto">
          <a:xfrm>
            <a:off x="4800600" y="93345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sailfan"/>
          <p:cNvPicPr>
            <a:picLocks noChangeAspect="1" noChangeArrowheads="1"/>
          </p:cNvPicPr>
          <p:nvPr/>
        </p:nvPicPr>
        <p:blipFill>
          <a:blip r:embed="rId5" cstate="print"/>
          <a:srcRect t="18623" b="13921"/>
          <a:stretch>
            <a:fillRect/>
          </a:stretch>
        </p:blipFill>
        <p:spPr bwMode="auto">
          <a:xfrm>
            <a:off x="2247900" y="1306512"/>
            <a:ext cx="5105400" cy="3441700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05000" y="5791200"/>
            <a:ext cx="6096000" cy="58477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0838" indent="-350838" fontAlgn="auto">
              <a:spcBef>
                <a:spcPts val="0"/>
              </a:spcBef>
              <a:spcAft>
                <a:spcPts val="0"/>
              </a:spcAft>
              <a:tabLst>
                <a:tab pos="350838" algn="l"/>
              </a:tabLst>
              <a:defRPr/>
            </a:pPr>
            <a:r>
              <a:rPr lang="en-US" sz="32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A: Left	B: Right	 C: Neither </a:t>
            </a:r>
            <a:endParaRPr lang="en-US" sz="32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3" grpId="0" animBg="1"/>
      <p:bldP spid="5223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17575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Newton’s Second Law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534400" cy="1312863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350838" algn="l"/>
                <a:tab pos="1265238" algn="l"/>
                <a:tab pos="2179638" algn="l"/>
                <a:tab pos="3094038" algn="l"/>
                <a:tab pos="4008438" algn="l"/>
                <a:tab pos="4922838" algn="l"/>
                <a:tab pos="5837238" algn="l"/>
                <a:tab pos="6751638" algn="l"/>
                <a:tab pos="7666038" algn="l"/>
                <a:tab pos="8580438" algn="l"/>
                <a:tab pos="9494838" algn="l"/>
                <a:tab pos="10409238" algn="l"/>
              </a:tabLst>
              <a:defRPr/>
            </a:pPr>
            <a:r>
              <a:rPr lang="en-US" sz="4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A </a:t>
            </a:r>
            <a:r>
              <a:rPr lang="en-US" sz="40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change in motion</a:t>
            </a:r>
            <a:r>
              <a:rPr lang="en-US" sz="4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 is caused by a </a:t>
            </a:r>
            <a:r>
              <a:rPr lang="en-US" sz="40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FORCE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58102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33600" y="1158874"/>
            <a:ext cx="4876800" cy="1433513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fontAlgn="auto">
              <a:spcBef>
                <a:spcPts val="0"/>
              </a:spcBef>
              <a:spcAft>
                <a:spcPts val="0"/>
              </a:spcAft>
              <a:tabLst>
                <a:tab pos="350838" algn="l"/>
              </a:tabLst>
              <a:defRPr/>
            </a:pPr>
            <a:r>
              <a:rPr lang="en-US" sz="88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</a:t>
            </a:r>
            <a:r>
              <a:rPr lang="en-US" sz="8800" b="1" i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= F/m</a:t>
            </a:r>
            <a:endParaRPr lang="en-US" sz="8800" b="1" i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504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17575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Mass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4950"/>
            <a:ext cx="27432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" y="5181600"/>
            <a:ext cx="3733800" cy="1190625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350838" algn="l"/>
                <a:tab pos="1265238" algn="l"/>
                <a:tab pos="2179638" algn="l"/>
                <a:tab pos="3094038" algn="l"/>
                <a:tab pos="4008438" algn="l"/>
                <a:tab pos="4922838" algn="l"/>
                <a:tab pos="5837238" algn="l"/>
                <a:tab pos="6751638" algn="l"/>
                <a:tab pos="7666038" algn="l"/>
                <a:tab pos="8580438" algn="l"/>
                <a:tab pos="9494838" algn="l"/>
                <a:tab pos="10409238" algn="l"/>
              </a:tabLst>
              <a:defRPr/>
            </a:pPr>
            <a:r>
              <a:rPr lang="en-US" sz="36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Measures Mass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953000" y="5181600"/>
            <a:ext cx="3886200" cy="1190625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350838" algn="l"/>
                <a:tab pos="1265238" algn="l"/>
                <a:tab pos="2179638" algn="l"/>
                <a:tab pos="3094038" algn="l"/>
                <a:tab pos="4008438" algn="l"/>
                <a:tab pos="4922838" algn="l"/>
                <a:tab pos="5837238" algn="l"/>
                <a:tab pos="6751638" algn="l"/>
                <a:tab pos="7666038" algn="l"/>
                <a:tab pos="8580438" algn="l"/>
                <a:tab pos="9494838" algn="l"/>
                <a:tab pos="10409238" algn="l"/>
              </a:tabLst>
              <a:defRPr/>
            </a:pPr>
            <a:r>
              <a:rPr lang="en-US" sz="36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Measures Force</a:t>
            </a:r>
          </a:p>
        </p:txBody>
      </p:sp>
    </p:spTree>
    <p:extLst>
      <p:ext uri="{BB962C8B-B14F-4D97-AF65-F5344CB8AC3E}">
        <p14:creationId xmlns:p14="http://schemas.microsoft.com/office/powerpoint/2010/main" val="717003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17575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Acceleration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52600"/>
            <a:ext cx="632460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758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Universal Law of Gravitation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534400" cy="10668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fontAlgn="auto">
              <a:spcBef>
                <a:spcPts val="0"/>
              </a:spcBef>
              <a:spcAft>
                <a:spcPts val="0"/>
              </a:spcAft>
              <a:tabLst>
                <a:tab pos="350838" algn="l"/>
              </a:tabLst>
              <a:defRPr/>
            </a:pP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Objects having </a:t>
            </a:r>
            <a:r>
              <a:rPr lang="en-US" sz="32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mass </a:t>
            </a: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exert an attractive force on one another.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638300" y="2911475"/>
            <a:ext cx="5867400" cy="32607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This force is:</a:t>
            </a:r>
          </a:p>
          <a:p>
            <a:pPr marL="693738" lvl="1" indent="-236538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sz="32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Proportional </a:t>
            </a: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to the product of the masses</a:t>
            </a:r>
          </a:p>
          <a:p>
            <a:pPr marL="693738" lvl="1" indent="-236538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2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Inversely proportional</a:t>
            </a: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to the square of the distance between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Universal Law of Gravitation</a:t>
            </a:r>
          </a:p>
        </p:txBody>
      </p:sp>
      <p:graphicFrame>
        <p:nvGraphicFramePr>
          <p:cNvPr id="1026" name="Object 6" descr="White marbl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299197"/>
              </p:ext>
            </p:extLst>
          </p:nvPr>
        </p:nvGraphicFramePr>
        <p:xfrm>
          <a:off x="1981200" y="1552575"/>
          <a:ext cx="49530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4" imgW="863280" imgH="393480" progId="Equation.3">
                  <p:embed/>
                </p:oleObj>
              </mc:Choice>
              <mc:Fallback>
                <p:oleObj name="Equation" r:id="rId4" imgW="863280" imgH="393480" progId="Equation.3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52575"/>
                        <a:ext cx="4953000" cy="2257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4800600"/>
            <a:ext cx="8534400" cy="1190625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350838" algn="l"/>
                <a:tab pos="1265238" algn="l"/>
                <a:tab pos="2179638" algn="l"/>
                <a:tab pos="3094038" algn="l"/>
                <a:tab pos="4008438" algn="l"/>
                <a:tab pos="4922838" algn="l"/>
                <a:tab pos="5837238" algn="l"/>
                <a:tab pos="6751638" algn="l"/>
                <a:tab pos="7666038" algn="l"/>
                <a:tab pos="8580438" algn="l"/>
                <a:tab pos="9494838" algn="l"/>
                <a:tab pos="10409238" algn="l"/>
              </a:tabLst>
              <a:defRPr/>
            </a:pPr>
            <a:r>
              <a:rPr lang="en-US" sz="32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Objects with </a:t>
            </a:r>
            <a:r>
              <a:rPr lang="en-US" sz="40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mass</a:t>
            </a:r>
            <a:r>
              <a:rPr lang="en-US" sz="32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  <a:ea typeface="+mn-ea"/>
                <a:cs typeface="+mn-cs"/>
              </a:rPr>
              <a:t>exert an attractive force on one another.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5E9E9"/>
      </a:hlink>
      <a:folHlink>
        <a:srgbClr val="F5E9E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F8E2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5E9E9"/>
        </a:hlink>
        <a:folHlink>
          <a:srgbClr val="F5E9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1444</Words>
  <Application>Microsoft Office PowerPoint</Application>
  <PresentationFormat>On-screen Show (4:3)</PresentationFormat>
  <Paragraphs>161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DejaVu LGC Sans</vt:lpstr>
      <vt:lpstr>Georgia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Delain, Kisha M.</cp:lastModifiedBy>
  <cp:revision>122</cp:revision>
  <dcterms:created xsi:type="dcterms:W3CDTF">2011-07-14T15:11:32Z</dcterms:created>
  <dcterms:modified xsi:type="dcterms:W3CDTF">2016-07-18T15:36:34Z</dcterms:modified>
</cp:coreProperties>
</file>