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9" r:id="rId2"/>
    <p:sldId id="360" r:id="rId3"/>
    <p:sldId id="368" r:id="rId4"/>
    <p:sldId id="280" r:id="rId5"/>
    <p:sldId id="279" r:id="rId6"/>
    <p:sldId id="347" r:id="rId7"/>
    <p:sldId id="369" r:id="rId8"/>
    <p:sldId id="349" r:id="rId9"/>
    <p:sldId id="348" r:id="rId10"/>
    <p:sldId id="353" r:id="rId11"/>
    <p:sldId id="351" r:id="rId12"/>
    <p:sldId id="354" r:id="rId13"/>
    <p:sldId id="355" r:id="rId14"/>
    <p:sldId id="364" r:id="rId15"/>
    <p:sldId id="363" r:id="rId16"/>
    <p:sldId id="285" r:id="rId17"/>
    <p:sldId id="283" r:id="rId18"/>
    <p:sldId id="318" r:id="rId19"/>
    <p:sldId id="356" r:id="rId20"/>
    <p:sldId id="365" r:id="rId21"/>
    <p:sldId id="286" r:id="rId22"/>
    <p:sldId id="290" r:id="rId23"/>
    <p:sldId id="291" r:id="rId24"/>
    <p:sldId id="379" r:id="rId25"/>
    <p:sldId id="378" r:id="rId26"/>
    <p:sldId id="361" r:id="rId27"/>
    <p:sldId id="362" r:id="rId28"/>
    <p:sldId id="366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4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939" autoAdjust="0"/>
  </p:normalViewPr>
  <p:slideViewPr>
    <p:cSldViewPr>
      <p:cViewPr varScale="1">
        <p:scale>
          <a:sx n="61" d="100"/>
          <a:sy n="61" d="100"/>
        </p:scale>
        <p:origin x="22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CB73-DD9D-49BA-9ACA-30B71CC5EF13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191AA-0CA0-4B8C-B881-95C732D11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7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52B3A-3963-48A9-999A-C27F95AAC8F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8433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C3A5B0DC-C00D-40E5-ACB2-9AC73F81AFB5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10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Blackbody emission is emission from DENSE objects.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spectrum that we see is known as a Black Body curve.</a:t>
            </a:r>
          </a:p>
          <a:p>
            <a:pPr eaLnBrk="1" hangingPunct="1"/>
            <a:r>
              <a:rPr lang="en-US" dirty="0" smtClean="0"/>
              <a:t>The Black Body curve changes as we change the Temperature of an object.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What color does the 15,000 K star appear to our eyes?</a:t>
            </a:r>
          </a:p>
          <a:p>
            <a:pPr eaLnBrk="1" hangingPunct="1"/>
            <a:r>
              <a:rPr lang="en-US" dirty="0" smtClean="0"/>
              <a:t>What color does the 3000 K star appear to our eyes?</a:t>
            </a:r>
          </a:p>
          <a:p>
            <a:pPr eaLnBrk="1" hangingPunct="1"/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80744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9F5BDBC9-FE3B-4097-8642-DD2427A531FC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11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495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750547F3-088B-426C-B126-0881C003434E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12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The coordinates of the peak of the blackbody gives us information. 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“x-coordinate” of the blackbody peak is called Lambda Max.</a:t>
            </a:r>
          </a:p>
          <a:p>
            <a:pPr eaLnBrk="1" hangingPunct="1"/>
            <a:r>
              <a:rPr lang="en-US" dirty="0" smtClean="0"/>
              <a:t>Lambda Max is related to the temperature of the object.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 = Temperature.</a:t>
            </a:r>
          </a:p>
          <a:p>
            <a:pPr eaLnBrk="1" hangingPunct="1"/>
            <a:r>
              <a:rPr lang="en-US" dirty="0" smtClean="0"/>
              <a:t>The Constant is the same for EVERY blackbody emitter in the Universe.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 can know the Temperature of an object by taking a spectrum and measuring Lambda Max!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1577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CF062CA8-1018-46F6-B9B3-2748D48F5B2A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13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The coordinates of the peak of the blackbody gives us information. 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“y-coordinate” of the blackbody peak is called Maximum Intensity</a:t>
            </a:r>
          </a:p>
          <a:p>
            <a:pPr eaLnBrk="1" hangingPunct="1"/>
            <a:r>
              <a:rPr lang="en-US" dirty="0" smtClean="0"/>
              <a:t>Maximum Intensity is related to the temperature AND the Surface Area of the object.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 = Surface Area</a:t>
            </a:r>
          </a:p>
          <a:p>
            <a:pPr eaLnBrk="1" hangingPunct="1"/>
            <a:r>
              <a:rPr lang="en-US" dirty="0" smtClean="0"/>
              <a:t>T = Temperature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 can know the Size of an object by measuring the Maximum intensity and the Temperature!</a:t>
            </a:r>
          </a:p>
        </p:txBody>
      </p:sp>
    </p:spTree>
    <p:extLst>
      <p:ext uri="{BB962C8B-B14F-4D97-AF65-F5344CB8AC3E}">
        <p14:creationId xmlns:p14="http://schemas.microsoft.com/office/powerpoint/2010/main" val="1993030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AEE6CC-9053-4079-A24B-276348AA9207}" type="slidenum">
              <a:rPr lang="en-US" altLang="en-US" sz="1300"/>
              <a:pPr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Given our two relationships for Blackbody emitters, let’s think about Stars In Space!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  <a:p>
            <a:pPr eaLnBrk="1" hangingPunct="1"/>
            <a:r>
              <a:rPr lang="en-US" altLang="en-US" dirty="0" smtClean="0"/>
              <a:t>Increasing R increases the SIZE of the star.  That makes Imax go up, but leaves Lambda max unchanged.</a:t>
            </a:r>
          </a:p>
          <a:p>
            <a:pPr eaLnBrk="1" hangingPunct="1"/>
            <a:r>
              <a:rPr lang="en-US" altLang="en-US" dirty="0" smtClean="0"/>
              <a:t>Increasing T increases BOTH lambda max AND Imax.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The blackbody</a:t>
            </a:r>
            <a:r>
              <a:rPr lang="en-US" altLang="en-US" baseline="0" dirty="0" smtClean="0"/>
              <a:t> spectrum helps us with temperature (first) and size (second).  But to get a real size we need to know something about </a:t>
            </a:r>
            <a:r>
              <a:rPr lang="en-US" altLang="en-US" i="1" baseline="0" dirty="0" smtClean="0"/>
              <a:t>distance</a:t>
            </a:r>
            <a:r>
              <a:rPr lang="en-US" altLang="en-US" i="0" baseline="0" dirty="0" smtClean="0"/>
              <a:t>, or some other property (e.g. this is a main sequence star: fusing H to He in its core).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42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1F84FD-36AD-4A8C-AA86-87D0CF46869D}" type="slidenum">
              <a:rPr lang="en-US" altLang="en-US" sz="130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Blackbody</a:t>
            </a:r>
            <a:r>
              <a:rPr lang="en-US" altLang="en-US" baseline="0" dirty="0" smtClean="0"/>
              <a:t> spectrum: hot, dense (by dense, I mean </a:t>
            </a:r>
            <a:r>
              <a:rPr lang="en-US" altLang="en-US" b="1" baseline="0" dirty="0" smtClean="0"/>
              <a:t>opaque</a:t>
            </a:r>
            <a:r>
              <a:rPr lang="en-US" altLang="en-US" baseline="0" dirty="0" smtClean="0"/>
              <a:t>) objects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070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8A120-D0E7-4CA5-B4B3-DD6844533D7A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Top: continuous, blackbody spectrum</a:t>
            </a:r>
          </a:p>
          <a:p>
            <a:pPr eaLnBrk="1" hangingPunct="1"/>
            <a:r>
              <a:rPr lang="en-US" dirty="0" smtClean="0"/>
              <a:t>Bottom</a:t>
            </a:r>
            <a:r>
              <a:rPr lang="en-US" smtClean="0"/>
              <a:t>: Emission lines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So… if we excite some atoms, we’ll see the fingerprint as emission lines.</a:t>
            </a:r>
          </a:p>
          <a:p>
            <a:pPr eaLnBrk="1" hangingPunct="1"/>
            <a:r>
              <a:rPr lang="en-US" dirty="0" smtClean="0"/>
              <a:t> A line is a very narrow emission feature of a very specific color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008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79704-7641-44EA-898C-0FA7EF2E93B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Electrons in an atom can gain or lose energy (like the potential energy in a planetary orbit)</a:t>
            </a:r>
          </a:p>
          <a:p>
            <a:pPr eaLnBrk="1" hangingPunct="1"/>
            <a:r>
              <a:rPr lang="en-US" dirty="0" smtClean="0"/>
              <a:t>When they undergo a collision, the bound electron gains energy and bounces up.</a:t>
            </a:r>
          </a:p>
          <a:p>
            <a:pPr eaLnBrk="1" hangingPunct="1"/>
            <a:r>
              <a:rPr lang="en-US" dirty="0" smtClean="0"/>
              <a:t>It doesn’t LIKE being up, so it drops back down, losing energy and emitting a photon.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But, they can ONLY occupy discrete orbits, there are no in </a:t>
            </a:r>
            <a:r>
              <a:rPr lang="en-US" dirty="0" err="1" smtClean="0"/>
              <a:t>betweens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Every element has its own unique set of orbital levels, and thus A fingerprint in light.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(Analogy:  Pac-kid</a:t>
            </a:r>
            <a:r>
              <a:rPr lang="en-US" baseline="0" dirty="0" smtClean="0"/>
              <a:t> atom only likes blue and red </a:t>
            </a:r>
            <a:r>
              <a:rPr lang="en-US" baseline="0" dirty="0" err="1" smtClean="0"/>
              <a:t>m&amp;ms</a:t>
            </a:r>
            <a:r>
              <a:rPr lang="en-US" baseline="0" dirty="0" smtClean="0"/>
              <a:t>!)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9197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8A120-D0E7-4CA5-B4B3-DD6844533D7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</a:t>
            </a:r>
            <a:r>
              <a:rPr lang="en-US" baseline="0" dirty="0" smtClean="0"/>
              <a:t> absorption spectrum is the same as the emission spectrum for a given element.  Only instead of emitting light, the atom is taking light out of a background continuum (or rainbow).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Lecture Tutorial:  Types of Spectra (p 63)</a:t>
            </a:r>
          </a:p>
        </p:txBody>
      </p:sp>
    </p:spTree>
    <p:extLst>
      <p:ext uri="{BB962C8B-B14F-4D97-AF65-F5344CB8AC3E}">
        <p14:creationId xmlns:p14="http://schemas.microsoft.com/office/powerpoint/2010/main" val="2087657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3B100057-66CF-4A13-A68F-B9D4D1F4A2B9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19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Each blue box is a different observer.  What goes where?</a:t>
            </a:r>
          </a:p>
        </p:txBody>
      </p:sp>
    </p:spTree>
    <p:extLst>
      <p:ext uri="{BB962C8B-B14F-4D97-AF65-F5344CB8AC3E}">
        <p14:creationId xmlns:p14="http://schemas.microsoft.com/office/powerpoint/2010/main" val="109496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BCD1-DAA0-451E-ADCA-DFE20477E084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3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A3BB02-7D92-4ECC-8B17-27C4C0A59919}" type="slidenum">
              <a:rPr lang="en-US" altLang="en-US" sz="130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What can we tell about the sun based on its spectrum?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Notice we have:  underlying thermal spectrum, absorption lines, and a few emission lines.  What do each of these tell us?</a:t>
            </a:r>
          </a:p>
        </p:txBody>
      </p:sp>
    </p:spTree>
    <p:extLst>
      <p:ext uri="{BB962C8B-B14F-4D97-AF65-F5344CB8AC3E}">
        <p14:creationId xmlns:p14="http://schemas.microsoft.com/office/powerpoint/2010/main" val="2706324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B0369-6387-42EC-AB36-40C45EA531E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We tend to think of reflection in terms of mirrors.</a:t>
            </a:r>
          </a:p>
          <a:p>
            <a:pPr eaLnBrk="1" hangingPunct="1"/>
            <a:r>
              <a:rPr lang="en-US" dirty="0" smtClean="0"/>
              <a:t>But reflection is how we see most objects.</a:t>
            </a:r>
          </a:p>
          <a:p>
            <a:pPr eaLnBrk="1" hangingPunct="1"/>
            <a:r>
              <a:rPr lang="en-US" dirty="0" smtClean="0"/>
              <a:t>Already existing photons bounce off of a surface to your eye.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Some surfaces are lumpy and scatter the light</a:t>
            </a:r>
          </a:p>
        </p:txBody>
      </p:sp>
    </p:spTree>
    <p:extLst>
      <p:ext uri="{BB962C8B-B14F-4D97-AF65-F5344CB8AC3E}">
        <p14:creationId xmlns:p14="http://schemas.microsoft.com/office/powerpoint/2010/main" val="2591301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761DD-A5E8-4999-9F96-55680D4BFD3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Wavelength dependant scattering.</a:t>
            </a:r>
          </a:p>
          <a:p>
            <a:pPr eaLnBrk="1" hangingPunct="1"/>
            <a:r>
              <a:rPr lang="en-US" smtClean="0"/>
              <a:t>Blue is scattered more strongly than red.</a:t>
            </a:r>
          </a:p>
          <a:p>
            <a:pPr eaLnBrk="1" hangingPunct="1"/>
            <a:r>
              <a:rPr lang="en-US" smtClean="0"/>
              <a:t>At sunset, the light must go through a lot of atmosphere so all of the blue is scattered out.</a:t>
            </a:r>
          </a:p>
        </p:txBody>
      </p:sp>
    </p:spTree>
    <p:extLst>
      <p:ext uri="{BB962C8B-B14F-4D97-AF65-F5344CB8AC3E}">
        <p14:creationId xmlns:p14="http://schemas.microsoft.com/office/powerpoint/2010/main" val="1752689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BB8C5-B796-4619-A4EF-38945E48971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When we look at spectra, we generally look at a plot of intensity versus frequency or wavelength instead of the color bar.</a:t>
            </a:r>
          </a:p>
          <a:p>
            <a:pPr eaLnBrk="1" hangingPunct="1"/>
            <a:r>
              <a:rPr lang="en-US" smtClean="0"/>
              <a:t>The color bar is like looking down at the earth from a satellite.  The plot is like turning the satellite view sideways so that you can see the height of the landscape.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spectrum contains all of the things that we’ve talked about… atomic emission and absorption, scattering, reflection, thermal emission…</a:t>
            </a:r>
          </a:p>
          <a:p>
            <a:pPr eaLnBrk="1" hangingPunct="1"/>
            <a:r>
              <a:rPr lang="en-US" smtClean="0"/>
              <a:t>The job of a spectroscopist is to figure out what sort of physical configuration would give rise to such a spectrum.</a:t>
            </a:r>
          </a:p>
        </p:txBody>
      </p:sp>
    </p:spTree>
    <p:extLst>
      <p:ext uri="{BB962C8B-B14F-4D97-AF65-F5344CB8AC3E}">
        <p14:creationId xmlns:p14="http://schemas.microsoft.com/office/powerpoint/2010/main" val="1587866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260FAA6D-310E-480B-A154-2C495BBD8667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24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5105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BB8C5-B796-4619-A4EF-38945E489712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Thre</a:t>
            </a:r>
            <a:r>
              <a:rPr lang="en-US" baseline="0" dirty="0" smtClean="0"/>
              <a:t>e categories of spectra:  Thermal (blackbody), Emission, Absorption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7147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AADDA7-0596-466B-8022-5A4DA28E32F3}" type="slidenum">
              <a:rPr lang="en-US" altLang="en-US" sz="1300"/>
              <a:pPr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Frequency, Color, and Wavelength all refer to the properties of INDIVIDUAL photons.  </a:t>
            </a:r>
          </a:p>
          <a:p>
            <a:pPr eaLnBrk="1" hangingPunct="1"/>
            <a:r>
              <a:rPr lang="en-US" altLang="en-US" smtClean="0"/>
              <a:t>Each photon has a specific Frequency, Color, and Wavelength.</a:t>
            </a:r>
          </a:p>
        </p:txBody>
      </p:sp>
    </p:spTree>
    <p:extLst>
      <p:ext uri="{BB962C8B-B14F-4D97-AF65-F5344CB8AC3E}">
        <p14:creationId xmlns:p14="http://schemas.microsoft.com/office/powerpoint/2010/main" val="71158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2EF6F6-7EC5-4F70-9536-CCFD79A0693E}" type="slidenum">
              <a:rPr lang="en-US" altLang="en-US" sz="1300"/>
              <a:pPr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B.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The Y-axis refers to the number of photons that HAVE a particular Wavelength, Color, or Frequency. </a:t>
            </a:r>
          </a:p>
          <a:p>
            <a:pPr eaLnBrk="1" hangingPunct="1"/>
            <a:r>
              <a:rPr lang="en-US" altLang="en-US" smtClean="0"/>
              <a:t>The number of photons is related to the brightness of the light.</a:t>
            </a:r>
          </a:p>
        </p:txBody>
      </p:sp>
    </p:spTree>
    <p:extLst>
      <p:ext uri="{BB962C8B-B14F-4D97-AF65-F5344CB8AC3E}">
        <p14:creationId xmlns:p14="http://schemas.microsoft.com/office/powerpoint/2010/main" val="3868957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5E9D56-2BEF-401E-B057-ABF71DFE9E49}" type="slidenum">
              <a:rPr lang="en-US" altLang="en-US" sz="130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We didn’t talk bout how to get radial velocity (moving toward/away from us)</a:t>
            </a:r>
            <a:r>
              <a:rPr lang="en-US" altLang="en-US" baseline="0" dirty="0" smtClean="0"/>
              <a:t> but will talk about it later.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7262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E2AAC-3D33-4F5C-ADD6-D365CEAA075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359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How do we answer these</a:t>
            </a:r>
            <a:r>
              <a:rPr lang="en-US" baseline="0" dirty="0" smtClean="0">
                <a:latin typeface="Arial" charset="0"/>
              </a:rPr>
              <a:t> questions?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Images: 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Milky</a:t>
            </a:r>
            <a:r>
              <a:rPr lang="en-US" baseline="0" dirty="0" smtClean="0">
                <a:latin typeface="Arial" charset="0"/>
              </a:rPr>
              <a:t> way: http://www.cosmos.esa.int/web/gaia/iow_20150703  </a:t>
            </a:r>
            <a:r>
              <a:rPr lang="en-US" i="1" dirty="0" smtClean="0"/>
              <a:t>ESA/Gaia-CC </a:t>
            </a:r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Zeta </a:t>
            </a:r>
            <a:r>
              <a:rPr lang="en-US" baseline="0" dirty="0" err="1" smtClean="0">
                <a:latin typeface="Arial" charset="0"/>
              </a:rPr>
              <a:t>Oph</a:t>
            </a:r>
            <a:r>
              <a:rPr lang="en-US" baseline="0" dirty="0" smtClean="0">
                <a:latin typeface="Arial" charset="0"/>
              </a:rPr>
              <a:t>: http://apod.nasa.gov/apod/ap150705.html (NASA/JPL/Spitzer)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Centaurus A: </a:t>
            </a:r>
            <a:r>
              <a:rPr lang="en-US" dirty="0" smtClean="0"/>
              <a:t>ESO/WFI (Optical); </a:t>
            </a:r>
            <a:r>
              <a:rPr lang="en-US" dirty="0" err="1" smtClean="0"/>
              <a:t>MPIfR</a:t>
            </a:r>
            <a:r>
              <a:rPr lang="en-US" dirty="0" smtClean="0"/>
              <a:t>/ESO/APEX/</a:t>
            </a:r>
            <a:r>
              <a:rPr lang="en-US" dirty="0" err="1" smtClean="0"/>
              <a:t>A.Weiss</a:t>
            </a:r>
            <a:r>
              <a:rPr lang="en-US" dirty="0" smtClean="0"/>
              <a:t> et al. (</a:t>
            </a:r>
            <a:r>
              <a:rPr lang="en-US" dirty="0" err="1" smtClean="0"/>
              <a:t>Submillimetre</a:t>
            </a:r>
            <a:r>
              <a:rPr lang="en-US" dirty="0" smtClean="0"/>
              <a:t>); NASA/CXC/</a:t>
            </a:r>
            <a:r>
              <a:rPr lang="en-US" dirty="0" err="1" smtClean="0"/>
              <a:t>CfA</a:t>
            </a:r>
            <a:r>
              <a:rPr lang="en-US" dirty="0" smtClean="0"/>
              <a:t>/</a:t>
            </a:r>
            <a:r>
              <a:rPr lang="en-US" dirty="0" err="1" smtClean="0"/>
              <a:t>R.Kraft</a:t>
            </a:r>
            <a:r>
              <a:rPr lang="en-US" dirty="0" smtClean="0"/>
              <a:t> et al. (X-ray) https://en.wikipedia.org/wiki/File:ESO_Centaurus_A_LABOCA.jpg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Exoplanet</a:t>
            </a:r>
            <a:r>
              <a:rPr lang="en-US" baseline="0" dirty="0" smtClean="0">
                <a:latin typeface="Arial" charset="0"/>
              </a:rPr>
              <a:t> timing: http://www.personal.psu.edu/ebf11/mystuff/press.html  (Eric Ford, journal article: http://iopscience.iop.org/0004-637X/703/2/2091/pdf/0004-637X_703_2_2091.pdf)</a:t>
            </a:r>
            <a:endParaRPr lang="en-US" dirty="0" smtClean="0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BCD1-DAA0-451E-ADCA-DFE20477E084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61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D5D41-3C51-4E55-AAA2-05788EEFB99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The velocity of propagation of the wave depends on MY velocity through the medium (called Ether for light).  Except that </a:t>
            </a:r>
            <a:r>
              <a:rPr lang="en-US" dirty="0" smtClean="0"/>
              <a:t>Michelson and Morley’s 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experiment found there is no difference in the speed of light no matter what direction we’re moving.  Uh oh…. </a:t>
            </a:r>
            <a:endParaRPr lang="en-US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63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BAD9B-210C-4906-B4E6-3F1CF57FB205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Why not?  Light is a particle as well as a wave!  Also, it is a wave made up of an electric and a magnetic field combined, unlike other waves (such as water or sound).  Electric and magnetic fields can exist without a medium to be in… so if they wiggle, you will get light!</a:t>
            </a:r>
          </a:p>
        </p:txBody>
      </p:sp>
    </p:spTree>
    <p:extLst>
      <p:ext uri="{BB962C8B-B14F-4D97-AF65-F5344CB8AC3E}">
        <p14:creationId xmlns:p14="http://schemas.microsoft.com/office/powerpoint/2010/main" val="983864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59423EB1-CE93-4954-9059-16B408229D43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32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Because light is a wave, we need to use </a:t>
            </a:r>
            <a:r>
              <a:rPr lang="en-US" dirty="0" err="1" smtClean="0"/>
              <a:t>wavey</a:t>
            </a:r>
            <a:r>
              <a:rPr lang="en-US" dirty="0" smtClean="0"/>
              <a:t> words to describe it.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Wavelength: The distance between wave crests.</a:t>
            </a:r>
          </a:p>
          <a:p>
            <a:pPr eaLnBrk="1" hangingPunct="1"/>
            <a:r>
              <a:rPr lang="en-US" dirty="0" smtClean="0"/>
              <a:t>Frequency:  The number of wave crests per second crossing a point.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Frequency and wavelength are related through the velocity:</a:t>
            </a:r>
          </a:p>
          <a:p>
            <a:pPr eaLnBrk="1" hangingPunct="1"/>
            <a:r>
              <a:rPr lang="en-US" dirty="0" smtClean="0"/>
              <a:t>For light: c = Frequency*Wavelength, where c is the speed of light.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So if I give you the frequency of light, you can calculate the wavelength.</a:t>
            </a:r>
          </a:p>
          <a:p>
            <a:pPr eaLnBrk="1" hangingPunct="1"/>
            <a:r>
              <a:rPr lang="en-US" dirty="0" smtClean="0"/>
              <a:t>if I give you the wavelength of light, you can calculate the frequency.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What we perceive as color is really our eyes responding differently to different wavelengths (or frequencies) of light.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4952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260FAA6D-310E-480B-A154-2C495BBD8667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33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6026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F318A608-E2C3-4A40-B573-C827C073D3C9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34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Imagine gravity as “Lines of Force” emanating outward from the center of a massive object.</a:t>
            </a:r>
          </a:p>
          <a:p>
            <a:pPr eaLnBrk="1" hangingPunct="1"/>
            <a:r>
              <a:rPr lang="en-US" dirty="0" smtClean="0"/>
              <a:t>The Electric force is similar… The “field lines” are also radially directed.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electric field of a charged particle permeates ALL space.</a:t>
            </a:r>
          </a:p>
          <a:p>
            <a:pPr eaLnBrk="1" hangingPunct="1"/>
            <a:r>
              <a:rPr lang="en-US" dirty="0" smtClean="0"/>
              <a:t>If another charged particle is placed some distance way, even if it is very </a:t>
            </a:r>
            <a:r>
              <a:rPr lang="en-US" dirty="0" err="1" smtClean="0"/>
              <a:t>very</a:t>
            </a:r>
            <a:r>
              <a:rPr lang="en-US" dirty="0" smtClean="0"/>
              <a:t> far, they feel each others presence.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DEMO:  </a:t>
            </a:r>
            <a:r>
              <a:rPr lang="en-US" dirty="0" err="1" smtClean="0"/>
              <a:t>vandegraff</a:t>
            </a:r>
            <a:r>
              <a:rPr lang="en-US" baseline="0" dirty="0" smtClean="0"/>
              <a:t> wand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3865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7B0224BC-16D6-48A5-BE34-7E14A8E818C7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35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The electric field of a charged particle permeates ALL space.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If the particle moves, the electric field changes.  </a:t>
            </a:r>
          </a:p>
          <a:p>
            <a:pPr eaLnBrk="1" hangingPunct="1"/>
            <a:r>
              <a:rPr lang="en-US" smtClean="0"/>
              <a:t>This change in the electric field propagates outward from the particle at the speed of light.</a:t>
            </a:r>
          </a:p>
          <a:p>
            <a:pPr eaLnBrk="1" hangingPunct="1"/>
            <a:r>
              <a:rPr lang="en-US" smtClean="0"/>
              <a:t>Some time later, a distant electron feels this change.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It is this change, the disturbance in the electric field, that we call “light”</a:t>
            </a:r>
          </a:p>
          <a:p>
            <a:pPr eaLnBrk="1" hangingPunct="1"/>
            <a:r>
              <a:rPr lang="en-US" smtClean="0"/>
              <a:t>This change propagates outward as a wave in the electric field.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0159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260FAA6D-310E-480B-A154-2C495BBD8667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36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What kind of wave is light, then?</a:t>
            </a:r>
          </a:p>
        </p:txBody>
      </p:sp>
    </p:spTree>
    <p:extLst>
      <p:ext uri="{BB962C8B-B14F-4D97-AF65-F5344CB8AC3E}">
        <p14:creationId xmlns:p14="http://schemas.microsoft.com/office/powerpoint/2010/main" val="305189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260FAA6D-310E-480B-A154-2C495BBD8667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37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303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422AB-947E-4B0E-B9ED-3583CAF3669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We will talk about each of these things in turn… but first</a:t>
            </a:r>
            <a:r>
              <a:rPr lang="en-US" baseline="0" dirty="0" smtClean="0"/>
              <a:t> let’s take a look at a tool we can use to examine light.  We’ve already seen the word “spectrum” but we didn’t really define it….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1258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22797F-434A-42DC-9C24-F5A495C6AF1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Visible meaning your eye can see it</a:t>
            </a:r>
          </a:p>
          <a:p>
            <a:pPr eaLnBrk="1" hangingPunct="1"/>
            <a:r>
              <a:rPr lang="en-US" dirty="0" smtClean="0"/>
              <a:t>But it’s ALL light</a:t>
            </a:r>
          </a:p>
          <a:p>
            <a:pPr eaLnBrk="1" hangingPunct="1"/>
            <a:r>
              <a:rPr lang="en-US" dirty="0" smtClean="0"/>
              <a:t>Radio waves are light with a </a:t>
            </a:r>
            <a:r>
              <a:rPr lang="en-US" dirty="0" err="1" smtClean="0"/>
              <a:t>looong</a:t>
            </a:r>
            <a:r>
              <a:rPr lang="en-US" dirty="0" smtClean="0"/>
              <a:t> wavelength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706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BC3487F8-C980-4BDF-AD5C-C5CF71D04D9E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# of photos = brightness</a:t>
            </a:r>
          </a:p>
        </p:txBody>
      </p:sp>
    </p:spTree>
    <p:extLst>
      <p:ext uri="{BB962C8B-B14F-4D97-AF65-F5344CB8AC3E}">
        <p14:creationId xmlns:p14="http://schemas.microsoft.com/office/powerpoint/2010/main" val="88650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FBCB3292-9BE8-4634-BC6D-078DF9C594FC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7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Lecture tutorial:  Temperature and </a:t>
            </a:r>
            <a:r>
              <a:rPr lang="en-US" dirty="0" err="1" smtClean="0"/>
              <a:t>Luminosty</a:t>
            </a:r>
            <a:r>
              <a:rPr lang="en-US" dirty="0" smtClean="0"/>
              <a:t>,</a:t>
            </a:r>
            <a:r>
              <a:rPr lang="en-US" baseline="0" dirty="0" smtClean="0"/>
              <a:t> part 1  through question 5 only (p 55)</a:t>
            </a:r>
            <a:endParaRPr lang="en-US" dirty="0" smtClean="0"/>
          </a:p>
          <a:p>
            <a:pPr eaLnBrk="1" hangingPunct="1"/>
            <a:r>
              <a:rPr lang="en-US" dirty="0" smtClean="0"/>
              <a:t>Lecture</a:t>
            </a:r>
            <a:r>
              <a:rPr lang="en-US" baseline="0" dirty="0" smtClean="0"/>
              <a:t> tutorial:  Blackbody Radiation.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Everything with a temperature emits light.</a:t>
            </a:r>
          </a:p>
          <a:p>
            <a:pPr eaLnBrk="1" hangingPunct="1"/>
            <a:r>
              <a:rPr lang="en-US" dirty="0" smtClean="0"/>
              <a:t>Including all of us!  We don’t emit at wavelengths that can be seen by our eyes.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But we have special cameras that can see our light…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***</a:t>
            </a:r>
            <a:r>
              <a:rPr lang="en-US" baseline="0" dirty="0" smtClean="0"/>
              <a:t> NOTE:  </a:t>
            </a:r>
            <a:r>
              <a:rPr lang="en-US" b="1" dirty="0" smtClean="0"/>
              <a:t>Thermal Emission </a:t>
            </a:r>
            <a:r>
              <a:rPr lang="en-US" dirty="0" smtClean="0"/>
              <a:t>is the same thing as </a:t>
            </a:r>
            <a:r>
              <a:rPr lang="en-US" b="1" dirty="0" smtClean="0"/>
              <a:t>Blackbody Emission </a:t>
            </a:r>
            <a:r>
              <a:rPr lang="en-US" dirty="0" smtClean="0"/>
              <a:t>or </a:t>
            </a:r>
            <a:r>
              <a:rPr lang="en-US" b="1" dirty="0" smtClean="0"/>
              <a:t>Continuous</a:t>
            </a:r>
            <a:r>
              <a:rPr lang="en-US" b="1" baseline="0" dirty="0" smtClean="0"/>
              <a:t> Emission</a:t>
            </a:r>
            <a:r>
              <a:rPr lang="en-US" baseline="0" dirty="0" smtClean="0"/>
              <a:t>!  ***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053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1pPr>
            <a:lvl2pPr marL="702756" indent="-270291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2pPr>
            <a:lvl3pPr marL="1081164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3pPr>
            <a:lvl4pPr marL="1513629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4pPr>
            <a:lvl5pPr marL="1946095" indent="-216233" algn="ctr" defTabSz="914485" eaLnBrk="0" hangingPunct="0">
              <a:defRPr sz="1900">
                <a:solidFill>
                  <a:schemeClr val="tx1"/>
                </a:solidFill>
                <a:latin typeface="EmbossedBlackWide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EmbossedBlackWide"/>
              </a:defRPr>
            </a:lvl9pPr>
          </a:lstStyle>
          <a:p>
            <a:pPr algn="r" eaLnBrk="1" hangingPunct="1">
              <a:defRPr/>
            </a:pPr>
            <a:fld id="{FBCB3292-9BE8-4634-BC6D-078DF9C594FC}" type="slidenum">
              <a:rPr lang="en-US" sz="1200">
                <a:latin typeface="Arial" pitchFamily="34" charset="0"/>
              </a:rPr>
              <a:pPr algn="r" eaLnBrk="1" hangingPunct="1">
                <a:defRPr/>
              </a:pPr>
              <a:t>8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Lecture tutorial:  Temperature and </a:t>
            </a:r>
            <a:r>
              <a:rPr lang="en-US" dirty="0" err="1" smtClean="0"/>
              <a:t>Luminosty</a:t>
            </a:r>
            <a:r>
              <a:rPr lang="en-US" dirty="0" smtClean="0"/>
              <a:t>,</a:t>
            </a:r>
            <a:r>
              <a:rPr lang="en-US" baseline="0" dirty="0" smtClean="0"/>
              <a:t> part 1  through question 5 only (p 55)</a:t>
            </a:r>
            <a:endParaRPr lang="en-US" dirty="0" smtClean="0"/>
          </a:p>
          <a:p>
            <a:pPr eaLnBrk="1" hangingPunct="1"/>
            <a:r>
              <a:rPr lang="en-US" dirty="0" smtClean="0"/>
              <a:t>Lecture</a:t>
            </a:r>
            <a:r>
              <a:rPr lang="en-US" baseline="0" dirty="0" smtClean="0"/>
              <a:t> tutorial:  Blackbody Radiation.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Everything with a temperature emits light.</a:t>
            </a:r>
          </a:p>
          <a:p>
            <a:pPr eaLnBrk="1" hangingPunct="1"/>
            <a:r>
              <a:rPr lang="en-US" dirty="0" smtClean="0"/>
              <a:t>Including all of us!  We don’t emit at wavelengths that can be seen by our eyes.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But we have special cameras that can see our light…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***</a:t>
            </a:r>
            <a:r>
              <a:rPr lang="en-US" baseline="0" dirty="0" smtClean="0"/>
              <a:t> NOTE:  </a:t>
            </a:r>
            <a:r>
              <a:rPr lang="en-US" b="1" dirty="0" smtClean="0"/>
              <a:t>Thermal Emission </a:t>
            </a:r>
            <a:r>
              <a:rPr lang="en-US" dirty="0" smtClean="0"/>
              <a:t>is the same thing as </a:t>
            </a:r>
            <a:r>
              <a:rPr lang="en-US" b="1" dirty="0" smtClean="0"/>
              <a:t>Blackbody Emission </a:t>
            </a:r>
            <a:r>
              <a:rPr lang="en-US" dirty="0" smtClean="0"/>
              <a:t>or </a:t>
            </a:r>
            <a:r>
              <a:rPr lang="en-US" b="1" dirty="0" smtClean="0"/>
              <a:t>Continuous</a:t>
            </a:r>
            <a:r>
              <a:rPr lang="en-US" b="1" baseline="0" dirty="0" smtClean="0"/>
              <a:t> Emission</a:t>
            </a:r>
            <a:r>
              <a:rPr lang="en-US" baseline="0" dirty="0" smtClean="0"/>
              <a:t>!  ***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3365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6596A3-3E51-42EB-AC8B-89229B066E3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Discussion:</a:t>
            </a:r>
            <a:r>
              <a:rPr lang="en-US" baseline="0" dirty="0" smtClean="0"/>
              <a:t>  What do we need?  What conditions?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Are there other situations that are not the same?  That might emit light?  What other things might happen to light?  (remember earlier!)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648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AF0232-EC4A-4058-A19E-391C06B1F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1CB1D7-E857-4064-BC9C-0BB36E1F6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CF14E4-6EBD-4F85-959D-7C464D308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4E1BA1-95B7-494F-A5E4-82F8A2F01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7DA313-73D8-45F0-A3BD-396490DE2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90CCFC-A7AC-4475-A89E-AEAE0D7EC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5BC168-9164-48AA-8CC3-02619A16A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06012-1706-43A2-8619-9BF5B93C8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7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70E062-A593-4D59-8DBB-A38AF37C7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75E3CF-DAFD-49AB-8D35-0CC830D77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6F649D-B226-47CA-A81F-DC9A1845B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51A5E7-70A6-48A2-B8DA-D2DC8AC14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B9C0CF-D821-4CFF-97A3-A8262BB2A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B45981-6084-401F-80CD-388CA2604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BA90C7-CA3B-4B48-B797-F6DEF4391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8D1748-1EDB-4C82-9849-3B277AFF3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33FF"/>
            </a:gs>
            <a:gs pos="100000">
              <a:srgbClr val="0A0A3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C7773-0FDA-46E8-BEB4-A6EBF8F9C0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anatomy_of_a_wave.h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het.colorado.edu/en/simulation/radio-wave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het.colorado.edu/sims/radiating-charge/radiating-charge_en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da.phys.stthomas.edu/phys110/section02/images/light.gi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cs.psu.edu/drussell/Demos/waves/wavemotion.html" TargetMode="Externa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Light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6850" y="1295400"/>
            <a:ext cx="36703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Thermal Emission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graphicFrame>
        <p:nvGraphicFramePr>
          <p:cNvPr id="266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429037"/>
              </p:ext>
            </p:extLst>
          </p:nvPr>
        </p:nvGraphicFramePr>
        <p:xfrm>
          <a:off x="152400" y="1143001"/>
          <a:ext cx="3200400" cy="2261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29" name="Image" r:id="rId4" imgW="9307937" imgH="6577778" progId="Photoshop.Image.6">
                  <p:embed/>
                </p:oleObj>
              </mc:Choice>
              <mc:Fallback>
                <p:oleObj name="Image" r:id="rId4" imgW="9307937" imgH="657777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1"/>
                        <a:ext cx="3200400" cy="2261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70986"/>
              </p:ext>
            </p:extLst>
          </p:nvPr>
        </p:nvGraphicFramePr>
        <p:xfrm>
          <a:off x="3886200" y="3004594"/>
          <a:ext cx="5471292" cy="2907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0" name="Image" r:id="rId6" imgW="10158730" imgH="5396825" progId="Photoshop.Image.6">
                  <p:embed/>
                </p:oleObj>
              </mc:Choice>
              <mc:Fallback>
                <p:oleObj name="Image" r:id="rId6" imgW="10158730" imgH="539682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004594"/>
                        <a:ext cx="5471292" cy="2907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253813"/>
              </p:ext>
            </p:extLst>
          </p:nvPr>
        </p:nvGraphicFramePr>
        <p:xfrm>
          <a:off x="4572000" y="1159397"/>
          <a:ext cx="38354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1" name="Image" r:id="rId8" imgW="5841270" imgH="1002821" progId="Photoshop.Image.6">
                  <p:embed/>
                </p:oleObj>
              </mc:Choice>
              <mc:Fallback>
                <p:oleObj name="Image" r:id="rId8" imgW="5841270" imgH="100282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59397"/>
                        <a:ext cx="38354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257800" y="5912123"/>
            <a:ext cx="2895600" cy="70643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Wavelength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-5400000">
            <a:off x="2245932" y="4104346"/>
            <a:ext cx="2907529" cy="708025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42878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4419600"/>
            <a:ext cx="2438400" cy="2438400"/>
          </a:xfrm>
        </p:spPr>
      </p:pic>
      <p:pic>
        <p:nvPicPr>
          <p:cNvPr id="24579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514600"/>
            <a:ext cx="2733675" cy="2133600"/>
          </a:xfrm>
        </p:spPr>
      </p:pic>
      <p:pic>
        <p:nvPicPr>
          <p:cNvPr id="24580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590800"/>
            <a:ext cx="3419475" cy="2114550"/>
          </a:xfrm>
        </p:spPr>
      </p:pic>
      <p:pic>
        <p:nvPicPr>
          <p:cNvPr id="2458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9146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34956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38700"/>
            <a:ext cx="3390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0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Wien’s Law</a:t>
            </a:r>
          </a:p>
        </p:txBody>
      </p:sp>
      <p:graphicFrame>
        <p:nvGraphicFramePr>
          <p:cNvPr id="27651" name="Object 6"/>
          <p:cNvGraphicFramePr>
            <a:graphicFrameLocks noChangeAspect="1"/>
          </p:cNvGraphicFramePr>
          <p:nvPr/>
        </p:nvGraphicFramePr>
        <p:xfrm>
          <a:off x="1017588" y="2133600"/>
          <a:ext cx="7108825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1" name="Image" r:id="rId4" imgW="10158730" imgH="5396825" progId="Photoshop.Image.6">
                  <p:embed/>
                </p:oleObj>
              </mc:Choice>
              <mc:Fallback>
                <p:oleObj name="Image" r:id="rId4" imgW="10158730" imgH="539682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2133600"/>
                        <a:ext cx="7108825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AutoShape 23"/>
          <p:cNvSpPr>
            <a:spLocks noChangeAspect="1" noChangeArrowheads="1" noTextEdit="1"/>
          </p:cNvSpPr>
          <p:nvPr/>
        </p:nvSpPr>
        <p:spPr bwMode="auto">
          <a:xfrm>
            <a:off x="2403475" y="990600"/>
            <a:ext cx="4337050" cy="871538"/>
          </a:xfrm>
          <a:prstGeom prst="rect">
            <a:avLst/>
          </a:prstGeom>
          <a:solidFill>
            <a:schemeClr val="bg2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71" name="Rectangle 27"/>
          <p:cNvSpPr>
            <a:spLocks noChangeArrowheads="1"/>
          </p:cNvSpPr>
          <p:nvPr/>
        </p:nvSpPr>
        <p:spPr bwMode="auto">
          <a:xfrm>
            <a:off x="3379788" y="1054100"/>
            <a:ext cx="3333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3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134174" name="Rectangle 30"/>
          <p:cNvSpPr>
            <a:spLocks noChangeArrowheads="1"/>
          </p:cNvSpPr>
          <p:nvPr/>
        </p:nvSpPr>
        <p:spPr bwMode="auto">
          <a:xfrm>
            <a:off x="3933825" y="990600"/>
            <a:ext cx="30003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3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=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134176" name="Rectangle 32"/>
          <p:cNvSpPr>
            <a:spLocks noChangeArrowheads="1"/>
          </p:cNvSpPr>
          <p:nvPr/>
        </p:nvSpPr>
        <p:spPr bwMode="auto">
          <a:xfrm>
            <a:off x="2794000" y="1393825"/>
            <a:ext cx="5826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5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max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134180" name="Rectangle 36"/>
          <p:cNvSpPr>
            <a:spLocks noChangeArrowheads="1"/>
          </p:cNvSpPr>
          <p:nvPr/>
        </p:nvSpPr>
        <p:spPr bwMode="auto">
          <a:xfrm>
            <a:off x="4433888" y="1054100"/>
            <a:ext cx="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134181" name="Rectangle 37"/>
          <p:cNvSpPr>
            <a:spLocks noChangeArrowheads="1"/>
          </p:cNvSpPr>
          <p:nvPr/>
        </p:nvSpPr>
        <p:spPr bwMode="auto">
          <a:xfrm>
            <a:off x="2614613" y="990600"/>
            <a:ext cx="30003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3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422775" y="1063625"/>
            <a:ext cx="20542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3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Constant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So, we can remotely measure </a:t>
            </a:r>
            <a:r>
              <a:rPr lang="en-US" sz="36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Temperature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3649663" y="2606675"/>
            <a:ext cx="7937" cy="262890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2111375" y="2971800"/>
            <a:ext cx="5826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max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1931988" y="2568575"/>
            <a:ext cx="30003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3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403475" y="3352800"/>
            <a:ext cx="1246188" cy="188277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1676400" y="2606675"/>
            <a:ext cx="1973263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1990725" y="3662363"/>
            <a:ext cx="5826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max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 flipV="1">
            <a:off x="1676400" y="2606675"/>
            <a:ext cx="376238" cy="74612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1868488" y="3259138"/>
            <a:ext cx="18415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3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I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7" grpId="0"/>
      <p:bldP spid="17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Intensity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graphicFrame>
        <p:nvGraphicFramePr>
          <p:cNvPr id="28675" name="Object 6"/>
          <p:cNvGraphicFramePr>
            <a:graphicFrameLocks noChangeAspect="1"/>
          </p:cNvGraphicFramePr>
          <p:nvPr/>
        </p:nvGraphicFramePr>
        <p:xfrm>
          <a:off x="1017588" y="2133600"/>
          <a:ext cx="7108825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6" name="Image" r:id="rId4" imgW="10158730" imgH="5396825" progId="Photoshop.Image.6">
                  <p:embed/>
                </p:oleObj>
              </mc:Choice>
              <mc:Fallback>
                <p:oleObj name="Image" r:id="rId4" imgW="10158730" imgH="539682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2133600"/>
                        <a:ext cx="7108825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So, we can remotely </a:t>
            </a: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</a:t>
            </a: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stimate SIZE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28681" name="AutoShape 47"/>
          <p:cNvSpPr>
            <a:spLocks noChangeAspect="1" noChangeArrowheads="1" noTextEdit="1"/>
          </p:cNvSpPr>
          <p:nvPr/>
        </p:nvSpPr>
        <p:spPr bwMode="auto">
          <a:xfrm>
            <a:off x="2743200" y="1023938"/>
            <a:ext cx="3433763" cy="957262"/>
          </a:xfrm>
          <a:prstGeom prst="rect">
            <a:avLst/>
          </a:prstGeom>
          <a:solidFill>
            <a:schemeClr val="bg2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49"/>
          <p:cNvSpPr>
            <a:spLocks noChangeArrowheads="1"/>
          </p:cNvSpPr>
          <p:nvPr/>
        </p:nvSpPr>
        <p:spPr bwMode="auto">
          <a:xfrm>
            <a:off x="5791200" y="1023938"/>
            <a:ext cx="2047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4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5262563" y="1100138"/>
            <a:ext cx="43021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800" b="1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3021107" y="1141413"/>
            <a:ext cx="8015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800" b="1" i="1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I</a:t>
            </a:r>
            <a:r>
              <a:rPr lang="en-US" sz="2400" b="1" i="1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total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26" name="Rectangle 53"/>
          <p:cNvSpPr>
            <a:spLocks noChangeArrowheads="1"/>
          </p:cNvSpPr>
          <p:nvPr/>
        </p:nvSpPr>
        <p:spPr bwMode="auto">
          <a:xfrm>
            <a:off x="4348163" y="1071563"/>
            <a:ext cx="160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4800" b="1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As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3890963" y="1071563"/>
            <a:ext cx="38417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=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mbossedBlackWide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Stars In Space</a:t>
            </a:r>
          </a:p>
        </p:txBody>
      </p:sp>
      <p:sp>
        <p:nvSpPr>
          <p:cNvPr id="44035" name="AutoShape 47"/>
          <p:cNvSpPr>
            <a:spLocks noChangeAspect="1" noChangeArrowheads="1" noTextEdit="1"/>
          </p:cNvSpPr>
          <p:nvPr/>
        </p:nvSpPr>
        <p:spPr bwMode="auto">
          <a:xfrm>
            <a:off x="457200" y="990600"/>
            <a:ext cx="3433763" cy="957263"/>
          </a:xfrm>
          <a:prstGeom prst="rect">
            <a:avLst/>
          </a:prstGeom>
          <a:solidFill>
            <a:schemeClr val="bg2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49"/>
          <p:cNvSpPr>
            <a:spLocks noChangeArrowheads="1"/>
          </p:cNvSpPr>
          <p:nvPr/>
        </p:nvSpPr>
        <p:spPr bwMode="auto">
          <a:xfrm>
            <a:off x="3505200" y="990600"/>
            <a:ext cx="2047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4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2976563" y="1066800"/>
            <a:ext cx="43021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800" b="1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735107" y="1108075"/>
            <a:ext cx="8015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800" b="1" i="1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I</a:t>
            </a:r>
            <a:r>
              <a:rPr lang="en-US" sz="2400" b="1" i="1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total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6" name="Rectangle 53"/>
          <p:cNvSpPr>
            <a:spLocks noChangeArrowheads="1"/>
          </p:cNvSpPr>
          <p:nvPr/>
        </p:nvSpPr>
        <p:spPr bwMode="auto">
          <a:xfrm>
            <a:off x="2062163" y="1038225"/>
            <a:ext cx="1600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4800" b="1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As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1604963" y="1038225"/>
            <a:ext cx="3841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=</a:t>
            </a:r>
            <a:endParaRPr lang="en-US" sz="24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4041" name="AutoShape 23"/>
          <p:cNvSpPr>
            <a:spLocks noChangeAspect="1" noChangeArrowheads="1" noTextEdit="1"/>
          </p:cNvSpPr>
          <p:nvPr/>
        </p:nvSpPr>
        <p:spPr bwMode="auto">
          <a:xfrm>
            <a:off x="4349750" y="1041400"/>
            <a:ext cx="4337050" cy="871538"/>
          </a:xfrm>
          <a:prstGeom prst="rect">
            <a:avLst/>
          </a:prstGeom>
          <a:solidFill>
            <a:schemeClr val="bg2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5326063" y="1104900"/>
            <a:ext cx="3333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3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5880100" y="1041400"/>
            <a:ext cx="30003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3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=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4740275" y="1444625"/>
            <a:ext cx="5826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5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max</a:t>
            </a:r>
            <a:endParaRPr lang="en-US" sz="24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6380163" y="1104900"/>
            <a:ext cx="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4560888" y="1041400"/>
            <a:ext cx="30003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3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6369050" y="1114425"/>
            <a:ext cx="20542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3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Constant</a:t>
            </a: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3375" y="1997075"/>
          <a:ext cx="5864226" cy="35657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54742"/>
                <a:gridCol w="1954742"/>
                <a:gridCol w="1954742"/>
              </a:tblGrid>
              <a:tr h="1188508">
                <a:tc>
                  <a:txBody>
                    <a:bodyPr/>
                    <a:lstStyle/>
                    <a:p>
                      <a:endParaRPr lang="en-US" sz="72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7200" dirty="0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max</a:t>
                      </a:r>
                      <a:endParaRPr lang="en-US" sz="72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2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max</a:t>
                      </a:r>
                      <a:endParaRPr lang="en-US" sz="72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 smtClean="0"/>
                        <a:t>R</a:t>
                      </a:r>
                      <a:endParaRPr lang="en-US" sz="7200" dirty="0"/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7200" dirty="0"/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7200" dirty="0"/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 smtClean="0"/>
                        <a:t>T</a:t>
                      </a:r>
                      <a:endParaRPr lang="en-US" sz="7200" dirty="0"/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7200" dirty="0"/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7200" dirty="0"/>
                    </a:p>
                  </a:txBody>
                  <a:tcPr marL="91451" marR="91451" marT="45649" marB="45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09600" y="5638800"/>
            <a:ext cx="8001000" cy="523875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If I Increase R, what happens to I</a:t>
            </a:r>
            <a:r>
              <a:rPr lang="en-US" sz="2800" baseline="-25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max</a:t>
            </a: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and </a:t>
            </a:r>
            <a:r>
              <a:rPr lang="el-GR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λ</a:t>
            </a:r>
            <a:r>
              <a:rPr lang="en-US" sz="2800" baseline="-25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max</a:t>
            </a: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?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09600" y="6248400"/>
            <a:ext cx="8001000" cy="523875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If I Increase T, what happens to I</a:t>
            </a:r>
            <a:r>
              <a:rPr lang="en-US" sz="2800" baseline="-25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max</a:t>
            </a: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and </a:t>
            </a:r>
            <a:r>
              <a:rPr lang="el-GR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λ</a:t>
            </a:r>
            <a:r>
              <a:rPr lang="en-US" sz="2800" baseline="-25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max</a:t>
            </a: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98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Looking at Stars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03300"/>
            <a:ext cx="41529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082675"/>
            <a:ext cx="41275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10"/>
          <p:cNvSpPr txBox="1">
            <a:spLocks noChangeArrowheads="1"/>
          </p:cNvSpPr>
          <p:nvPr/>
        </p:nvSpPr>
        <p:spPr bwMode="auto">
          <a:xfrm>
            <a:off x="3276600" y="1752600"/>
            <a:ext cx="5635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B05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46086" name="TextBox 11"/>
          <p:cNvSpPr txBox="1">
            <a:spLocks noChangeArrowheads="1"/>
          </p:cNvSpPr>
          <p:nvPr/>
        </p:nvSpPr>
        <p:spPr bwMode="auto">
          <a:xfrm>
            <a:off x="7772400" y="1752600"/>
            <a:ext cx="5540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76300" y="4286250"/>
            <a:ext cx="7658100" cy="1200150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Which panel represents adjusting Temperature?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95350" y="5562600"/>
            <a:ext cx="7658100" cy="1200150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Which panel represents adjusting Radius?</a:t>
            </a:r>
          </a:p>
        </p:txBody>
      </p:sp>
    </p:spTree>
    <p:extLst>
      <p:ext uri="{BB962C8B-B14F-4D97-AF65-F5344CB8AC3E}">
        <p14:creationId xmlns:p14="http://schemas.microsoft.com/office/powerpoint/2010/main" val="36808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Emission Lines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r="5769"/>
          <a:stretch/>
        </p:blipFill>
        <p:spPr bwMode="auto">
          <a:xfrm>
            <a:off x="2426677" y="1143000"/>
            <a:ext cx="6532684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9" r="86539"/>
          <a:stretch/>
        </p:blipFill>
        <p:spPr bwMode="auto">
          <a:xfrm>
            <a:off x="685799" y="4466492"/>
            <a:ext cx="1230923" cy="168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86539" b="57118"/>
          <a:stretch/>
        </p:blipFill>
        <p:spPr bwMode="auto">
          <a:xfrm>
            <a:off x="685800" y="1732084"/>
            <a:ext cx="1230923" cy="122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9510" y="2954215"/>
            <a:ext cx="2166489" cy="954107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28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Thermal spectrum</a:t>
            </a:r>
            <a:endParaRPr lang="en-US" sz="28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0948" y="5786418"/>
            <a:ext cx="2166489" cy="954107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28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Emission spectrum</a:t>
            </a:r>
            <a:endParaRPr lang="en-US" sz="28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Where do emission lines come from?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914400" y="1906248"/>
            <a:ext cx="73152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Atoms:  Classical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View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910046" y="2607923"/>
            <a:ext cx="7315200" cy="5191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Electrons are in </a:t>
            </a:r>
            <a:r>
              <a:rPr lang="en-US" sz="28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orbits</a:t>
            </a:r>
            <a:r>
              <a:rPr lang="en-US" sz="2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about the nucleus</a:t>
            </a:r>
          </a:p>
        </p:txBody>
      </p:sp>
      <p:pic>
        <p:nvPicPr>
          <p:cNvPr id="6" name="Picture 2" descr="http://apollo.lsc.vsc.edu/classes/met130/notes/chapter2/graphics/particle_a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15" y="3128474"/>
            <a:ext cx="56816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1355" y="6100274"/>
            <a:ext cx="7315200" cy="5191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28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We will talk about this in lab later</a:t>
            </a:r>
            <a:endParaRPr lang="en-US" sz="28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Absorption Lines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457200" y="5530850"/>
            <a:ext cx="2514600" cy="9461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28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Red</a:t>
            </a:r>
          </a:p>
          <a:p>
            <a:pPr marL="350838" indent="-350838">
              <a:tabLst>
                <a:tab pos="350838" algn="l"/>
              </a:tabLst>
              <a:defRPr/>
            </a:pPr>
            <a:r>
              <a:rPr lang="en-US" sz="28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Low Energy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6324600" y="5454650"/>
            <a:ext cx="2514600" cy="94615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28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Blue</a:t>
            </a:r>
          </a:p>
          <a:p>
            <a:pPr marL="350838" indent="-350838">
              <a:tabLst>
                <a:tab pos="350838" algn="l"/>
              </a:tabLst>
              <a:defRPr/>
            </a:pPr>
            <a:r>
              <a:rPr lang="en-US" sz="28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High Energy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14300" y="1143000"/>
            <a:ext cx="8915400" cy="579438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32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Every substance has its own spectral fingerprint</a:t>
            </a:r>
          </a:p>
        </p:txBody>
      </p:sp>
      <p:pic>
        <p:nvPicPr>
          <p:cNvPr id="7" name="Picture 6" descr="spectr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803400"/>
            <a:ext cx="6781800" cy="3616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Where do these go?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3993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" b="5026"/>
          <a:stretch/>
        </p:blipFill>
        <p:spPr bwMode="auto">
          <a:xfrm>
            <a:off x="381000" y="1828801"/>
            <a:ext cx="5505450" cy="3710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6400"/>
            <a:ext cx="181927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4200"/>
            <a:ext cx="18288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629150"/>
            <a:ext cx="1828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1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8696"/>
          <a:stretch/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0" y="1905000"/>
            <a:ext cx="9144000" cy="2585323"/>
          </a:xfrm>
          <a:prstGeom prst="rect">
            <a:avLst/>
          </a:prstGeom>
          <a:solidFill>
            <a:schemeClr val="bg2">
              <a:lumMod val="20000"/>
              <a:lumOff val="80000"/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Big Question:</a:t>
            </a:r>
          </a:p>
          <a:p>
            <a:pPr algn="ctr">
              <a:defRPr/>
            </a:pP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How do we know what we know?</a:t>
            </a:r>
            <a:endParaRPr lang="en-US" sz="5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 Solar Spectrum</a:t>
            </a:r>
          </a:p>
        </p:txBody>
      </p:sp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49530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Reflection and Scattering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2228850" y="1181100"/>
          <a:ext cx="4686300" cy="260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" name="Image" r:id="rId4" imgW="8444444" imgH="4698413" progId="">
                  <p:embed/>
                </p:oleObj>
              </mc:Choice>
              <mc:Fallback>
                <p:oleObj name="Image" r:id="rId4" imgW="8444444" imgH="469841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1181100"/>
                        <a:ext cx="4686300" cy="260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1835150" y="4114800"/>
          <a:ext cx="5475288" cy="256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3" name="Image" r:id="rId6" imgW="9688889" imgH="4533333" progId="">
                  <p:embed/>
                </p:oleObj>
              </mc:Choice>
              <mc:Fallback>
                <p:oleObj name="Image" r:id="rId6" imgW="9688889" imgH="453333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114800"/>
                        <a:ext cx="5475288" cy="256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Why is the Sky Blue?</a:t>
            </a:r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038600" y="4676775"/>
            <a:ext cx="4953000" cy="11906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36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For the same reason that sunsets are red.</a:t>
            </a:r>
          </a:p>
        </p:txBody>
      </p:sp>
      <p:pic>
        <p:nvPicPr>
          <p:cNvPr id="44036" name="Picture 4" descr="http://www.cdislands.com/photos_bahamas/bah1/xba10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066800"/>
            <a:ext cx="42672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5" descr="http://i12.photobucket.com/albums/a232/faisalsaeed/SUNSE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38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Putting it All Together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342900" y="1524000"/>
          <a:ext cx="8458200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Image" r:id="rId4" imgW="10158730" imgH="3657143" progId="">
                  <p:embed/>
                </p:oleObj>
              </mc:Choice>
              <mc:Fallback>
                <p:oleObj name="Image" r:id="rId4" imgW="10158730" imgH="365714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1524000"/>
                        <a:ext cx="8458200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333500" y="5257800"/>
            <a:ext cx="6477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Spectroscopy!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Light Equations: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219200"/>
            <a:ext cx="8382000" cy="5016758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 =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</a:rPr>
              <a:t>f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(special case v = c)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</a:t>
            </a:r>
            <a:r>
              <a:rPr lang="en-US" sz="4000" baseline="-25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h c /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h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</a:rPr>
              <a:t>f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dirty="0" smtClean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adder ITC" pitchFamily="82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max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T = </a:t>
            </a: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constant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i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</a:t>
            </a:r>
            <a:r>
              <a:rPr lang="en-US" sz="4000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total</a:t>
            </a:r>
            <a:r>
              <a:rPr lang="en-US" sz="4000" baseline="-25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= A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</a:t>
            </a:r>
            <a:r>
              <a:rPr lang="en-US" sz="4000" baseline="30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4</a:t>
            </a:r>
            <a:endParaRPr lang="en-US" sz="4000" baseline="30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Lab:  Spectroscopy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1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What is a “spectrum?”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8534400" cy="39338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 X-Axis of a spectrum could also be labeled: </a:t>
            </a:r>
          </a:p>
          <a:p>
            <a:pPr marL="742950" lvl="1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A.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Frequency, 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Color, 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or Speed</a:t>
            </a:r>
          </a:p>
          <a:p>
            <a:pPr marL="742950" lvl="1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B.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Intensity or Number of Photons</a:t>
            </a:r>
          </a:p>
          <a:p>
            <a:pPr marL="1206500" lvl="1" indent="-463550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Frequency, Color, or Number of Photons.</a:t>
            </a:r>
          </a:p>
          <a:p>
            <a:pPr marL="742950" lvl="1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Frequency, Color, or Wavelength</a:t>
            </a:r>
          </a:p>
        </p:txBody>
      </p:sp>
    </p:spTree>
    <p:extLst>
      <p:ext uri="{BB962C8B-B14F-4D97-AF65-F5344CB8AC3E}">
        <p14:creationId xmlns:p14="http://schemas.microsoft.com/office/powerpoint/2010/main" val="36331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What is a “spectrum?”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8534400" cy="39338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 Y-Axis of the spectrum could also be labeled: </a:t>
            </a:r>
          </a:p>
          <a:p>
            <a:pPr marL="742950" lvl="1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A.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Frequency, 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Color, 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or Speed</a:t>
            </a:r>
          </a:p>
          <a:p>
            <a:pPr marL="742950" lvl="1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B.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Intensity or Number of Photons</a:t>
            </a:r>
          </a:p>
          <a:p>
            <a:pPr marL="1206500" lvl="1" indent="-463550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C.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Frequency, Color, or Number of Photons.</a:t>
            </a:r>
          </a:p>
          <a:p>
            <a:pPr marL="742950" lvl="1">
              <a:spcAft>
                <a:spcPct val="20000"/>
              </a:spcAft>
              <a:tabLst>
                <a:tab pos="520700" algn="l"/>
              </a:tabLs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.</a:t>
            </a: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charset="0"/>
              </a:rPr>
              <a:t> Frequency, Color, or Wavelength</a:t>
            </a:r>
          </a:p>
        </p:txBody>
      </p:sp>
    </p:spTree>
    <p:extLst>
      <p:ext uri="{BB962C8B-B14F-4D97-AF65-F5344CB8AC3E}">
        <p14:creationId xmlns:p14="http://schemas.microsoft.com/office/powerpoint/2010/main" val="33136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Summary: </a:t>
            </a:r>
            <a:r>
              <a:rPr lang="en-US" sz="4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What can we know?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1485900" y="1905000"/>
            <a:ext cx="6172200" cy="34163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>
              <a:buFont typeface="Arial" pitchFamily="34" charset="0"/>
              <a:buChar char="•"/>
              <a:tabLst>
                <a:tab pos="350838" algn="l"/>
              </a:tabLst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Temperature</a:t>
            </a:r>
          </a:p>
          <a:p>
            <a:pPr marL="571500" indent="-571500">
              <a:buFont typeface="Arial" pitchFamily="34" charset="0"/>
              <a:buChar char="•"/>
              <a:tabLst>
                <a:tab pos="350838" algn="l"/>
              </a:tabLst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Size (sometimes)</a:t>
            </a:r>
          </a:p>
          <a:p>
            <a:pPr marL="571500" indent="-571500">
              <a:buFont typeface="Arial" pitchFamily="34" charset="0"/>
              <a:buChar char="•"/>
              <a:tabLst>
                <a:tab pos="350838" algn="l"/>
              </a:tabLst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Composition</a:t>
            </a:r>
          </a:p>
          <a:p>
            <a:pPr marL="571500" indent="-571500">
              <a:buFont typeface="Arial" pitchFamily="34" charset="0"/>
              <a:buChar char="•"/>
              <a:tabLst>
                <a:tab pos="350838" algn="l"/>
              </a:tabLst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Radial </a:t>
            </a: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Velocity*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What is Light?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81000" y="4800600"/>
            <a:ext cx="83820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 form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of </a:t>
            </a:r>
            <a:r>
              <a:rPr lang="en-US" sz="40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energy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81000" y="3260725"/>
            <a:ext cx="83820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 </a:t>
            </a: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particle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(photon)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81000" y="1747837"/>
            <a:ext cx="8382000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 </a:t>
            </a: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wave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Electromagnetic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radiation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25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00" y="2065303"/>
            <a:ext cx="2625724" cy="21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45225" y="2995809"/>
            <a:ext cx="4077419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What’s it made of?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1371925"/>
            <a:ext cx="5105400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What stuff is out there?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64334" y="4267200"/>
            <a:ext cx="4419600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Underlying physics?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16933" y="5924896"/>
            <a:ext cx="5334001" cy="646331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Is it changing over time?</a:t>
            </a:r>
            <a:endParaRPr lang="en-US" sz="36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11" y="914400"/>
            <a:ext cx="4154689" cy="2081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6654"/>
          <a:stretch/>
        </p:blipFill>
        <p:spPr>
          <a:xfrm>
            <a:off x="5779697" y="3635102"/>
            <a:ext cx="3364303" cy="2289794"/>
          </a:xfrm>
          <a:prstGeom prst="rect">
            <a:avLst/>
          </a:prstGeom>
        </p:spPr>
      </p:pic>
      <p:pic>
        <p:nvPicPr>
          <p:cNvPr id="75784" name="Picture 8" descr="http://www.personal.psu.edu/ebf11/graphics/jun4n5HD80606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0424" b="6891"/>
          <a:stretch/>
        </p:blipFill>
        <p:spPr bwMode="auto">
          <a:xfrm>
            <a:off x="66892" y="4876800"/>
            <a:ext cx="309280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What </a:t>
            </a: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can Light</a:t>
            </a: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tell us?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2819400" y="2209800"/>
            <a:ext cx="5943600" cy="2308324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l">
              <a:buFontTx/>
              <a:buChar char="•"/>
              <a:tabLst>
                <a:tab pos="350838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Light is a wave.  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l">
              <a:buFontTx/>
              <a:buChar char="•"/>
              <a:tabLst>
                <a:tab pos="350838" algn="l"/>
              </a:tabLst>
              <a:defRPr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l">
              <a:buFontTx/>
              <a:buChar char="•"/>
              <a:tabLst>
                <a:tab pos="350838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Waves require a medium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 which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to propagate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83820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Maxwell says: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 Bit of History</a:t>
            </a:r>
          </a:p>
        </p:txBody>
      </p:sp>
      <p:pic>
        <p:nvPicPr>
          <p:cNvPr id="35845" name="Picture 5" descr="The image “http://www.ieee-virtual-museum.org/media/euHhvbZ1iM4k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1905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5029200"/>
            <a:ext cx="3886200" cy="1323439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Except: There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IS no Ether!</a:t>
            </a:r>
          </a:p>
        </p:txBody>
      </p:sp>
      <p:pic>
        <p:nvPicPr>
          <p:cNvPr id="8" name="Picture 5" descr="http://www.londonist.com/attachments/Hazel/e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724400"/>
            <a:ext cx="155725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43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Einstein</a:t>
            </a: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: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8382000" cy="13112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Light does NOT need a medium to propagate through!!</a:t>
            </a: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381000" y="2667000"/>
            <a:ext cx="8382000" cy="255454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buFontTx/>
              <a:buChar char="•"/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Light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is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made of an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Electric field + a Magnetic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field (weird!)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>
              <a:buFontTx/>
              <a:buChar char="•"/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Light is a </a:t>
            </a:r>
            <a:r>
              <a:rPr lang="en-US" sz="40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particle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as well as a </a:t>
            </a:r>
            <a:r>
              <a:rPr lang="en-US" sz="40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wave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!  (extra weird!)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5410200"/>
            <a:ext cx="8382000" cy="1323439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The speed of light is a </a:t>
            </a:r>
            <a:r>
              <a:rPr lang="en-US" sz="4000" b="1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constant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in a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vacuum </a:t>
            </a:r>
            <a:r>
              <a:rPr lang="en-US" sz="40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3.0 x 10</a:t>
            </a:r>
            <a:r>
              <a:rPr lang="en-US" sz="4000" baseline="30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5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km/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Waves and </a:t>
            </a:r>
            <a:r>
              <a:rPr lang="en-US" sz="5400" dirty="0" err="1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Wavey</a:t>
            </a: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Words</a:t>
            </a:r>
          </a:p>
        </p:txBody>
      </p:sp>
      <p:pic>
        <p:nvPicPr>
          <p:cNvPr id="7171" name="Picture 5" descr="anatomy_of_a_wav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312571" cy="432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85649" y="1604554"/>
            <a:ext cx="2919549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Amplitude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85650" y="2480697"/>
            <a:ext cx="2919549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Wa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velength</a:t>
            </a:r>
            <a:endParaRPr lang="en-US" sz="4000" dirty="0" smtClean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5650" y="3356840"/>
            <a:ext cx="2919549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Frequency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4041019"/>
            <a:ext cx="4572000" cy="255454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v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=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</a:rPr>
              <a:t>f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(special case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v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c)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</a:t>
            </a:r>
            <a:r>
              <a:rPr lang="en-US" sz="4000" baseline="-25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h c /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h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796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ALL Waves </a:t>
            </a: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Carry Energy</a:t>
            </a:r>
          </a:p>
        </p:txBody>
      </p:sp>
      <p:pic>
        <p:nvPicPr>
          <p:cNvPr id="1126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781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5334000"/>
            <a:ext cx="83820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Capturing Tidal Energy</a:t>
            </a:r>
          </a:p>
        </p:txBody>
      </p:sp>
    </p:spTree>
    <p:extLst>
      <p:ext uri="{BB962C8B-B14F-4D97-AF65-F5344CB8AC3E}">
        <p14:creationId xmlns:p14="http://schemas.microsoft.com/office/powerpoint/2010/main" val="39511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Electric Fields</a:t>
            </a: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1219200" y="1295400"/>
            <a:ext cx="7162800" cy="107791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Force Fields! Just like on Star Trek!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32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Sort of…</a:t>
            </a:r>
          </a:p>
        </p:txBody>
      </p: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5115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47975"/>
            <a:ext cx="485298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33400" y="5973763"/>
            <a:ext cx="2895600" cy="646112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Gravitational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975100" y="5983288"/>
            <a:ext cx="4840288" cy="646112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Electric</a:t>
            </a:r>
          </a:p>
        </p:txBody>
      </p:sp>
    </p:spTree>
    <p:extLst>
      <p:ext uri="{BB962C8B-B14F-4D97-AF65-F5344CB8AC3E}">
        <p14:creationId xmlns:p14="http://schemas.microsoft.com/office/powerpoint/2010/main" val="7578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Radiation</a:t>
            </a:r>
          </a:p>
        </p:txBody>
      </p:sp>
      <p:pic>
        <p:nvPicPr>
          <p:cNvPr id="6147" name="Picture 5" descr="moving_char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60198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3400" y="1219200"/>
            <a:ext cx="8153400" cy="70802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tabLst>
                <a:tab pos="50958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A Disturbance in the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25260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Electro-Magnetic Wave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403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105400" cy="37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5816" y="5562600"/>
            <a:ext cx="8153400" cy="861774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Side note:  not all waves are transverse…. </a:t>
            </a:r>
            <a:r>
              <a:rPr lang="en-US" dirty="0">
                <a:solidFill>
                  <a:srgbClr val="000000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rgbClr val="000000"/>
                </a:solidFill>
                <a:hlinkClick r:id="rId5"/>
              </a:rPr>
              <a:t>www.acs.psu.edu/drussell/Demos/waves/wavemotion.html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Light Equations: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219200"/>
            <a:ext cx="8382000" cy="5016758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c =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</a:rPr>
              <a:t>f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(special case v = c)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</a:t>
            </a:r>
            <a:r>
              <a:rPr lang="en-US" sz="4000" baseline="-25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h c /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= h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adder ITC" pitchFamily="82" charset="0"/>
              </a:rPr>
              <a:t>f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dirty="0" smtClean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adder ITC" pitchFamily="82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en-US" sz="4000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max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T = </a:t>
            </a: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constant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endParaRPr lang="en-US" sz="4000" i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</a:t>
            </a:r>
            <a:r>
              <a:rPr lang="en-US" sz="4000" baseline="-25000" dirty="0" err="1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total</a:t>
            </a:r>
            <a:r>
              <a:rPr lang="en-US" sz="4000" baseline="-25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= A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</a:t>
            </a:r>
            <a:r>
              <a:rPr lang="en-US" sz="4000" baseline="30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4</a:t>
            </a:r>
            <a:endParaRPr lang="en-US" sz="4000" baseline="30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Light Interactions 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36576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Reflection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57200" y="1447800"/>
            <a:ext cx="3657600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Emission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211638" y="5715000"/>
            <a:ext cx="3636962" cy="7016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Absorption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609600" y="2209800"/>
          <a:ext cx="327660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Image" r:id="rId4" imgW="7619048" imgH="5079365" progId="">
                  <p:embed/>
                </p:oleObj>
              </mc:Choice>
              <mc:Fallback>
                <p:oleObj name="Image" r:id="rId4" imgW="7619048" imgH="507936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09800"/>
                        <a:ext cx="3276600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209800"/>
            <a:ext cx="28209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4608513"/>
            <a:ext cx="263048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The Spectrum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304800" y="1371600"/>
          <a:ext cx="8534400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Image" r:id="rId4" imgW="10158730" imgH="3288889" progId="">
                  <p:embed/>
                </p:oleObj>
              </mc:Choice>
              <mc:Fallback>
                <p:oleObj name="Image" r:id="rId4" imgW="10158730" imgH="328888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8534400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438509" y="4200386"/>
            <a:ext cx="8382000" cy="13112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The </a:t>
            </a:r>
            <a:r>
              <a:rPr lang="en-US" sz="40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visible 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part of the spectrum </a:t>
            </a: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is pretty small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8509" y="5791200"/>
            <a:ext cx="8382000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On your own: Lecture tutorial p 47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8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What is a “spectrum?”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92200"/>
            <a:ext cx="60198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6200" y="5562600"/>
            <a:ext cx="8991600" cy="1200150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A plot of </a:t>
            </a:r>
          </a:p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36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#Photons per second</a:t>
            </a:r>
            <a:r>
              <a:rPr lang="en-US" sz="36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versus </a:t>
            </a:r>
            <a:r>
              <a:rPr lang="en-US" sz="36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Wavelength</a:t>
            </a:r>
          </a:p>
        </p:txBody>
      </p:sp>
    </p:spTree>
    <p:extLst>
      <p:ext uri="{BB962C8B-B14F-4D97-AF65-F5344CB8AC3E}">
        <p14:creationId xmlns:p14="http://schemas.microsoft.com/office/powerpoint/2010/main" val="25867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Ty</a:t>
            </a: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pes of Light:</a:t>
            </a:r>
            <a:endParaRPr lang="en-US" sz="5400" dirty="0" smtClean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graphicFrame>
        <p:nvGraphicFramePr>
          <p:cNvPr id="2253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259054"/>
              </p:ext>
            </p:extLst>
          </p:nvPr>
        </p:nvGraphicFramePr>
        <p:xfrm>
          <a:off x="6117021" y="983690"/>
          <a:ext cx="3026979" cy="201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Image" r:id="rId4" imgW="7619048" imgH="5079365" progId="Photoshop.Image.6">
                  <p:embed/>
                </p:oleObj>
              </mc:Choice>
              <mc:Fallback>
                <p:oleObj name="Image" r:id="rId4" imgW="7619048" imgH="507936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021" y="983690"/>
                        <a:ext cx="3026979" cy="201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1631731" y="1105139"/>
            <a:ext cx="4495800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eaLnBrk="0" hangingPunct="0">
              <a:tabLst>
                <a:tab pos="350838" algn="l"/>
              </a:tabLst>
              <a:defRPr/>
            </a:pP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Thermal Emission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" y="2202362"/>
            <a:ext cx="4038600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Emission Lines</a:t>
            </a:r>
            <a:endParaRPr lang="en-US" sz="4000" i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43000" y="5864592"/>
            <a:ext cx="4191000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Absorption Lines</a:t>
            </a:r>
            <a:endParaRPr lang="en-US" sz="4000" i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8696"/>
          <a:stretch/>
        </p:blipFill>
        <p:spPr bwMode="auto">
          <a:xfrm>
            <a:off x="5334000" y="3937000"/>
            <a:ext cx="3810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5522"/>
            <a:ext cx="5105400" cy="23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40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Thermal Emission</a:t>
            </a:r>
          </a:p>
        </p:txBody>
      </p:sp>
      <p:graphicFrame>
        <p:nvGraphicFramePr>
          <p:cNvPr id="2253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994466"/>
              </p:ext>
            </p:extLst>
          </p:nvPr>
        </p:nvGraphicFramePr>
        <p:xfrm>
          <a:off x="2971800" y="2543415"/>
          <a:ext cx="3313281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name="Image" r:id="rId4" imgW="7619048" imgH="5079365" progId="Photoshop.Image.6">
                  <p:embed/>
                </p:oleObj>
              </mc:Choice>
              <mc:Fallback>
                <p:oleObj name="Image" r:id="rId4" imgW="7619048" imgH="507936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543415"/>
                        <a:ext cx="3313281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838200" y="1066800"/>
            <a:ext cx="7315200" cy="1311275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 eaLnBrk="0" hangingPunct="0">
              <a:tabLst>
                <a:tab pos="350838" algn="l"/>
              </a:tabLst>
              <a:defRPr/>
            </a:pPr>
            <a:r>
              <a:rPr lang="en-US" sz="4000" i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Everything</a:t>
            </a:r>
            <a:r>
              <a:rPr lang="en-US" sz="4000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 with a temperature emits light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" y="4918264"/>
            <a:ext cx="8382000" cy="1323439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Lecture tutorial p 55 – Part 1 through # 5 </a:t>
            </a:r>
            <a:r>
              <a:rPr lang="en-US" sz="4000" i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only</a:t>
            </a:r>
            <a:endParaRPr lang="en-US" sz="4000" i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Why?</a:t>
            </a:r>
            <a:endParaRPr lang="en-US" sz="54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571500" y="1340686"/>
            <a:ext cx="8001000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 algn="ctr">
              <a:tabLst>
                <a:tab pos="350838" algn="l"/>
              </a:tabLst>
              <a:defRPr/>
            </a:pPr>
            <a:r>
              <a:rPr lang="en-US" sz="4000" b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Stars emit </a:t>
            </a:r>
            <a:r>
              <a:rPr lang="en-US" sz="4000" b="1" dirty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thermal </a:t>
            </a:r>
            <a:r>
              <a:rPr lang="en-US" sz="4000" b="1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radiation</a:t>
            </a:r>
            <a:endParaRPr lang="en-US" sz="4000" b="1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158915"/>
              </p:ext>
            </p:extLst>
          </p:nvPr>
        </p:nvGraphicFramePr>
        <p:xfrm>
          <a:off x="2362200" y="2895600"/>
          <a:ext cx="4076700" cy="2718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4" name="Image" r:id="rId4" imgW="7619048" imgH="5079365" progId="Photoshop.Image.6">
                  <p:embed/>
                </p:oleObj>
              </mc:Choice>
              <mc:Fallback>
                <p:oleObj name="Image" r:id="rId4" imgW="7619048" imgH="5079365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4076700" cy="2718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90904" y="5843369"/>
            <a:ext cx="4819291" cy="707886"/>
          </a:xfrm>
          <a:prstGeom prst="rect">
            <a:avLst/>
          </a:prstGeom>
          <a:solidFill>
            <a:schemeClr val="bg2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>
              <a:tabLst>
                <a:tab pos="350838" algn="l"/>
              </a:tabLst>
              <a:defRPr/>
            </a:pPr>
            <a:r>
              <a:rPr lang="en-US" sz="4000" dirty="0" smtClean="0">
                <a:solidFill>
                  <a:srgbClr val="F5E9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Lecture tutorial p 59</a:t>
            </a:r>
            <a:endParaRPr lang="en-US" sz="4000" dirty="0">
              <a:solidFill>
                <a:srgbClr val="F5E9E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5E9E9"/>
      </a:hlink>
      <a:folHlink>
        <a:srgbClr val="F5E9E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F8E2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5E9E9"/>
        </a:hlink>
        <a:folHlink>
          <a:srgbClr val="F5E9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2201</Words>
  <Application>Microsoft Office PowerPoint</Application>
  <PresentationFormat>On-screen Show (4:3)</PresentationFormat>
  <Paragraphs>339</Paragraphs>
  <Slides>37</Slides>
  <Notes>37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Blackadder ITC</vt:lpstr>
      <vt:lpstr>Calibri</vt:lpstr>
      <vt:lpstr>EmbossedBlackWide</vt:lpstr>
      <vt:lpstr>Georgia</vt:lpstr>
      <vt:lpstr>Lucida Calligraphy</vt:lpstr>
      <vt:lpstr>Symbol</vt:lpstr>
      <vt:lpstr>Times New Roman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Delain, Kisha M.</cp:lastModifiedBy>
  <cp:revision>83</cp:revision>
  <dcterms:created xsi:type="dcterms:W3CDTF">2011-07-19T15:04:28Z</dcterms:created>
  <dcterms:modified xsi:type="dcterms:W3CDTF">2016-07-18T15:39:03Z</dcterms:modified>
</cp:coreProperties>
</file>