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9" r:id="rId2"/>
    <p:sldId id="274" r:id="rId3"/>
    <p:sldId id="381" r:id="rId4"/>
    <p:sldId id="370" r:id="rId5"/>
    <p:sldId id="371" r:id="rId6"/>
    <p:sldId id="280" r:id="rId7"/>
    <p:sldId id="281" r:id="rId8"/>
    <p:sldId id="282" r:id="rId9"/>
    <p:sldId id="283" r:id="rId10"/>
    <p:sldId id="372" r:id="rId11"/>
    <p:sldId id="373" r:id="rId12"/>
    <p:sldId id="374" r:id="rId13"/>
    <p:sldId id="380" r:id="rId14"/>
    <p:sldId id="362" r:id="rId15"/>
    <p:sldId id="38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38" autoAdjust="0"/>
  </p:normalViewPr>
  <p:slideViewPr>
    <p:cSldViewPr>
      <p:cViewPr varScale="1">
        <p:scale>
          <a:sx n="55" d="100"/>
          <a:sy n="55" d="100"/>
        </p:scale>
        <p:origin x="24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312EE2-513C-4A38-94B6-E2CDC4DCC463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5C3FD9-FCE7-46A0-B28D-58A66FE8B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haven’t covered seasons; I will touch on this on Friday after everyone has done the lab.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1pPr>
            <a:lvl2pPr marL="702756" indent="-270291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2pPr>
            <a:lvl3pPr marL="1081164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3pPr>
            <a:lvl4pPr marL="1513629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4pPr>
            <a:lvl5pPr marL="1946095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CEBD0421-4D02-4B86-812A-304F46D6F911}" type="slidenum">
              <a:rPr lang="en-US" sz="1200">
                <a:latin typeface="Arial" charset="0"/>
              </a:rPr>
              <a:pPr algn="r" eaLnBrk="1" hangingPunct="1">
                <a:defRPr/>
              </a:pPr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Aristotle says:</a:t>
            </a:r>
          </a:p>
          <a:p>
            <a:pPr eaLnBrk="1" hangingPunct="1"/>
            <a:r>
              <a:rPr lang="en-US" smtClean="0"/>
              <a:t>	The Earth is at the center and EVERYTHING goes around it.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Galileo observes:</a:t>
            </a:r>
          </a:p>
          <a:p>
            <a:pPr eaLnBrk="1" hangingPunct="1"/>
            <a:r>
              <a:rPr lang="en-US" smtClean="0"/>
              <a:t>	Jupiter has satellites of its own.</a:t>
            </a:r>
          </a:p>
          <a:p>
            <a:pPr eaLnBrk="1" hangingPunct="1"/>
            <a:r>
              <a:rPr lang="en-US" smtClean="0"/>
              <a:t>	These “moons” are NOT going around the Earth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916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1pPr>
            <a:lvl2pPr marL="702756" indent="-270291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2pPr>
            <a:lvl3pPr marL="1081164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3pPr>
            <a:lvl4pPr marL="1513629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4pPr>
            <a:lvl5pPr marL="1946095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933B552E-4E21-4738-8EDF-E4248678569E}" type="slidenum">
              <a:rPr lang="en-US" sz="1200">
                <a:latin typeface="Arial" charset="0"/>
              </a:rPr>
              <a:pPr algn="r" eaLnBrk="1" hangingPunct="1">
                <a:defRPr/>
              </a:pPr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is the KILLER observation.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Aristotle says:</a:t>
            </a:r>
          </a:p>
          <a:p>
            <a:pPr eaLnBrk="1" hangingPunct="1"/>
            <a:r>
              <a:rPr lang="en-US" smtClean="0"/>
              <a:t>	The Earth is at the center and EVERYTHING goes around it.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Galileo observes:</a:t>
            </a:r>
          </a:p>
          <a:p>
            <a:pPr eaLnBrk="1" hangingPunct="1"/>
            <a:r>
              <a:rPr lang="en-US" smtClean="0"/>
              <a:t>	Venus and the Earth’s Moon have phases.</a:t>
            </a:r>
          </a:p>
          <a:p>
            <a:pPr eaLnBrk="1" hangingPunct="1"/>
            <a:r>
              <a:rPr lang="en-US" smtClean="0"/>
              <a:t>	The only plausible explanation is that Venus and the Earth orbiting the Sun </a:t>
            </a:r>
          </a:p>
          <a:p>
            <a:pPr eaLnBrk="1" hangingPunct="1"/>
            <a:r>
              <a:rPr lang="en-US" smtClean="0"/>
              <a:t>	AND the orbit of Venus is interior to the orbit of Earth.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7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0D39F-B2D4-45E7-B69E-25FE0189D9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Class discussion:</a:t>
            </a:r>
            <a:r>
              <a:rPr lang="en-US" baseline="0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Page 21; </a:t>
            </a:r>
            <a:r>
              <a:rPr lang="en-US" baseline="0" dirty="0" err="1" smtClean="0"/>
              <a:t>Kepler’s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Law tutorial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SKIP Page 22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Page 23:  </a:t>
            </a:r>
            <a:r>
              <a:rPr lang="en-US" baseline="0" dirty="0" err="1" smtClean="0"/>
              <a:t>Kepler’s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Law tutorial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Page 24:  </a:t>
            </a:r>
            <a:r>
              <a:rPr lang="en-US" baseline="0" dirty="0" err="1" smtClean="0"/>
              <a:t>Kepler’s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Law tutorial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="0" i="1" baseline="0" dirty="0" smtClean="0"/>
              <a:t>Ask:  Which one changes the most (percentage-wise)?</a:t>
            </a:r>
          </a:p>
          <a:p>
            <a:pPr>
              <a:spcBef>
                <a:spcPct val="0"/>
              </a:spcBef>
            </a:pPr>
            <a:endParaRPr lang="en-US" b="0" i="1" baseline="0" dirty="0" smtClean="0"/>
          </a:p>
          <a:p>
            <a:pPr>
              <a:spcBef>
                <a:spcPct val="0"/>
              </a:spcBef>
            </a:pPr>
            <a:r>
              <a:rPr lang="en-US" b="0" i="0" baseline="0" dirty="0" smtClean="0"/>
              <a:t>Tutorial:  </a:t>
            </a:r>
            <a:r>
              <a:rPr lang="en-US" b="0" i="0" baseline="0" dirty="0" err="1" smtClean="0"/>
              <a:t>Kepler’s</a:t>
            </a:r>
            <a:r>
              <a:rPr lang="en-US" b="0" i="0" baseline="0" dirty="0" smtClean="0"/>
              <a:t> 3</a:t>
            </a:r>
            <a:r>
              <a:rPr lang="en-US" b="0" i="0" baseline="30000" dirty="0" smtClean="0"/>
              <a:t>rd</a:t>
            </a:r>
            <a:r>
              <a:rPr lang="en-US" b="0" i="0" baseline="0" dirty="0" smtClean="0"/>
              <a:t> Law </a:t>
            </a:r>
            <a:r>
              <a:rPr lang="en-US" b="0" i="0" u="sng" baseline="0" dirty="0" smtClean="0"/>
              <a:t>pages 25 and 26 only</a:t>
            </a:r>
          </a:p>
          <a:p>
            <a:pPr>
              <a:spcBef>
                <a:spcPct val="0"/>
              </a:spcBef>
            </a:pPr>
            <a:endParaRPr lang="en-US" b="0" i="0" u="none" baseline="0" dirty="0" smtClean="0"/>
          </a:p>
          <a:p>
            <a:pPr>
              <a:spcBef>
                <a:spcPct val="0"/>
              </a:spcBef>
            </a:pPr>
            <a:endParaRPr lang="en-US" b="0" i="0" u="none" dirty="0" smtClean="0"/>
          </a:p>
        </p:txBody>
      </p:sp>
    </p:spTree>
    <p:extLst>
      <p:ext uri="{BB962C8B-B14F-4D97-AF65-F5344CB8AC3E}">
        <p14:creationId xmlns:p14="http://schemas.microsoft.com/office/powerpoint/2010/main" val="80298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0D39F-B2D4-45E7-B69E-25FE0189D9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66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0D39F-B2D4-45E7-B69E-25FE0189D9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56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18948-0620-44FD-8D02-AD2391A674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Before the Greeks, people used motions in the heavens as predictors of terrestrial events.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“The Greeks” </a:t>
            </a:r>
            <a:r>
              <a:rPr lang="en-US" dirty="0" smtClean="0"/>
              <a:t>created the first theoretical models attempting to explain the mechanisms behind natural phenomena.</a:t>
            </a:r>
          </a:p>
          <a:p>
            <a:pPr eaLnBrk="1" hangingPunct="1"/>
            <a:r>
              <a:rPr lang="en-US" dirty="0" smtClean="0"/>
              <a:t>As far as we know, they were the first to do this.  </a:t>
            </a:r>
          </a:p>
          <a:p>
            <a:pPr eaLnBrk="1" hangingPunct="1"/>
            <a:r>
              <a:rPr lang="en-US" dirty="0" smtClean="0"/>
              <a:t>	(The Western world calls Greece the birthplace of modern science, but really this</a:t>
            </a:r>
            <a:r>
              <a:rPr lang="en-US" baseline="0" dirty="0" smtClean="0"/>
              <a:t> is because we call anyone colonized/conquered by Greece “Greece”.  Really we’re probably talking primarily about Egypt and Mesopotamia, e.g. Babylonian astronomy.</a:t>
            </a:r>
            <a:r>
              <a:rPr lang="en-US" dirty="0" smtClean="0"/>
              <a:t>)  Much of this was collected</a:t>
            </a:r>
            <a:r>
              <a:rPr lang="en-US" baseline="0" dirty="0" smtClean="0"/>
              <a:t> together (read: stolen and co-opted) by those in Greece.</a:t>
            </a:r>
            <a:endParaRPr lang="en-US" dirty="0" smtClean="0"/>
          </a:p>
          <a:p>
            <a:pPr eaLnBrk="1" hangingPunct="1"/>
            <a:r>
              <a:rPr lang="en-US" dirty="0" smtClean="0"/>
              <a:t>Science, as scientists understand it, is not fundamentally European in origin.</a:t>
            </a:r>
            <a:r>
              <a:rPr lang="en-US" baseline="0" dirty="0" smtClean="0"/>
              <a:t> See Wikipedia’s entry: https://en.wikipedia.org/wiki/History_of_scientific_method#Emergence_of_inductive_experimental_method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image on the right is the </a:t>
            </a:r>
            <a:r>
              <a:rPr lang="en-US" dirty="0" err="1" smtClean="0"/>
              <a:t>Antikythera</a:t>
            </a:r>
            <a:r>
              <a:rPr lang="en-US" dirty="0" smtClean="0"/>
              <a:t> device, an astronomical computer</a:t>
            </a:r>
            <a:r>
              <a:rPr lang="en-US" baseline="0" dirty="0" smtClean="0"/>
              <a:t> found in the Mediterranean Sea.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Greek Models: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heavens are perfect and unchanging.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~Aristotle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Geocentric model:</a:t>
            </a:r>
          </a:p>
          <a:p>
            <a:pPr marL="682625" lvl="1" indent="-22542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at the center</a:t>
            </a:r>
          </a:p>
          <a:p>
            <a:pPr marL="682625" lvl="1" indent="-2254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Sun, Moon, stars, and planets affixed to crystalline rotating spheres.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>
                <a:latin typeface="Arial" charset="0"/>
              </a:rPr>
              <a:t>Ptolemy: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epicycles (circles on circles) to reproduce retrograde motion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Predicted planetary positions to within a few degrees – the best yet!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Extremely complex (but hey it’s working!)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for about 1500 years.  (because it’s working!)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Still geocentric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84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18948-0620-44FD-8D02-AD2391A674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credits: Wikipedia creative commons https://en.wikipedia.org/wiki/Edwin_Smith_Papyrus, Qatar Postage stamp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is a good history of science class here on campus; check it out</a:t>
            </a: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الحسن</a:t>
            </a:r>
            <a:r>
              <a:rPr lang="en-US" sz="1200" dirty="0" smtClean="0"/>
              <a:t> </a:t>
            </a:r>
            <a:r>
              <a:rPr lang="en-US" sz="1200" dirty="0" err="1" smtClean="0"/>
              <a:t>بن</a:t>
            </a:r>
            <a:r>
              <a:rPr lang="en-US" sz="1200" dirty="0" smtClean="0"/>
              <a:t> </a:t>
            </a:r>
            <a:r>
              <a:rPr lang="en-US" sz="1200" dirty="0" err="1" smtClean="0"/>
              <a:t>الهيثم</a:t>
            </a:r>
            <a:r>
              <a:rPr lang="en-US" sz="1200" dirty="0" smtClean="0"/>
              <a:t>‎‎</a:t>
            </a:r>
            <a:endParaRPr lang="en-US" sz="120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Al-Hazen made theoretical physics a thing; he worked on optics, mathematics, and astronomy.  Lived 965-1040AD (200 years before the Renaissance!), born in what is now Iraq and lived in Cairo Egypt later.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 I mean by </a:t>
            </a:r>
            <a:r>
              <a:rPr lang="en-US" i="1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theory</a:t>
            </a: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 Remember: we are talking about supporting hypotheses through observation.</a:t>
            </a: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0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1pPr>
            <a:lvl2pPr marL="702756" indent="-270291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2pPr>
            <a:lvl3pPr marL="1081164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3pPr>
            <a:lvl4pPr marL="1513629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4pPr>
            <a:lvl5pPr marL="1946095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14ECBD45-5A42-47A2-8E7C-867CF7CB08C2}" type="slidenum">
              <a:rPr lang="en-US" sz="1200">
                <a:latin typeface="Arial" charset="0"/>
              </a:rPr>
              <a:pPr algn="r" eaLnBrk="1" hangingPunct="1">
                <a:defRPr/>
              </a:pPr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 Ptolemaic model is the first solar system model to attempt accurate predictions of planetary positions.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adjusting the rates of each main orbit (deferent) and </a:t>
            </a:r>
          </a:p>
          <a:p>
            <a:pPr eaLnBrk="1" hangingPunct="1"/>
            <a:r>
              <a:rPr lang="en-US" dirty="0" smtClean="0"/>
              <a:t>each epicycle, the model could be tuned to fit observations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Ptolemy’s model is RIDICULOUSLY complex.  </a:t>
            </a:r>
          </a:p>
          <a:p>
            <a:pPr eaLnBrk="1" hangingPunct="1"/>
            <a:r>
              <a:rPr lang="en-US" dirty="0" smtClean="0"/>
              <a:t>It took a team of mathematicians many years to complete a table of predictions using this framework.</a:t>
            </a:r>
          </a:p>
          <a:p>
            <a:pPr eaLnBrk="1" hangingPunct="1"/>
            <a:r>
              <a:rPr lang="en-US" dirty="0" smtClean="0"/>
              <a:t>Although more accurate than Aristotle’s crystalline spheres, it was only accurate to within about 10 degrees.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(Ptolemy</a:t>
            </a:r>
            <a:r>
              <a:rPr lang="en-US" baseline="0" dirty="0" smtClean="0"/>
              <a:t> was probably ethnically Greek living in Egypt, though may have been Egyptian.   He definitely used Babylonian astronomy in his works.)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24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18948-0620-44FD-8D02-AD2391A674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4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Greek Models: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heavens are perfect and unchanging.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~Aristotle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Geocentric model:</a:t>
            </a:r>
          </a:p>
          <a:p>
            <a:pPr marL="682625" lvl="1" indent="-22542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at the center</a:t>
            </a:r>
          </a:p>
          <a:p>
            <a:pPr marL="682625" lvl="1" indent="-2254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Sun, Moon, stars, and planets affixed to crystalline rotating spheres.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>
                <a:latin typeface="Arial" charset="0"/>
              </a:rPr>
              <a:t>Ptolemy: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epicycles (circles on circles) to reproduce retrograde motion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Predicted planetary positions to within a few degrees – the best yet!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Extremely complex (but hey it’s working!)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for about 1500 years.  (because it’s working!)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Still geocentric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Heliocentric models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Copernicus: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Uh-oh, Ptolemy’s model is really inaccurate now (but hey we made it, like, 2,000 years!)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 centered model, 1543</a:t>
            </a:r>
          </a:p>
          <a:p>
            <a:pPr marL="682625" lvl="1" indent="-22542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Simple retrograde solution</a:t>
            </a:r>
          </a:p>
          <a:p>
            <a:pPr marL="682625" lvl="1" indent="-22542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Simple orbital period calculation</a:t>
            </a:r>
          </a:p>
          <a:p>
            <a:pPr marL="682625" lvl="1" indent="-22542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Position predictions still inaccurate.  Crud.  Well the model itself is simpler so by </a:t>
            </a:r>
            <a:r>
              <a:rPr lang="en-US" sz="2800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occam’s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razor….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Tycho</a:t>
            </a:r>
            <a:r>
              <a:rPr lang="en-US" u="sng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Brahe: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need better observations.  Took two decades of very precise measurements of planetary positions.  What do I mean by “very precise”?  Accuracy to within 1 minute of arc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What is one minute of arc? The angular diameter that a quarter would appear to be from a distance of nearly a football field away!  He did these observations </a:t>
            </a:r>
            <a:r>
              <a:rPr lang="en-US" i="1" dirty="0" smtClean="0">
                <a:latin typeface="Arial" charset="0"/>
              </a:rPr>
              <a:t>by eye</a:t>
            </a:r>
            <a:r>
              <a:rPr lang="en-US" dirty="0" smtClean="0">
                <a:latin typeface="Arial" charset="0"/>
              </a:rPr>
              <a:t>, how crazy is that?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 smtClean="0">
                <a:latin typeface="Arial" charset="0"/>
              </a:rPr>
              <a:t>Kepler</a:t>
            </a:r>
            <a:r>
              <a:rPr lang="en-US" u="sng" dirty="0" smtClean="0">
                <a:latin typeface="Arial" charset="0"/>
              </a:rPr>
              <a:t>:</a:t>
            </a:r>
          </a:p>
          <a:p>
            <a:pPr marL="231775" indent="-23177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student of </a:t>
            </a:r>
            <a:r>
              <a:rPr lang="en-US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Tycho</a:t>
            </a: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1775" indent="-23177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Studied </a:t>
            </a:r>
            <a:r>
              <a:rPr lang="en-US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Tycho’s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</a:t>
            </a:r>
          </a:p>
          <a:p>
            <a:pPr marL="231775" indent="-23177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Discovered three </a:t>
            </a: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empirical 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relationships</a:t>
            </a:r>
          </a:p>
          <a:p>
            <a:pPr marL="231775" indent="-23177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Believed Copernicus</a:t>
            </a:r>
          </a:p>
          <a:p>
            <a:pPr marL="231775" indent="-231775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Suggested that the Sun exerts a force on the planets.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Arial" charset="0"/>
              </a:rPr>
              <a:t>Kepler</a:t>
            </a:r>
            <a:r>
              <a:rPr lang="en-US" dirty="0" smtClean="0">
                <a:latin typeface="Arial" charset="0"/>
              </a:rPr>
              <a:t> was a contemporary of </a:t>
            </a:r>
            <a:r>
              <a:rPr lang="en-US" b="1" dirty="0" smtClean="0">
                <a:latin typeface="Arial" charset="0"/>
              </a:rPr>
              <a:t>Galileo</a:t>
            </a:r>
            <a:r>
              <a:rPr lang="en-US" dirty="0" smtClean="0">
                <a:latin typeface="Arial" charset="0"/>
              </a:rPr>
              <a:t>!  We’ll talk more about Galileo in a minute, after we see what </a:t>
            </a:r>
            <a:r>
              <a:rPr lang="en-US" dirty="0" err="1" smtClean="0">
                <a:latin typeface="Arial" charset="0"/>
              </a:rPr>
              <a:t>Kepler</a:t>
            </a:r>
            <a:r>
              <a:rPr lang="en-US" dirty="0" smtClean="0">
                <a:latin typeface="Arial" charset="0"/>
              </a:rPr>
              <a:t> said.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A6E391-4252-4678-8743-7FB95D9038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But what does that “proportional” mean?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Arial" charset="0"/>
              </a:rPr>
              <a:t>If</a:t>
            </a:r>
            <a:r>
              <a:rPr lang="en-US" dirty="0" smtClean="0">
                <a:latin typeface="Arial" charset="0"/>
              </a:rPr>
              <a:t> we use Period (P) in years and distance (a) in AU, the constant is 1. 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What does that constant </a:t>
            </a:r>
            <a:r>
              <a:rPr lang="en-US" i="1" dirty="0" smtClean="0">
                <a:latin typeface="Arial" charset="0"/>
              </a:rPr>
              <a:t>mean</a:t>
            </a:r>
            <a:r>
              <a:rPr lang="en-US" dirty="0" smtClean="0">
                <a:latin typeface="Arial" charset="0"/>
              </a:rPr>
              <a:t>?  It must have some physical significance…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But remember, </a:t>
            </a:r>
            <a:r>
              <a:rPr lang="en-US" b="1" dirty="0" err="1" smtClean="0">
                <a:latin typeface="Arial" charset="0"/>
              </a:rPr>
              <a:t>Kepler’s</a:t>
            </a:r>
            <a:r>
              <a:rPr lang="en-US" b="1" dirty="0" smtClean="0">
                <a:latin typeface="Arial" charset="0"/>
              </a:rPr>
              <a:t> laws are empirical </a:t>
            </a:r>
            <a:r>
              <a:rPr lang="en-US" dirty="0" smtClean="0">
                <a:latin typeface="Arial" charset="0"/>
              </a:rPr>
              <a:t>– based only on observation.  It took someone else to figure out what that “k” means. 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We’ll come back to it after we talk about Newton’s laws.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F0E206-CE54-4A8E-8EE8-DFCBE258DC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E25BE4-EE01-4863-89FC-797901DCEF17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Galileo said that objects in motion stay in motion before Newton did!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Galileo observes: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The moon’s surface is much like the Earth’s with mountains, canyons and Craters.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The Sun has sunspots that come and go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Galileo observes: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Jupiter has satellites of its own.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These “moons” are NOT going around the Earth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Galileo observes: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Venus and the Earth’s Moon have (different) phases.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The only plausible explanation is that Venus and the Earth orbiting the Sun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AND the orbit of Venus is interior to the orbit of Earth.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7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1pPr>
            <a:lvl2pPr marL="702756" indent="-270291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2pPr>
            <a:lvl3pPr marL="1081164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3pPr>
            <a:lvl4pPr marL="1513629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4pPr>
            <a:lvl5pPr marL="1946095" indent="-216233" algn="ctr" defTabSz="914485" eaLnBrk="0" hangingPunct="0">
              <a:defRPr sz="2300">
                <a:solidFill>
                  <a:schemeClr val="tx1"/>
                </a:solidFill>
                <a:latin typeface="Georgia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06F363A9-B3F8-4501-A981-4691B5A53BD1}" type="slidenum">
              <a:rPr lang="en-US" sz="1200">
                <a:latin typeface="Arial" charset="0"/>
              </a:rPr>
              <a:pPr algn="r" eaLnBrk="1" hangingPunct="1">
                <a:defRPr/>
              </a:pPr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Aristotle says:</a:t>
            </a:r>
          </a:p>
          <a:p>
            <a:pPr eaLnBrk="1" hangingPunct="1"/>
            <a:r>
              <a:rPr lang="en-US" smtClean="0"/>
              <a:t>	The heavens are perfect and unchanging.</a:t>
            </a:r>
          </a:p>
          <a:p>
            <a:pPr eaLnBrk="1" hangingPunct="1"/>
            <a:r>
              <a:rPr lang="en-US" smtClean="0"/>
              <a:t>	The Sun, the Moon, the planets, and the stars are perfect spheres.</a:t>
            </a:r>
          </a:p>
          <a:p>
            <a:pPr eaLnBrk="1" hangingPunct="1"/>
            <a:r>
              <a:rPr lang="en-US" smtClean="0"/>
              <a:t>	The Earth is the realm of the imperfect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Galileo observes:</a:t>
            </a:r>
          </a:p>
          <a:p>
            <a:pPr eaLnBrk="1" hangingPunct="1"/>
            <a:r>
              <a:rPr lang="en-US" smtClean="0"/>
              <a:t>	The moon’s surface is much like the Earth’s with mountains, canyons and Craters.</a:t>
            </a:r>
          </a:p>
          <a:p>
            <a:pPr eaLnBrk="1" hangingPunct="1"/>
            <a:r>
              <a:rPr lang="en-US" smtClean="0"/>
              <a:t>	The Sun has sunspots that come and go</a:t>
            </a:r>
          </a:p>
          <a:p>
            <a:pPr eaLnBrk="1" hangingPunct="1"/>
            <a:r>
              <a:rPr lang="en-US" smtClean="0"/>
              <a:t>	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598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F15C20-8A12-42AD-9522-6475CD51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313C21-3B5E-4FBC-8B3A-3E4D3702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B6121D-A58C-4F2C-93DD-09D9CDF1A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67710C-718B-4C55-8698-23D3AB70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555DEC-CC1C-46CB-A785-1A1CB436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DC2D9-026D-453B-A27F-5C6815BCA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0EB41C-4FCE-438B-8A80-8427878C6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DD1A60-B49A-4187-A15D-0CF5CB16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E8FE9-9DE0-46B7-BE31-538C43C1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7C4031-59A5-44FB-AE10-CF0F80DE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9E57AA-0D78-46DE-A284-8F46C63F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9396F1-D1DB-4383-A4F0-7731A36F8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B81C67-2DE5-4E8F-905C-0E6274D0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203A17-554F-418A-86CB-0ACA645F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EAE0AC-20D9-4FAC-B158-BD1003D11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A0A3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C2353F0-4D09-4A26-AF0F-828055221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etrogradazione-esterno-rP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animations/kepler_2_area_and_time_int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Summary Thus Far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38600" cy="5257800"/>
          </a:xfrm>
          <a:solidFill>
            <a:schemeClr val="bg2">
              <a:alpha val="41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 involves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Hypothesis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Testing &amp; Revision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Creativity!!!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Motions in the sky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Seasons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Moon Phases &amp; Eclipses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Retrograde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19200"/>
            <a:ext cx="4648200" cy="5257800"/>
          </a:xfrm>
          <a:solidFill>
            <a:schemeClr val="bg2">
              <a:alpha val="41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 of the Universe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Planets,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solar/stellar systems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galaxies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galaxy groups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observable universe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Universe</a:t>
            </a:r>
            <a:endParaRPr lang="en-US" sz="2800" b="1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Mountains and Sunspots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524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Moons of Jupiter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43529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53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Phases of Venus</a:t>
            </a:r>
          </a:p>
        </p:txBody>
      </p:sp>
      <p:pic>
        <p:nvPicPr>
          <p:cNvPr id="23555" name="Picture 5" descr="venusphases_wa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257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Tutorial:  </a:t>
            </a:r>
            <a:r>
              <a:rPr lang="en-US" sz="5400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Kepler’s</a:t>
            </a: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Laws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36867" name="Picture 3" descr="discworld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04900" y="3962400"/>
            <a:ext cx="20574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Page 21</a:t>
            </a:r>
            <a:endParaRPr lang="en-US" sz="36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48050" y="2305050"/>
            <a:ext cx="5638800" cy="4343400"/>
            <a:chOff x="2819400" y="1600200"/>
            <a:chExt cx="5638800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0" t="16430" r="24849" b="58652"/>
            <a:stretch/>
          </p:blipFill>
          <p:spPr>
            <a:xfrm>
              <a:off x="2819400" y="1600200"/>
              <a:ext cx="5638800" cy="4343400"/>
            </a:xfrm>
            <a:prstGeom prst="rect">
              <a:avLst/>
            </a:prstGeom>
          </p:spPr>
        </p:pic>
        <p:sp>
          <p:nvSpPr>
            <p:cNvPr id="6" name="12-Point Star 5"/>
            <p:cNvSpPr/>
            <p:nvPr/>
          </p:nvSpPr>
          <p:spPr bwMode="auto">
            <a:xfrm>
              <a:off x="3581400" y="3390900"/>
              <a:ext cx="762000" cy="762000"/>
            </a:xfrm>
            <a:prstGeom prst="star1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" y="2286000"/>
            <a:ext cx="3409950" cy="4154984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G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I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None of these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050" y="621209"/>
            <a:ext cx="9144000" cy="76944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Which has the highest speed?</a:t>
            </a:r>
            <a:endParaRPr lang="en-US" sz="4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91000" y="1943100"/>
            <a:ext cx="4953000" cy="4914900"/>
            <a:chOff x="3505200" y="1496058"/>
            <a:chExt cx="4953000" cy="4914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8" t="14992" r="10353" b="55556"/>
            <a:stretch/>
          </p:blipFill>
          <p:spPr>
            <a:xfrm>
              <a:off x="3505200" y="1496058"/>
              <a:ext cx="4953000" cy="4914900"/>
            </a:xfrm>
            <a:prstGeom prst="rect">
              <a:avLst/>
            </a:prstGeom>
          </p:spPr>
        </p:pic>
        <p:sp>
          <p:nvSpPr>
            <p:cNvPr id="3" name="12-Point Star 2"/>
            <p:cNvSpPr/>
            <p:nvPr/>
          </p:nvSpPr>
          <p:spPr bwMode="auto">
            <a:xfrm>
              <a:off x="5600700" y="3581400"/>
              <a:ext cx="762000" cy="762000"/>
            </a:xfrm>
            <a:prstGeom prst="star1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85" y="685800"/>
            <a:ext cx="9144000" cy="76944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Which has the highest speed?</a:t>
            </a:r>
            <a:endParaRPr lang="en-US" sz="4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0050" y="2331950"/>
            <a:ext cx="3409950" cy="4154984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G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I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4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6760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Bit of History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038600" y="1066800"/>
            <a:ext cx="4876800" cy="160043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Ancient </a:t>
            </a:r>
            <a:r>
              <a:rPr lang="en-US" sz="28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“Greece”:</a:t>
            </a:r>
            <a:endParaRPr lang="en-US" sz="28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Geo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centric 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model of the heavens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7" y="3902765"/>
            <a:ext cx="2587901" cy="28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6400" y="6029980"/>
            <a:ext cx="3364603" cy="52322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800" b="1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Antikythera</a:t>
            </a:r>
            <a:r>
              <a:rPr lang="en-US" sz="28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device</a:t>
            </a:r>
            <a:endParaRPr lang="en-US" sz="28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4" descr="Plato and Aristo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505200" cy="35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48200" y="1935399"/>
            <a:ext cx="44958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Alhazen: the first </a:t>
            </a:r>
            <a:r>
              <a:rPr lang="en-US" sz="36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theoretical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physicist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19200" y="255286"/>
            <a:ext cx="6781800" cy="132343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i="1" dirty="0" smtClean="0">
                <a:solidFill>
                  <a:schemeClr val="bg1"/>
                </a:solidFill>
              </a:rPr>
              <a:t>Science is </a:t>
            </a:r>
            <a:r>
              <a:rPr lang="en-US" sz="4000" i="1" dirty="0">
                <a:solidFill>
                  <a:schemeClr val="bg1"/>
                </a:solidFill>
              </a:rPr>
              <a:t>not fundamentally European in origin.</a:t>
            </a:r>
          </a:p>
        </p:txBody>
      </p:sp>
      <p:pic>
        <p:nvPicPr>
          <p:cNvPr id="2052" name="Picture 4" descr="https://upload.wikimedia.org/wikipedia/commons/thumb/b/b4/Edwin_Smith_Papyrus_v2.jpg/800px-Edwin_Smith_Papyrus_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1"/>
          <a:stretch/>
        </p:blipFill>
        <p:spPr bwMode="auto">
          <a:xfrm>
            <a:off x="-76199" y="1597775"/>
            <a:ext cx="4343400" cy="31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8099" y="4718393"/>
            <a:ext cx="44958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Egyptian medical text c. 1600 BCE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63559" y="6038726"/>
            <a:ext cx="3389641" cy="830997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الحسن بن الهيثم‎‎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http://historyofinformation.com/images/ibn_al-haitha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6" t="7980" r="6750" b="15168"/>
          <a:stretch/>
        </p:blipFill>
        <p:spPr bwMode="auto">
          <a:xfrm>
            <a:off x="6322720" y="3135728"/>
            <a:ext cx="2802230" cy="37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"/>
          <p:cNvSpPr>
            <a:spLocks noChangeArrowheads="1"/>
          </p:cNvSpPr>
          <p:nvPr/>
        </p:nvSpPr>
        <p:spPr bwMode="auto">
          <a:xfrm>
            <a:off x="838200" y="1066800"/>
            <a:ext cx="7543800" cy="1828800"/>
          </a:xfrm>
          <a:prstGeom prst="rect">
            <a:avLst/>
          </a:prstGeom>
          <a:solidFill>
            <a:schemeClr val="tx1"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Ptolemaic Model</a:t>
            </a:r>
          </a:p>
        </p:txBody>
      </p:sp>
      <p:sp>
        <p:nvSpPr>
          <p:cNvPr id="11268" name="WordArt 17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781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Ptolomey's Geocentric Universe</a:t>
            </a:r>
          </a:p>
        </p:txBody>
      </p:sp>
      <p:sp>
        <p:nvSpPr>
          <p:cNvPr id="11269" name="WordArt 18"/>
          <p:cNvSpPr>
            <a:spLocks noChangeArrowheads="1" noChangeShapeType="1" noTextEdit="1"/>
          </p:cNvSpPr>
          <p:nvPr/>
        </p:nvSpPr>
        <p:spPr bwMode="auto">
          <a:xfrm rot="285818">
            <a:off x="1447800" y="2057400"/>
            <a:ext cx="2743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Now with</a:t>
            </a:r>
          </a:p>
        </p:txBody>
      </p:sp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4572000" y="1981200"/>
            <a:ext cx="2590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Epicycles!</a:t>
            </a:r>
          </a:p>
        </p:txBody>
      </p:sp>
      <p:pic>
        <p:nvPicPr>
          <p:cNvPr id="11271" name="Picture 23" descr="ptolomey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9750"/>
            <a:ext cx="3733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4" descr="ptolome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79750"/>
            <a:ext cx="3810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 Bit of History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43400" y="1066800"/>
            <a:ext cx="4572000" cy="5478423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 need a new model:</a:t>
            </a: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Copernicus:  </a:t>
            </a:r>
            <a:r>
              <a:rPr lang="en-US" sz="28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Helio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centric 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model…but it’s not more </a:t>
            </a:r>
            <a:r>
              <a:rPr lang="en-US" sz="28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accurate</a:t>
            </a: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endParaRPr lang="en-US" sz="28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Tycho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Brahe: precise 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observations</a:t>
            </a: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endParaRPr lang="en-US" sz="28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Kepler: Hey, it turns out 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…                 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Copernicus is right!</a:t>
            </a:r>
          </a:p>
        </p:txBody>
      </p:sp>
      <p:pic>
        <p:nvPicPr>
          <p:cNvPr id="29702" name="Picture 4" descr="03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52286"/>
            <a:ext cx="3657600" cy="567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0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First Law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5715000" cy="7016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Down with circles!</a:t>
            </a:r>
          </a:p>
        </p:txBody>
      </p:sp>
      <p:pic>
        <p:nvPicPr>
          <p:cNvPr id="30724" name="Picture 4" descr="03-1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86138"/>
            <a:ext cx="7543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828800" y="2362200"/>
            <a:ext cx="5715000" cy="7016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Orbits are ellipses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Second Law</a:t>
            </a:r>
          </a:p>
        </p:txBody>
      </p:sp>
      <p:pic>
        <p:nvPicPr>
          <p:cNvPr id="31747" name="Picture 3" descr="kepler_2_area_and_tim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9370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4572000" y="2847975"/>
            <a:ext cx="4267200" cy="1846263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en-US" sz="32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Planets move:</a:t>
            </a:r>
          </a:p>
          <a:p>
            <a:pPr marL="682625" lvl="1" indent="-225425" fontAlgn="auto">
              <a:spcBef>
                <a:spcPts val="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Fast at perihelion</a:t>
            </a:r>
          </a:p>
          <a:p>
            <a:pPr marL="682625" lvl="1" indent="-22542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Slow at aphelion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84163" y="1339850"/>
            <a:ext cx="8574087" cy="9461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08000" fontAlgn="auto">
              <a:spcBef>
                <a:spcPts val="0"/>
              </a:spcBef>
              <a:spcAft>
                <a:spcPts val="0"/>
              </a:spcAft>
              <a:tabLst>
                <a:tab pos="2176463" algn="l"/>
              </a:tabLst>
              <a:defRPr/>
            </a:pPr>
            <a:r>
              <a:rPr lang="en-US" sz="28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Perihelion:</a:t>
            </a: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Point in an orbit closest to the Sun.</a:t>
            </a:r>
          </a:p>
          <a:p>
            <a:pPr defTabSz="508000" fontAlgn="auto">
              <a:spcBef>
                <a:spcPts val="0"/>
              </a:spcBef>
              <a:spcAft>
                <a:spcPts val="0"/>
              </a:spcAft>
              <a:tabLst>
                <a:tab pos="2176463" algn="l"/>
              </a:tabLst>
              <a:defRPr/>
            </a:pPr>
            <a:r>
              <a:rPr lang="en-US" sz="28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Aphelion:</a:t>
            </a: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	Point in an orbit furthest from the Sun.</a:t>
            </a:r>
            <a:endParaRPr lang="en-US" sz="2800" b="1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724400" y="5210175"/>
            <a:ext cx="39624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Equal areas in Equal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Kepler’s</a:t>
            </a: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Third Law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95275" y="5486400"/>
            <a:ext cx="8555038" cy="9461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Orbital Period:</a:t>
            </a:r>
            <a:endParaRPr lang="en-US" sz="28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The time required to complete one orbit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93688" y="3503613"/>
            <a:ext cx="8555037" cy="18161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harmonic law: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There is a precise mathematical relationship between the 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orbital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period (P)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and the 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semi-major axis (a)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324100" y="1416050"/>
            <a:ext cx="4495800" cy="15557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96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</a:t>
            </a:r>
            <a:r>
              <a:rPr lang="en-US" sz="54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9600" b="1" i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2 </a:t>
            </a:r>
            <a:r>
              <a:rPr lang="en-US" sz="96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</a:t>
            </a:r>
            <a:r>
              <a:rPr lang="en-US" sz="96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a</a:t>
            </a:r>
            <a:r>
              <a:rPr lang="en-US" sz="40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sz="9600" b="1" i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3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24399" y="2876877"/>
            <a:ext cx="3124200" cy="52322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28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“Proportional to”</a:t>
            </a:r>
            <a:endParaRPr lang="en-US" sz="28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04506" y="2743200"/>
            <a:ext cx="533400" cy="457200"/>
            <a:chOff x="4114800" y="2743200"/>
            <a:chExt cx="533400" cy="457200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4114800" y="3171144"/>
              <a:ext cx="5334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4114800" y="27432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“End” of </a:t>
            </a:r>
            <a:r>
              <a:rPr lang="en-US" sz="5400" dirty="0" err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Geocentrism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422374" y="2667000"/>
            <a:ext cx="54864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Galileo </a:t>
            </a:r>
            <a:r>
              <a:rPr lang="en-US" sz="3600" b="1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Galilei</a:t>
            </a:r>
            <a:endParaRPr lang="en-US" sz="3600" b="1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endParaRPr lang="en-US" sz="3600" b="1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65138" indent="-465138" algn="ctr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</a:t>
            </a:r>
            <a:r>
              <a:rPr lang="en-US" sz="36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ontemporary of Kepler</a:t>
            </a:r>
            <a:endParaRPr lang="en-US" sz="36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6" name="Picture 4" descr="dialo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29146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673</Words>
  <Application>Microsoft Office PowerPoint</Application>
  <PresentationFormat>On-screen Show (4:3)</PresentationFormat>
  <Paragraphs>218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Garamond</vt:lpstr>
      <vt:lpstr>Georgia</vt:lpstr>
      <vt:lpstr>Impact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Delain, Kisha M.</cp:lastModifiedBy>
  <cp:revision>119</cp:revision>
  <dcterms:created xsi:type="dcterms:W3CDTF">2011-07-14T15:11:32Z</dcterms:created>
  <dcterms:modified xsi:type="dcterms:W3CDTF">2016-07-14T23:49:51Z</dcterms:modified>
</cp:coreProperties>
</file>