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425" r:id="rId2"/>
    <p:sldId id="433" r:id="rId3"/>
    <p:sldId id="431" r:id="rId4"/>
    <p:sldId id="432" r:id="rId5"/>
    <p:sldId id="434" r:id="rId6"/>
    <p:sldId id="435" r:id="rId7"/>
    <p:sldId id="426" r:id="rId8"/>
    <p:sldId id="427" r:id="rId9"/>
    <p:sldId id="428" r:id="rId10"/>
    <p:sldId id="429" r:id="rId11"/>
    <p:sldId id="411" r:id="rId12"/>
    <p:sldId id="412" r:id="rId13"/>
    <p:sldId id="413" r:id="rId14"/>
    <p:sldId id="414" r:id="rId15"/>
    <p:sldId id="420" r:id="rId16"/>
    <p:sldId id="421" r:id="rId17"/>
    <p:sldId id="424" r:id="rId18"/>
    <p:sldId id="422" r:id="rId19"/>
    <p:sldId id="430" r:id="rId20"/>
    <p:sldId id="410" r:id="rId21"/>
  </p:sldIdLst>
  <p:sldSz cx="9144000" cy="6858000" type="screen4x3"/>
  <p:notesSz cx="7315200" cy="9601200"/>
  <p:embeddedFontLst>
    <p:embeddedFont>
      <p:font typeface="Georgia" panose="02040502050405020303" pitchFamily="18" charset="0"/>
      <p:regular r:id="rId23"/>
      <p:bold r:id="rId24"/>
      <p:italic r:id="rId25"/>
      <p:boldItalic r:id="rId26"/>
    </p:embeddedFont>
  </p:embeddedFontLst>
  <p:defaultTextStyle>
    <a:defPPr>
      <a:defRPr lang="en-US"/>
    </a:defPPr>
    <a:lvl1pPr algn="ctr" rtl="0" eaLnBrk="0" fontAlgn="base" hangingPunct="0">
      <a:spcBef>
        <a:spcPct val="0"/>
      </a:spcBef>
      <a:spcAft>
        <a:spcPct val="0"/>
      </a:spcAft>
      <a:defRPr sz="3200"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3200" kern="1200">
        <a:solidFill>
          <a:schemeClr val="bg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3200" kern="1200">
        <a:solidFill>
          <a:schemeClr val="bg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3200" kern="1200">
        <a:solidFill>
          <a:schemeClr val="bg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3200" kern="1200">
        <a:solidFill>
          <a:schemeClr val="bg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3200" kern="1200">
        <a:solidFill>
          <a:schemeClr val="bg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3200" kern="1200">
        <a:solidFill>
          <a:schemeClr val="bg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3200" kern="1200">
        <a:solidFill>
          <a:schemeClr val="bg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3200" kern="1200">
        <a:solidFill>
          <a:schemeClr val="bg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3EF"/>
    <a:srgbClr val="F5E9E9"/>
    <a:srgbClr val="EFDBDB"/>
    <a:srgbClr val="E6C6C6"/>
    <a:srgbClr val="EDD7D7"/>
    <a:srgbClr val="F0C0C0"/>
    <a:srgbClr val="F4D0D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85542" autoAdjust="0"/>
  </p:normalViewPr>
  <p:slideViewPr>
    <p:cSldViewPr>
      <p:cViewPr varScale="1">
        <p:scale>
          <a:sx n="65" d="100"/>
          <a:sy n="65" d="100"/>
        </p:scale>
        <p:origin x="118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smtClean="0">
                <a:solidFill>
                  <a:schemeClr val="tx1"/>
                </a:solidFill>
                <a:effectLst/>
              </a:defRPr>
            </a:lvl1pPr>
          </a:lstStyle>
          <a:p>
            <a:pPr>
              <a:defRPr/>
            </a:pPr>
            <a:endParaRPr lang="en-US"/>
          </a:p>
        </p:txBody>
      </p:sp>
      <p:sp>
        <p:nvSpPr>
          <p:cNvPr id="6758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solidFill>
                  <a:schemeClr val="tx1"/>
                </a:solidFill>
                <a:effectLst/>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smtClean="0">
                <a:solidFill>
                  <a:schemeClr val="tx1"/>
                </a:solidFill>
                <a:effectLst/>
              </a:defRPr>
            </a:lvl1pPr>
          </a:lstStyle>
          <a:p>
            <a:pPr>
              <a:defRPr/>
            </a:pPr>
            <a:endParaRPr lang="en-US"/>
          </a:p>
        </p:txBody>
      </p:sp>
      <p:sp>
        <p:nvSpPr>
          <p:cNvPr id="6759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solidFill>
                  <a:schemeClr val="tx1"/>
                </a:solidFill>
                <a:effectLst/>
              </a:defRPr>
            </a:lvl1pPr>
          </a:lstStyle>
          <a:p>
            <a:pPr>
              <a:defRPr/>
            </a:pPr>
            <a:fld id="{BE4E1F44-7A88-415E-85C3-B1EA4F7D31CF}" type="slidenum">
              <a:rPr lang="en-US"/>
              <a:pPr>
                <a:defRPr/>
              </a:pPr>
              <a:t>‹#›</a:t>
            </a:fld>
            <a:endParaRPr lang="en-US"/>
          </a:p>
        </p:txBody>
      </p:sp>
    </p:spTree>
    <p:extLst>
      <p:ext uri="{BB962C8B-B14F-4D97-AF65-F5344CB8AC3E}">
        <p14:creationId xmlns:p14="http://schemas.microsoft.com/office/powerpoint/2010/main" val="4154506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emini.edu/index.php?option=content&amp;task=view&amp;id=14" TargetMode="External"/><Relationship Id="rId7" Type="http://schemas.openxmlformats.org/officeDocument/2006/relationships/hyperlink" Target="http://www.nsf.gov/"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aura-astronomy.org/" TargetMode="External"/><Relationship Id="rId5" Type="http://schemas.openxmlformats.org/officeDocument/2006/relationships/hyperlink" Target="http://www.gemini.edu/" TargetMode="External"/><Relationship Id="rId4" Type="http://schemas.openxmlformats.org/officeDocument/2006/relationships/hyperlink" Target="http://www.ifa.hawaii.edu/tops/michaud.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31EE060B-6D5D-4462-B1EA-ECC18D983280}" type="slidenum">
              <a:rPr lang="en-US" sz="1300" smtClean="0">
                <a:latin typeface="Arial" charset="0"/>
              </a:rPr>
              <a:pPr/>
              <a:t>1</a:t>
            </a:fld>
            <a:endParaRPr lang="en-US" sz="1300"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dirty="0" smtClean="0">
                <a:solidFill>
                  <a:schemeClr val="bg1"/>
                </a:solidFill>
              </a:rPr>
              <a:t>WHAT do we see (and experience)?</a:t>
            </a:r>
          </a:p>
          <a:p>
            <a:pPr algn="l"/>
            <a:r>
              <a:rPr lang="en-US" sz="1200" dirty="0" smtClean="0">
                <a:solidFill>
                  <a:schemeClr val="bg1"/>
                </a:solidFill>
              </a:rPr>
              <a:t>WHY do we see what we see?</a:t>
            </a:r>
          </a:p>
          <a:p>
            <a:pPr algn="l"/>
            <a:endParaRPr lang="en-US" sz="1200" dirty="0" smtClean="0">
              <a:solidFill>
                <a:schemeClr val="bg1"/>
              </a:solidFill>
            </a:endParaRPr>
          </a:p>
          <a:p>
            <a:pPr eaLnBrk="1" hangingPunct="1"/>
            <a:r>
              <a:rPr lang="en-US" dirty="0" smtClean="0"/>
              <a:t>When we walk outside and look into the sky, what do we see?</a:t>
            </a:r>
          </a:p>
          <a:p>
            <a:pPr eaLnBrk="1" hangingPunct="1"/>
            <a:r>
              <a:rPr lang="en-US" dirty="0" smtClean="0"/>
              <a:t>How does our view change with time?</a:t>
            </a:r>
          </a:p>
          <a:p>
            <a:pPr eaLnBrk="1" hangingPunct="1"/>
            <a:r>
              <a:rPr lang="en-US" dirty="0" smtClean="0"/>
              <a:t>Why does the night sky change in the way that it does?</a:t>
            </a:r>
          </a:p>
          <a:p>
            <a:pPr eaLnBrk="1" hangingPunct="1"/>
            <a:endParaRPr lang="en-US" dirty="0" smtClean="0"/>
          </a:p>
          <a:p>
            <a:pPr eaLnBrk="1" hangingPunct="1"/>
            <a:r>
              <a:rPr lang="en-US" dirty="0" smtClean="0"/>
              <a:t>Lecture Tutorial:</a:t>
            </a:r>
            <a:r>
              <a:rPr lang="en-US" baseline="0" dirty="0" smtClean="0"/>
              <a:t>  Motions in the Sky</a:t>
            </a:r>
          </a:p>
          <a:p>
            <a:pPr eaLnBrk="1" hangingPunct="1"/>
            <a:endParaRPr lang="en-US" dirty="0" smtClean="0"/>
          </a:p>
          <a:p>
            <a:pPr>
              <a:buFontTx/>
              <a:buAutoNum type="alphaUcPeriod"/>
            </a:pPr>
            <a:r>
              <a:rPr lang="en-US" sz="2000" dirty="0" smtClean="0">
                <a:solidFill>
                  <a:schemeClr val="bg1"/>
                </a:solidFill>
              </a:rPr>
              <a:t>WHAT do we see?</a:t>
            </a:r>
          </a:p>
          <a:p>
            <a:pPr lvl="1">
              <a:buFontTx/>
              <a:buAutoNum type="arabicPeriod"/>
            </a:pPr>
            <a:r>
              <a:rPr lang="en-US" sz="2000" dirty="0" smtClean="0">
                <a:solidFill>
                  <a:schemeClr val="bg1"/>
                </a:solidFill>
              </a:rPr>
              <a:t>What is the Celestial Sphere?</a:t>
            </a:r>
          </a:p>
          <a:p>
            <a:pPr lvl="1">
              <a:buFontTx/>
              <a:buAutoNum type="arabicPeriod"/>
            </a:pPr>
            <a:r>
              <a:rPr lang="en-US" sz="2000" dirty="0" smtClean="0">
                <a:solidFill>
                  <a:schemeClr val="bg1"/>
                </a:solidFill>
              </a:rPr>
              <a:t>What are Meridian, the Celestial Equator, and Zenith?</a:t>
            </a:r>
          </a:p>
          <a:p>
            <a:pPr lvl="1">
              <a:buFontTx/>
              <a:buAutoNum type="arabicPeriod"/>
            </a:pPr>
            <a:r>
              <a:rPr lang="en-US" sz="2000" dirty="0" smtClean="0">
                <a:solidFill>
                  <a:schemeClr val="bg1"/>
                </a:solidFill>
              </a:rPr>
              <a:t>How do the stars move over time?</a:t>
            </a:r>
          </a:p>
          <a:p>
            <a:pPr lvl="1">
              <a:buFontTx/>
              <a:buAutoNum type="arabicPeriod"/>
            </a:pPr>
            <a:r>
              <a:rPr lang="en-US" sz="2000" dirty="0" smtClean="0">
                <a:solidFill>
                  <a:schemeClr val="bg1"/>
                </a:solidFill>
              </a:rPr>
              <a:t>How does the Sun move over time?</a:t>
            </a:r>
          </a:p>
          <a:p>
            <a:pPr lvl="1">
              <a:buFontTx/>
              <a:buAutoNum type="arabicPeriod"/>
            </a:pPr>
            <a:r>
              <a:rPr lang="en-US" sz="2000" dirty="0" smtClean="0">
                <a:solidFill>
                  <a:schemeClr val="bg1"/>
                </a:solidFill>
              </a:rPr>
              <a:t>How do the Planets move over time?</a:t>
            </a:r>
          </a:p>
          <a:p>
            <a:pPr lvl="1">
              <a:buFontTx/>
              <a:buAutoNum type="arabicPeriod"/>
            </a:pPr>
            <a:r>
              <a:rPr lang="en-US" sz="2000" dirty="0" smtClean="0">
                <a:solidFill>
                  <a:schemeClr val="bg1"/>
                </a:solidFill>
              </a:rPr>
              <a:t>How does my view change with position on Earth?</a:t>
            </a:r>
          </a:p>
          <a:p>
            <a:pPr lvl="1"/>
            <a:endParaRPr lang="en-US" sz="2000" dirty="0" smtClean="0">
              <a:solidFill>
                <a:schemeClr val="bg1"/>
              </a:solidFill>
            </a:endParaRPr>
          </a:p>
          <a:p>
            <a:pPr>
              <a:buFontTx/>
              <a:buAutoNum type="alphaUcPeriod" startAt="2"/>
            </a:pPr>
            <a:r>
              <a:rPr lang="en-US" sz="2000" dirty="0" smtClean="0">
                <a:solidFill>
                  <a:schemeClr val="bg1"/>
                </a:solidFill>
              </a:rPr>
              <a:t>WHY do we see what we see?</a:t>
            </a:r>
          </a:p>
          <a:p>
            <a:pPr lvl="1">
              <a:buFontTx/>
              <a:buAutoNum type="arabicPeriod"/>
            </a:pPr>
            <a:r>
              <a:rPr lang="en-US" sz="2000" dirty="0" smtClean="0">
                <a:solidFill>
                  <a:schemeClr val="bg1"/>
                </a:solidFill>
              </a:rPr>
              <a:t>Why does the horizon block half the sky?</a:t>
            </a:r>
          </a:p>
          <a:p>
            <a:pPr lvl="1">
              <a:buFontTx/>
              <a:buAutoNum type="arabicPeriod"/>
            </a:pPr>
            <a:r>
              <a:rPr lang="en-US" sz="2000" dirty="0" smtClean="0">
                <a:solidFill>
                  <a:schemeClr val="bg1"/>
                </a:solidFill>
              </a:rPr>
              <a:t>WHY to questions A4 through A7</a:t>
            </a:r>
          </a:p>
          <a:p>
            <a:pPr lvl="1">
              <a:buFontTx/>
              <a:buAutoNum type="arabicPeriod"/>
            </a:pPr>
            <a:endParaRPr lang="en-US" sz="2000" dirty="0" smtClean="0">
              <a:solidFill>
                <a:schemeClr val="bg1"/>
              </a:solidFill>
            </a:endParaRPr>
          </a:p>
          <a:p>
            <a:pPr>
              <a:buFontTx/>
              <a:buAutoNum type="alphaUcPeriod" startAt="3"/>
            </a:pPr>
            <a:r>
              <a:rPr lang="en-US" sz="2000" dirty="0" smtClean="0">
                <a:solidFill>
                  <a:schemeClr val="bg1"/>
                </a:solidFill>
              </a:rPr>
              <a:t> Miscellaneous Tidbits</a:t>
            </a:r>
          </a:p>
          <a:p>
            <a:pPr lvl="1">
              <a:buFontTx/>
              <a:buAutoNum type="arabicPeriod"/>
            </a:pPr>
            <a:r>
              <a:rPr lang="en-US" sz="2000" dirty="0" smtClean="0">
                <a:solidFill>
                  <a:schemeClr val="bg1"/>
                </a:solidFill>
              </a:rPr>
              <a:t>What causes the seasons?</a:t>
            </a:r>
          </a:p>
          <a:p>
            <a:pPr lvl="1">
              <a:buFontTx/>
              <a:buAutoNum type="arabicPeriod"/>
            </a:pPr>
            <a:r>
              <a:rPr lang="en-US" sz="2000" dirty="0" smtClean="0">
                <a:solidFill>
                  <a:schemeClr val="bg1"/>
                </a:solidFill>
              </a:rPr>
              <a:t>What is a Sidereal Day?</a:t>
            </a:r>
          </a:p>
          <a:p>
            <a:pPr lvl="1">
              <a:buFontTx/>
              <a:buAutoNum type="arabicPeriod"/>
            </a:pPr>
            <a:r>
              <a:rPr lang="en-US" sz="2000" dirty="0" smtClean="0">
                <a:solidFill>
                  <a:schemeClr val="bg1"/>
                </a:solidFill>
              </a:rPr>
              <a:t>What is a Solar Day?</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61475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66788">
              <a:defRPr sz="3200">
                <a:solidFill>
                  <a:schemeClr val="bg1"/>
                </a:solidFill>
                <a:latin typeface="Arial" charset="0"/>
              </a:defRPr>
            </a:lvl1pPr>
            <a:lvl2pPr marL="742950" indent="-285750" defTabSz="966788">
              <a:defRPr sz="3200">
                <a:solidFill>
                  <a:schemeClr val="bg1"/>
                </a:solidFill>
                <a:latin typeface="Arial" charset="0"/>
              </a:defRPr>
            </a:lvl2pPr>
            <a:lvl3pPr marL="1143000" indent="-228600" defTabSz="966788">
              <a:defRPr sz="3200">
                <a:solidFill>
                  <a:schemeClr val="bg1"/>
                </a:solidFill>
                <a:latin typeface="Arial" charset="0"/>
              </a:defRPr>
            </a:lvl3pPr>
            <a:lvl4pPr marL="1600200" indent="-228600" defTabSz="966788">
              <a:defRPr sz="3200">
                <a:solidFill>
                  <a:schemeClr val="bg1"/>
                </a:solidFill>
                <a:latin typeface="Arial" charset="0"/>
              </a:defRPr>
            </a:lvl4pPr>
            <a:lvl5pPr marL="2057400" indent="-228600" defTabSz="966788">
              <a:defRPr sz="3200">
                <a:solidFill>
                  <a:schemeClr val="bg1"/>
                </a:solidFill>
                <a:latin typeface="Arial" charset="0"/>
              </a:defRPr>
            </a:lvl5pPr>
            <a:lvl6pPr marL="2514600" indent="-228600" algn="ctr" defTabSz="966788" eaLnBrk="0" fontAlgn="base" hangingPunct="0">
              <a:spcBef>
                <a:spcPct val="0"/>
              </a:spcBef>
              <a:spcAft>
                <a:spcPct val="0"/>
              </a:spcAft>
              <a:defRPr sz="3200">
                <a:solidFill>
                  <a:schemeClr val="bg1"/>
                </a:solidFill>
                <a:latin typeface="Arial" charset="0"/>
              </a:defRPr>
            </a:lvl6pPr>
            <a:lvl7pPr marL="2971800" indent="-228600" algn="ctr" defTabSz="966788" eaLnBrk="0" fontAlgn="base" hangingPunct="0">
              <a:spcBef>
                <a:spcPct val="0"/>
              </a:spcBef>
              <a:spcAft>
                <a:spcPct val="0"/>
              </a:spcAft>
              <a:defRPr sz="3200">
                <a:solidFill>
                  <a:schemeClr val="bg1"/>
                </a:solidFill>
                <a:latin typeface="Arial" charset="0"/>
              </a:defRPr>
            </a:lvl7pPr>
            <a:lvl8pPr marL="3429000" indent="-228600" algn="ctr" defTabSz="966788" eaLnBrk="0" fontAlgn="base" hangingPunct="0">
              <a:spcBef>
                <a:spcPct val="0"/>
              </a:spcBef>
              <a:spcAft>
                <a:spcPct val="0"/>
              </a:spcAft>
              <a:defRPr sz="3200">
                <a:solidFill>
                  <a:schemeClr val="bg1"/>
                </a:solidFill>
                <a:latin typeface="Arial" charset="0"/>
              </a:defRPr>
            </a:lvl8pPr>
            <a:lvl9pPr marL="3886200" indent="-228600" algn="ctr" defTabSz="966788" eaLnBrk="0" fontAlgn="base" hangingPunct="0">
              <a:spcBef>
                <a:spcPct val="0"/>
              </a:spcBef>
              <a:spcAft>
                <a:spcPct val="0"/>
              </a:spcAft>
              <a:defRPr sz="3200">
                <a:solidFill>
                  <a:schemeClr val="bg1"/>
                </a:solidFill>
                <a:latin typeface="Arial" charset="0"/>
              </a:defRPr>
            </a:lvl9pPr>
          </a:lstStyle>
          <a:p>
            <a:fld id="{317E2621-EFFE-4FD4-9099-B37EAE5EE4CD}" type="slidenum">
              <a:rPr lang="en-US" sz="1300">
                <a:solidFill>
                  <a:schemeClr val="tx1"/>
                </a:solidFill>
              </a:rPr>
              <a:pPr/>
              <a:t>10</a:t>
            </a:fld>
            <a:endParaRPr lang="en-US" sz="1300">
              <a:solidFill>
                <a:schemeClr val="tx1"/>
              </a:solidFill>
            </a:endParaRPr>
          </a:p>
        </p:txBody>
      </p:sp>
      <p:sp>
        <p:nvSpPr>
          <p:cNvPr id="101379" name="Rectangle 2"/>
          <p:cNvSpPr>
            <a:spLocks noGrp="1" noRot="1" noChangeAspect="1" noChangeArrowheads="1" noTextEdit="1"/>
          </p:cNvSpPr>
          <p:nvPr>
            <p:ph type="sldImg"/>
          </p:nvPr>
        </p:nvSpPr>
        <p:spPr>
          <a:xfrm>
            <a:off x="1258888" y="720725"/>
            <a:ext cx="4800600" cy="3600450"/>
          </a:xfrm>
          <a:ln/>
        </p:spPr>
      </p:sp>
      <p:sp>
        <p:nvSpPr>
          <p:cNvPr id="101380" name="Rectangle 3"/>
          <p:cNvSpPr>
            <a:spLocks noGrp="1" noChangeArrowheads="1"/>
          </p:cNvSpPr>
          <p:nvPr>
            <p:ph type="body" idx="1"/>
          </p:nvPr>
        </p:nvSpPr>
        <p:spPr>
          <a:noFill/>
        </p:spPr>
        <p:txBody>
          <a:bodyPr/>
          <a:lstStyle/>
          <a:p>
            <a:pPr eaLnBrk="1" hangingPunct="1"/>
            <a:r>
              <a:rPr lang="en-US" dirty="0" smtClean="0"/>
              <a:t>Remember what happened in </a:t>
            </a:r>
            <a:r>
              <a:rPr lang="en-US" dirty="0" err="1" smtClean="0"/>
              <a:t>Stellarium</a:t>
            </a:r>
            <a:r>
              <a:rPr lang="en-US" dirty="0" smtClean="0"/>
              <a:t> when you were watching the planets?</a:t>
            </a:r>
          </a:p>
        </p:txBody>
      </p:sp>
    </p:spTree>
    <p:extLst>
      <p:ext uri="{BB962C8B-B14F-4D97-AF65-F5344CB8AC3E}">
        <p14:creationId xmlns:p14="http://schemas.microsoft.com/office/powerpoint/2010/main" val="376587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77568361-3512-44FA-B709-CB61C805853C}" type="slidenum">
              <a:rPr lang="en-US" sz="1300" smtClean="0">
                <a:solidFill>
                  <a:srgbClr val="000000"/>
                </a:solidFill>
                <a:latin typeface="Arial" charset="0"/>
              </a:rPr>
              <a:pPr/>
              <a:t>11</a:t>
            </a:fld>
            <a:endParaRPr lang="en-US" sz="1300" smtClean="0">
              <a:solidFill>
                <a:srgbClr val="000000"/>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At last there’s no PERMANENTLY dark side of the Moon.</a:t>
            </a:r>
          </a:p>
          <a:p>
            <a:pPr eaLnBrk="1" hangingPunct="1"/>
            <a:endParaRPr lang="en-US" dirty="0" smtClean="0"/>
          </a:p>
          <a:p>
            <a:pPr eaLnBrk="1" hangingPunct="1"/>
            <a:r>
              <a:rPr lang="en-US" dirty="0" smtClean="0"/>
              <a:t>The Moon has day and night just like the Earth.</a:t>
            </a:r>
          </a:p>
          <a:p>
            <a:pPr eaLnBrk="1" hangingPunct="1"/>
            <a:r>
              <a:rPr lang="en-US" dirty="0" smtClean="0"/>
              <a:t>The odd thing is that it always keeps the same face towards us.</a:t>
            </a:r>
          </a:p>
          <a:p>
            <a:pPr eaLnBrk="1" hangingPunct="1"/>
            <a:r>
              <a:rPr lang="en-US" dirty="0" smtClean="0"/>
              <a:t>So- there is a FAR side of the Moon.  </a:t>
            </a:r>
          </a:p>
          <a:p>
            <a:pPr eaLnBrk="1" hangingPunct="1"/>
            <a:r>
              <a:rPr lang="en-US" dirty="0" smtClean="0"/>
              <a:t>The far side of the Moon hadn’t been seen by human beings until the Apollo Missions.</a:t>
            </a:r>
          </a:p>
          <a:p>
            <a:pPr eaLnBrk="1" hangingPunct="1"/>
            <a:endParaRPr lang="en-US" dirty="0" smtClean="0"/>
          </a:p>
          <a:p>
            <a:pPr eaLnBrk="1" hangingPunct="1"/>
            <a:r>
              <a:rPr lang="en-US" dirty="0" smtClean="0"/>
              <a:t>The animation shows one complete lunar day as seen from the Earth, called a “Lunation”</a:t>
            </a:r>
          </a:p>
          <a:p>
            <a:pPr eaLnBrk="1" hangingPunct="1"/>
            <a:r>
              <a:rPr lang="en-US" dirty="0" smtClean="0"/>
              <a:t>Notice that we ALWAYS see roughly the same side.</a:t>
            </a:r>
          </a:p>
          <a:p>
            <a:pPr eaLnBrk="1" hangingPunct="1"/>
            <a:r>
              <a:rPr lang="en-US" dirty="0" smtClean="0"/>
              <a:t>What’s up with Moon Phases anyway?</a:t>
            </a:r>
          </a:p>
        </p:txBody>
      </p:sp>
    </p:spTree>
    <p:extLst>
      <p:ext uri="{BB962C8B-B14F-4D97-AF65-F5344CB8AC3E}">
        <p14:creationId xmlns:p14="http://schemas.microsoft.com/office/powerpoint/2010/main" val="329508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66788">
              <a:defRPr sz="3200">
                <a:solidFill>
                  <a:schemeClr val="bg1"/>
                </a:solidFill>
                <a:latin typeface="Arial" charset="0"/>
              </a:defRPr>
            </a:lvl1pPr>
            <a:lvl2pPr marL="742950" indent="-285750" defTabSz="966788">
              <a:defRPr sz="3200">
                <a:solidFill>
                  <a:schemeClr val="bg1"/>
                </a:solidFill>
                <a:latin typeface="Arial" charset="0"/>
              </a:defRPr>
            </a:lvl2pPr>
            <a:lvl3pPr marL="1143000" indent="-228600" defTabSz="966788">
              <a:defRPr sz="3200">
                <a:solidFill>
                  <a:schemeClr val="bg1"/>
                </a:solidFill>
                <a:latin typeface="Arial" charset="0"/>
              </a:defRPr>
            </a:lvl3pPr>
            <a:lvl4pPr marL="1600200" indent="-228600" defTabSz="966788">
              <a:defRPr sz="3200">
                <a:solidFill>
                  <a:schemeClr val="bg1"/>
                </a:solidFill>
                <a:latin typeface="Arial" charset="0"/>
              </a:defRPr>
            </a:lvl4pPr>
            <a:lvl5pPr marL="2057400" indent="-228600" defTabSz="966788">
              <a:defRPr sz="3200">
                <a:solidFill>
                  <a:schemeClr val="bg1"/>
                </a:solidFill>
                <a:latin typeface="Arial" charset="0"/>
              </a:defRPr>
            </a:lvl5pPr>
            <a:lvl6pPr marL="2514600" indent="-228600" algn="ctr" defTabSz="966788" eaLnBrk="0" fontAlgn="base" hangingPunct="0">
              <a:spcBef>
                <a:spcPct val="0"/>
              </a:spcBef>
              <a:spcAft>
                <a:spcPct val="0"/>
              </a:spcAft>
              <a:defRPr sz="3200">
                <a:solidFill>
                  <a:schemeClr val="bg1"/>
                </a:solidFill>
                <a:latin typeface="Arial" charset="0"/>
              </a:defRPr>
            </a:lvl6pPr>
            <a:lvl7pPr marL="2971800" indent="-228600" algn="ctr" defTabSz="966788" eaLnBrk="0" fontAlgn="base" hangingPunct="0">
              <a:spcBef>
                <a:spcPct val="0"/>
              </a:spcBef>
              <a:spcAft>
                <a:spcPct val="0"/>
              </a:spcAft>
              <a:defRPr sz="3200">
                <a:solidFill>
                  <a:schemeClr val="bg1"/>
                </a:solidFill>
                <a:latin typeface="Arial" charset="0"/>
              </a:defRPr>
            </a:lvl7pPr>
            <a:lvl8pPr marL="3429000" indent="-228600" algn="ctr" defTabSz="966788" eaLnBrk="0" fontAlgn="base" hangingPunct="0">
              <a:spcBef>
                <a:spcPct val="0"/>
              </a:spcBef>
              <a:spcAft>
                <a:spcPct val="0"/>
              </a:spcAft>
              <a:defRPr sz="3200">
                <a:solidFill>
                  <a:schemeClr val="bg1"/>
                </a:solidFill>
                <a:latin typeface="Arial" charset="0"/>
              </a:defRPr>
            </a:lvl8pPr>
            <a:lvl9pPr marL="3886200" indent="-228600" algn="ctr" defTabSz="966788" eaLnBrk="0" fontAlgn="base" hangingPunct="0">
              <a:spcBef>
                <a:spcPct val="0"/>
              </a:spcBef>
              <a:spcAft>
                <a:spcPct val="0"/>
              </a:spcAft>
              <a:defRPr sz="3200">
                <a:solidFill>
                  <a:schemeClr val="bg1"/>
                </a:solidFill>
                <a:latin typeface="Arial" charset="0"/>
              </a:defRPr>
            </a:lvl9pPr>
          </a:lstStyle>
          <a:p>
            <a:fld id="{18DF44C4-FB64-4DB4-87AE-C8060C035269}" type="slidenum">
              <a:rPr lang="en-US" sz="1300">
                <a:solidFill>
                  <a:srgbClr val="000000"/>
                </a:solidFill>
              </a:rPr>
              <a:pPr/>
              <a:t>12</a:t>
            </a:fld>
            <a:endParaRPr lang="en-US" sz="1300">
              <a:solidFill>
                <a:srgbClr val="000000"/>
              </a:solidFill>
            </a:endParaRPr>
          </a:p>
        </p:txBody>
      </p:sp>
      <p:sp>
        <p:nvSpPr>
          <p:cNvPr id="97283" name="Rectangle 2"/>
          <p:cNvSpPr>
            <a:spLocks noGrp="1" noRot="1" noChangeAspect="1" noChangeArrowheads="1" noTextEdit="1"/>
          </p:cNvSpPr>
          <p:nvPr>
            <p:ph type="sldImg"/>
          </p:nvPr>
        </p:nvSpPr>
        <p:spPr>
          <a:xfrm>
            <a:off x="1258888" y="720725"/>
            <a:ext cx="4800600" cy="3600450"/>
          </a:xfrm>
          <a:ln/>
        </p:spPr>
      </p:sp>
      <p:sp>
        <p:nvSpPr>
          <p:cNvPr id="97284" name="Rectangle 3"/>
          <p:cNvSpPr>
            <a:spLocks noGrp="1" noChangeArrowheads="1"/>
          </p:cNvSpPr>
          <p:nvPr>
            <p:ph type="body" idx="1"/>
          </p:nvPr>
        </p:nvSpPr>
        <p:spPr>
          <a:noFill/>
        </p:spPr>
        <p:txBody>
          <a:bodyPr/>
          <a:lstStyle/>
          <a:p>
            <a:pPr eaLnBrk="1" hangingPunct="1"/>
            <a:r>
              <a:rPr lang="en-US" dirty="0" smtClean="0"/>
              <a:t>Lecture tutorial:  the cause of moon phases</a:t>
            </a:r>
          </a:p>
        </p:txBody>
      </p:sp>
    </p:spTree>
    <p:extLst>
      <p:ext uri="{BB962C8B-B14F-4D97-AF65-F5344CB8AC3E}">
        <p14:creationId xmlns:p14="http://schemas.microsoft.com/office/powerpoint/2010/main" val="327060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66788">
              <a:defRPr sz="3200">
                <a:solidFill>
                  <a:schemeClr val="bg1"/>
                </a:solidFill>
                <a:latin typeface="Arial" charset="0"/>
              </a:defRPr>
            </a:lvl1pPr>
            <a:lvl2pPr marL="742950" indent="-285750" defTabSz="966788">
              <a:defRPr sz="3200">
                <a:solidFill>
                  <a:schemeClr val="bg1"/>
                </a:solidFill>
                <a:latin typeface="Arial" charset="0"/>
              </a:defRPr>
            </a:lvl2pPr>
            <a:lvl3pPr marL="1143000" indent="-228600" defTabSz="966788">
              <a:defRPr sz="3200">
                <a:solidFill>
                  <a:schemeClr val="bg1"/>
                </a:solidFill>
                <a:latin typeface="Arial" charset="0"/>
              </a:defRPr>
            </a:lvl3pPr>
            <a:lvl4pPr marL="1600200" indent="-228600" defTabSz="966788">
              <a:defRPr sz="3200">
                <a:solidFill>
                  <a:schemeClr val="bg1"/>
                </a:solidFill>
                <a:latin typeface="Arial" charset="0"/>
              </a:defRPr>
            </a:lvl4pPr>
            <a:lvl5pPr marL="2057400" indent="-228600" defTabSz="966788">
              <a:defRPr sz="3200">
                <a:solidFill>
                  <a:schemeClr val="bg1"/>
                </a:solidFill>
                <a:latin typeface="Arial" charset="0"/>
              </a:defRPr>
            </a:lvl5pPr>
            <a:lvl6pPr marL="2514600" indent="-228600" algn="ctr" defTabSz="966788" eaLnBrk="0" fontAlgn="base" hangingPunct="0">
              <a:spcBef>
                <a:spcPct val="0"/>
              </a:spcBef>
              <a:spcAft>
                <a:spcPct val="0"/>
              </a:spcAft>
              <a:defRPr sz="3200">
                <a:solidFill>
                  <a:schemeClr val="bg1"/>
                </a:solidFill>
                <a:latin typeface="Arial" charset="0"/>
              </a:defRPr>
            </a:lvl6pPr>
            <a:lvl7pPr marL="2971800" indent="-228600" algn="ctr" defTabSz="966788" eaLnBrk="0" fontAlgn="base" hangingPunct="0">
              <a:spcBef>
                <a:spcPct val="0"/>
              </a:spcBef>
              <a:spcAft>
                <a:spcPct val="0"/>
              </a:spcAft>
              <a:defRPr sz="3200">
                <a:solidFill>
                  <a:schemeClr val="bg1"/>
                </a:solidFill>
                <a:latin typeface="Arial" charset="0"/>
              </a:defRPr>
            </a:lvl7pPr>
            <a:lvl8pPr marL="3429000" indent="-228600" algn="ctr" defTabSz="966788" eaLnBrk="0" fontAlgn="base" hangingPunct="0">
              <a:spcBef>
                <a:spcPct val="0"/>
              </a:spcBef>
              <a:spcAft>
                <a:spcPct val="0"/>
              </a:spcAft>
              <a:defRPr sz="3200">
                <a:solidFill>
                  <a:schemeClr val="bg1"/>
                </a:solidFill>
                <a:latin typeface="Arial" charset="0"/>
              </a:defRPr>
            </a:lvl8pPr>
            <a:lvl9pPr marL="3886200" indent="-228600" algn="ctr" defTabSz="966788" eaLnBrk="0" fontAlgn="base" hangingPunct="0">
              <a:spcBef>
                <a:spcPct val="0"/>
              </a:spcBef>
              <a:spcAft>
                <a:spcPct val="0"/>
              </a:spcAft>
              <a:defRPr sz="3200">
                <a:solidFill>
                  <a:schemeClr val="bg1"/>
                </a:solidFill>
                <a:latin typeface="Arial" charset="0"/>
              </a:defRPr>
            </a:lvl9pPr>
          </a:lstStyle>
          <a:p>
            <a:fld id="{F8179DB7-306C-4FFC-8481-53E277C4B008}" type="slidenum">
              <a:rPr lang="en-US" sz="1300">
                <a:solidFill>
                  <a:srgbClr val="000000"/>
                </a:solidFill>
              </a:rPr>
              <a:pPr/>
              <a:t>13</a:t>
            </a:fld>
            <a:endParaRPr lang="en-US" sz="1300">
              <a:solidFill>
                <a:srgbClr val="000000"/>
              </a:solidFill>
            </a:endParaRPr>
          </a:p>
        </p:txBody>
      </p:sp>
      <p:sp>
        <p:nvSpPr>
          <p:cNvPr id="98307" name="Rectangle 2"/>
          <p:cNvSpPr>
            <a:spLocks noGrp="1" noRot="1" noChangeAspect="1" noChangeArrowheads="1" noTextEdit="1"/>
          </p:cNvSpPr>
          <p:nvPr>
            <p:ph type="sldImg"/>
          </p:nvPr>
        </p:nvSpPr>
        <p:spPr>
          <a:xfrm>
            <a:off x="1258888" y="720725"/>
            <a:ext cx="4800600" cy="3600450"/>
          </a:xfrm>
          <a:ln/>
        </p:spPr>
      </p:sp>
      <p:sp>
        <p:nvSpPr>
          <p:cNvPr id="98308" name="Rectangle 3"/>
          <p:cNvSpPr>
            <a:spLocks noGrp="1" noChangeArrowheads="1"/>
          </p:cNvSpPr>
          <p:nvPr>
            <p:ph type="body" idx="1"/>
          </p:nvPr>
        </p:nvSpPr>
        <p:spPr>
          <a:noFill/>
        </p:spPr>
        <p:txBody>
          <a:bodyPr/>
          <a:lstStyle/>
          <a:p>
            <a:pPr eaLnBrk="1" hangingPunct="1"/>
            <a:r>
              <a:rPr lang="en-US" dirty="0" smtClean="0"/>
              <a:t>You are in the penumbra when you can see part of the sun around the moon.</a:t>
            </a:r>
          </a:p>
          <a:p>
            <a:pPr eaLnBrk="1" hangingPunct="1"/>
            <a:r>
              <a:rPr lang="en-US" dirty="0" smtClean="0"/>
              <a:t>You are in the umbra when the entire sun is blocked.</a:t>
            </a:r>
          </a:p>
        </p:txBody>
      </p:sp>
    </p:spTree>
    <p:extLst>
      <p:ext uri="{BB962C8B-B14F-4D97-AF65-F5344CB8AC3E}">
        <p14:creationId xmlns:p14="http://schemas.microsoft.com/office/powerpoint/2010/main" val="164114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86DC5253-E4A0-4421-B1E5-372F5504B117}" type="slidenum">
              <a:rPr lang="en-US" sz="1300" smtClean="0">
                <a:solidFill>
                  <a:srgbClr val="000000"/>
                </a:solidFill>
                <a:latin typeface="Arial" charset="0"/>
              </a:rPr>
              <a:pPr/>
              <a:t>14</a:t>
            </a:fld>
            <a:endParaRPr lang="en-US" sz="1300" smtClean="0">
              <a:solidFill>
                <a:srgbClr val="000000"/>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is a potential for an eclipse twice a year with a sun/node/earth alignment.</a:t>
            </a:r>
          </a:p>
          <a:p>
            <a:pPr eaLnBrk="1" hangingPunct="1"/>
            <a:r>
              <a:rPr lang="en-US" dirty="0" smtClean="0"/>
              <a:t>There is no guarantee that the moon will actually pass through the node at the right time.</a:t>
            </a:r>
          </a:p>
          <a:p>
            <a:pPr eaLnBrk="1" hangingPunct="1"/>
            <a:endParaRPr lang="en-US" dirty="0" smtClean="0"/>
          </a:p>
          <a:p>
            <a:pPr eaLnBrk="1" hangingPunct="1"/>
            <a:r>
              <a:rPr lang="en-US" dirty="0" smtClean="0"/>
              <a:t>Moon’s radius:</a:t>
            </a:r>
            <a:r>
              <a:rPr lang="en-US" baseline="0" dirty="0" smtClean="0"/>
              <a:t> 1079mi (</a:t>
            </a:r>
            <a:r>
              <a:rPr lang="en-US" dirty="0" smtClean="0"/>
              <a:t>1,737.5km)  if </a:t>
            </a:r>
            <a:r>
              <a:rPr lang="en-US" dirty="0" err="1" smtClean="0"/>
              <a:t>diam</a:t>
            </a:r>
            <a:r>
              <a:rPr lang="en-US" dirty="0" smtClean="0"/>
              <a:t> ~ 3.5cm -&gt; </a:t>
            </a:r>
          </a:p>
          <a:p>
            <a:pPr eaLnBrk="1" hangingPunct="1"/>
            <a:r>
              <a:rPr lang="en-US" dirty="0" smtClean="0"/>
              <a:t>Earth</a:t>
            </a:r>
            <a:r>
              <a:rPr lang="en-US" baseline="0" dirty="0" smtClean="0"/>
              <a:t> radius: </a:t>
            </a:r>
            <a:r>
              <a:rPr lang="en-US" dirty="0" smtClean="0"/>
              <a:t>3,959 miles (6,371 km)  then </a:t>
            </a:r>
            <a:r>
              <a:rPr lang="en-US" dirty="0" err="1" smtClean="0"/>
              <a:t>diam</a:t>
            </a:r>
            <a:r>
              <a:rPr lang="en-US" dirty="0" smtClean="0"/>
              <a:t> ~ 12.7cm -&gt; </a:t>
            </a:r>
          </a:p>
          <a:p>
            <a:pPr eaLnBrk="1" hangingPunct="1"/>
            <a:r>
              <a:rPr lang="en-US" dirty="0" smtClean="0"/>
              <a:t>Earth-Moon Distance: 238,900 miles (384,400 km) and then -&gt; </a:t>
            </a:r>
            <a:r>
              <a:rPr lang="en-US" dirty="0" err="1" smtClean="0"/>
              <a:t>dist</a:t>
            </a:r>
            <a:r>
              <a:rPr lang="en-US" dirty="0" smtClean="0"/>
              <a:t> ~ 384cm = 3.84m</a:t>
            </a:r>
          </a:p>
        </p:txBody>
      </p:sp>
    </p:spTree>
    <p:extLst>
      <p:ext uri="{BB962C8B-B14F-4D97-AF65-F5344CB8AC3E}">
        <p14:creationId xmlns:p14="http://schemas.microsoft.com/office/powerpoint/2010/main" val="4237266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8260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1pPr>
            <a:lvl2pPr marL="37931725" indent="-37474525" defTabSz="48260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2pPr>
            <a:lvl3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3pPr>
            <a:lvl4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4pPr>
            <a:lvl5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9pPr>
          </a:lstStyle>
          <a:p>
            <a:fld id="{B847D1B7-0671-45C0-BD69-2931C45F4E6D}" type="slidenum">
              <a:rPr lang="en-US" sz="1300">
                <a:solidFill>
                  <a:srgbClr val="000000"/>
                </a:solidFill>
              </a:rPr>
              <a:pPr/>
              <a:t>15</a:t>
            </a:fld>
            <a:endParaRPr lang="en-US" sz="1300">
              <a:solidFill>
                <a:srgbClr val="000000"/>
              </a:solidFill>
            </a:endParaRPr>
          </a:p>
        </p:txBody>
      </p:sp>
      <p:sp>
        <p:nvSpPr>
          <p:cNvPr id="22531" name="Text Box 2"/>
          <p:cNvSpPr txBox="1">
            <a:spLocks noChangeArrowheads="1"/>
          </p:cNvSpPr>
          <p:nvPr/>
        </p:nvSpPr>
        <p:spPr bwMode="auto">
          <a:xfrm>
            <a:off x="1219200" y="720725"/>
            <a:ext cx="4876800" cy="360045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charset="0"/>
                <a:ea typeface="ヒラギノ角ゴ Pro W3" charset="-128"/>
              </a:defRPr>
            </a:lvl1pPr>
            <a:lvl2pPr marL="37931725" indent="-37474525">
              <a:defRPr sz="2400">
                <a:solidFill>
                  <a:schemeClr val="bg1"/>
                </a:solidFill>
                <a:latin typeface="Arial" charset="0"/>
                <a:ea typeface="ヒラギノ角ゴ Pro W3" charset="-128"/>
              </a:defRPr>
            </a:lvl2pPr>
            <a:lvl3pPr>
              <a:defRPr sz="2400">
                <a:solidFill>
                  <a:schemeClr val="bg1"/>
                </a:solidFill>
                <a:latin typeface="Arial" charset="0"/>
                <a:ea typeface="ヒラギノ角ゴ Pro W3" charset="-128"/>
              </a:defRPr>
            </a:lvl3pPr>
            <a:lvl4pPr>
              <a:defRPr sz="2400">
                <a:solidFill>
                  <a:schemeClr val="bg1"/>
                </a:solidFill>
                <a:latin typeface="Arial" charset="0"/>
                <a:ea typeface="ヒラギノ角ゴ Pro W3" charset="-128"/>
              </a:defRPr>
            </a:lvl4pPr>
            <a:lvl5pPr>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defRPr sz="2400">
                <a:solidFill>
                  <a:schemeClr val="bg1"/>
                </a:solidFill>
                <a:latin typeface="Arial" charset="0"/>
                <a:ea typeface="ヒラギノ角ゴ Pro W3" charset="-128"/>
              </a:defRPr>
            </a:lvl9pPr>
          </a:lstStyle>
          <a:p>
            <a:endParaRPr lang="en-US" sz="1800"/>
          </a:p>
        </p:txBody>
      </p:sp>
      <p:sp>
        <p:nvSpPr>
          <p:cNvPr id="22532" name="Text Box 3"/>
          <p:cNvSpPr>
            <a:spLocks noGrp="1" noChangeArrowheads="1"/>
          </p:cNvSpPr>
          <p:nvPr>
            <p:ph type="body"/>
          </p:nvPr>
        </p:nvSpPr>
        <p:spPr>
          <a:xfrm>
            <a:off x="731838" y="4560888"/>
            <a:ext cx="584835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mtClean="0">
                <a:latin typeface="Times New Roman" charset="0"/>
              </a:rPr>
              <a:t>About 30 Earth diameters</a:t>
            </a:r>
          </a:p>
          <a:p>
            <a:endParaRPr lang="en-US" smtClean="0">
              <a:latin typeface="Times New Roman" charset="0"/>
            </a:endParaRPr>
          </a:p>
          <a:p>
            <a:endParaRPr lang="en-US" smtClean="0">
              <a:latin typeface="Times New Roman" charset="0"/>
            </a:endParaRPr>
          </a:p>
          <a:p>
            <a:endParaRPr lang="en-US" smtClean="0">
              <a:latin typeface="Times New Roman" charset="0"/>
            </a:endParaRPr>
          </a:p>
        </p:txBody>
      </p:sp>
      <p:sp>
        <p:nvSpPr>
          <p:cNvPr id="22533" name="Slide Image Placeholder 4"/>
          <p:cNvSpPr>
            <a:spLocks noGrp="1" noRot="1" noChangeAspect="1"/>
          </p:cNvSpPr>
          <p:nvPr>
            <p:ph type="sldImg"/>
          </p:nvPr>
        </p:nvSpPr>
        <p:spPr>
          <a:ln/>
        </p:spPr>
      </p:sp>
    </p:spTree>
    <p:extLst>
      <p:ext uri="{BB962C8B-B14F-4D97-AF65-F5344CB8AC3E}">
        <p14:creationId xmlns:p14="http://schemas.microsoft.com/office/powerpoint/2010/main" val="262936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8260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1pPr>
            <a:lvl2pPr marL="37931725" indent="-37474525" defTabSz="48260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2pPr>
            <a:lvl3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3pPr>
            <a:lvl4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4pPr>
            <a:lvl5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9pPr>
          </a:lstStyle>
          <a:p>
            <a:fld id="{99259CCC-C5A3-4C9A-880D-59FB000C4713}" type="slidenum">
              <a:rPr lang="en-US" sz="1300">
                <a:solidFill>
                  <a:srgbClr val="000000"/>
                </a:solidFill>
              </a:rPr>
              <a:pPr/>
              <a:t>16</a:t>
            </a:fld>
            <a:endParaRPr lang="en-US" sz="1300">
              <a:solidFill>
                <a:srgbClr val="000000"/>
              </a:solidFill>
            </a:endParaRPr>
          </a:p>
        </p:txBody>
      </p:sp>
      <p:sp>
        <p:nvSpPr>
          <p:cNvPr id="24579" name="Text Box 2"/>
          <p:cNvSpPr txBox="1">
            <a:spLocks noChangeArrowheads="1"/>
          </p:cNvSpPr>
          <p:nvPr/>
        </p:nvSpPr>
        <p:spPr bwMode="auto">
          <a:xfrm>
            <a:off x="1219200" y="720725"/>
            <a:ext cx="4876800" cy="360045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charset="0"/>
                <a:ea typeface="ヒラギノ角ゴ Pro W3" charset="-128"/>
              </a:defRPr>
            </a:lvl1pPr>
            <a:lvl2pPr marL="37931725" indent="-37474525">
              <a:defRPr sz="2400">
                <a:solidFill>
                  <a:schemeClr val="bg1"/>
                </a:solidFill>
                <a:latin typeface="Arial" charset="0"/>
                <a:ea typeface="ヒラギノ角ゴ Pro W3" charset="-128"/>
              </a:defRPr>
            </a:lvl2pPr>
            <a:lvl3pPr>
              <a:defRPr sz="2400">
                <a:solidFill>
                  <a:schemeClr val="bg1"/>
                </a:solidFill>
                <a:latin typeface="Arial" charset="0"/>
                <a:ea typeface="ヒラギノ角ゴ Pro W3" charset="-128"/>
              </a:defRPr>
            </a:lvl3pPr>
            <a:lvl4pPr>
              <a:defRPr sz="2400">
                <a:solidFill>
                  <a:schemeClr val="bg1"/>
                </a:solidFill>
                <a:latin typeface="Arial" charset="0"/>
                <a:ea typeface="ヒラギノ角ゴ Pro W3" charset="-128"/>
              </a:defRPr>
            </a:lvl4pPr>
            <a:lvl5pPr>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defRPr sz="2400">
                <a:solidFill>
                  <a:schemeClr val="bg1"/>
                </a:solidFill>
                <a:latin typeface="Arial" charset="0"/>
                <a:ea typeface="ヒラギノ角ゴ Pro W3" charset="-128"/>
              </a:defRPr>
            </a:lvl9pPr>
          </a:lstStyle>
          <a:p>
            <a:endParaRPr lang="en-US" sz="1800"/>
          </a:p>
        </p:txBody>
      </p:sp>
      <p:sp>
        <p:nvSpPr>
          <p:cNvPr id="24580" name="Text Box 3"/>
          <p:cNvSpPr>
            <a:spLocks noGrp="1" noChangeArrowheads="1"/>
          </p:cNvSpPr>
          <p:nvPr>
            <p:ph type="body"/>
          </p:nvPr>
        </p:nvSpPr>
        <p:spPr>
          <a:xfrm>
            <a:off x="731838" y="4560888"/>
            <a:ext cx="584835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dirty="0" smtClean="0">
                <a:latin typeface="Times New Roman" charset="0"/>
              </a:rPr>
              <a:t>You can see why they are rarely drawn to scale.</a:t>
            </a:r>
          </a:p>
          <a:p>
            <a:endParaRPr lang="en-US" dirty="0" smtClean="0">
              <a:latin typeface="Times New Roman" charset="0"/>
            </a:endParaRPr>
          </a:p>
          <a:p>
            <a:r>
              <a:rPr lang="en-US" dirty="0" smtClean="0">
                <a:latin typeface="Times New Roman" charset="0"/>
              </a:rPr>
              <a:t>You could walk to the Moon in about 6.7 years at 13 NC/hour</a:t>
            </a:r>
          </a:p>
          <a:p>
            <a:r>
              <a:rPr lang="en-US" dirty="0" smtClean="0">
                <a:latin typeface="Times New Roman" charset="0"/>
              </a:rPr>
              <a:t>You could imagine a particularly well built car driving 235,000 miles.</a:t>
            </a:r>
          </a:p>
          <a:p>
            <a:endParaRPr lang="en-US" dirty="0" smtClean="0">
              <a:latin typeface="Times New Roman" charset="0"/>
            </a:endParaRPr>
          </a:p>
          <a:p>
            <a:pPr eaLnBrk="1" hangingPunct="1"/>
            <a:r>
              <a:rPr lang="en-US" dirty="0" smtClean="0"/>
              <a:t>Moon’s radius:</a:t>
            </a:r>
            <a:r>
              <a:rPr lang="en-US" baseline="0" dirty="0" smtClean="0"/>
              <a:t> 1079mi (</a:t>
            </a:r>
            <a:r>
              <a:rPr lang="en-US" dirty="0" smtClean="0"/>
              <a:t>1,737.5km)  if </a:t>
            </a:r>
            <a:r>
              <a:rPr lang="en-US" dirty="0" err="1" smtClean="0"/>
              <a:t>diam</a:t>
            </a:r>
            <a:r>
              <a:rPr lang="en-US" dirty="0" smtClean="0"/>
              <a:t> ~ 3.5cm -&gt; </a:t>
            </a:r>
          </a:p>
          <a:p>
            <a:pPr eaLnBrk="1" hangingPunct="1"/>
            <a:r>
              <a:rPr lang="en-US" dirty="0" smtClean="0"/>
              <a:t>Earth</a:t>
            </a:r>
            <a:r>
              <a:rPr lang="en-US" baseline="0" dirty="0" smtClean="0"/>
              <a:t> radius: </a:t>
            </a:r>
            <a:r>
              <a:rPr lang="en-US" dirty="0" smtClean="0"/>
              <a:t>3,959 miles (6,371 km)  then </a:t>
            </a:r>
            <a:r>
              <a:rPr lang="en-US" dirty="0" err="1" smtClean="0"/>
              <a:t>diam</a:t>
            </a:r>
            <a:r>
              <a:rPr lang="en-US" dirty="0" smtClean="0"/>
              <a:t> ~ 12.7cm -&gt; </a:t>
            </a:r>
          </a:p>
          <a:p>
            <a:pPr eaLnBrk="1" hangingPunct="1"/>
            <a:r>
              <a:rPr lang="en-US" dirty="0" smtClean="0"/>
              <a:t>Earth-Moon Distance: 238,900 miles (384,400 km) and then -&gt; </a:t>
            </a:r>
            <a:r>
              <a:rPr lang="en-US" dirty="0" err="1" smtClean="0"/>
              <a:t>dist</a:t>
            </a:r>
            <a:r>
              <a:rPr lang="en-US" dirty="0" smtClean="0"/>
              <a:t> ~ 384cm = 3.84m</a:t>
            </a:r>
          </a:p>
          <a:p>
            <a:endParaRPr lang="en-US" dirty="0" smtClean="0">
              <a:latin typeface="Times New Roman" charset="0"/>
            </a:endParaRPr>
          </a:p>
          <a:p>
            <a:endParaRPr lang="en-US" dirty="0" smtClean="0">
              <a:latin typeface="Times New Roman" charset="0"/>
            </a:endParaRPr>
          </a:p>
        </p:txBody>
      </p:sp>
      <p:sp>
        <p:nvSpPr>
          <p:cNvPr id="24581" name="Slide Image Placeholder 4"/>
          <p:cNvSpPr>
            <a:spLocks noGrp="1" noRot="1" noChangeAspect="1"/>
          </p:cNvSpPr>
          <p:nvPr>
            <p:ph type="sldImg"/>
          </p:nvPr>
        </p:nvSpPr>
        <p:spPr>
          <a:ln/>
        </p:spPr>
      </p:sp>
    </p:spTree>
    <p:extLst>
      <p:ext uri="{BB962C8B-B14F-4D97-AF65-F5344CB8AC3E}">
        <p14:creationId xmlns:p14="http://schemas.microsoft.com/office/powerpoint/2010/main" val="2246556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8260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1pPr>
            <a:lvl2pPr marL="37931725" indent="-37474525" defTabSz="48260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2pPr>
            <a:lvl3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3pPr>
            <a:lvl4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4pPr>
            <a:lvl5pPr>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sz="2400">
                <a:solidFill>
                  <a:schemeClr val="bg1"/>
                </a:solidFill>
                <a:latin typeface="Arial" charset="0"/>
                <a:ea typeface="ヒラギノ角ゴ Pro W3" charset="-128"/>
              </a:defRPr>
            </a:lvl9pPr>
          </a:lstStyle>
          <a:p>
            <a:fld id="{EC29CBFB-16FA-4EE5-B697-CB36AEF1A1B1}" type="slidenum">
              <a:rPr lang="en-US" sz="1300">
                <a:solidFill>
                  <a:srgbClr val="000000"/>
                </a:solidFill>
              </a:rPr>
              <a:pPr/>
              <a:t>17</a:t>
            </a:fld>
            <a:endParaRPr lang="en-US" sz="1300">
              <a:solidFill>
                <a:srgbClr val="000000"/>
              </a:solidFill>
            </a:endParaRPr>
          </a:p>
        </p:txBody>
      </p:sp>
      <p:sp>
        <p:nvSpPr>
          <p:cNvPr id="38915" name="Text Box 2"/>
          <p:cNvSpPr txBox="1">
            <a:spLocks noChangeArrowheads="1"/>
          </p:cNvSpPr>
          <p:nvPr/>
        </p:nvSpPr>
        <p:spPr bwMode="auto">
          <a:xfrm>
            <a:off x="1219200" y="720725"/>
            <a:ext cx="4876800" cy="360045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charset="0"/>
                <a:ea typeface="ヒラギノ角ゴ Pro W3" charset="-128"/>
              </a:defRPr>
            </a:lvl1pPr>
            <a:lvl2pPr marL="37931725" indent="-37474525">
              <a:defRPr sz="2400">
                <a:solidFill>
                  <a:schemeClr val="bg1"/>
                </a:solidFill>
                <a:latin typeface="Arial" charset="0"/>
                <a:ea typeface="ヒラギノ角ゴ Pro W3" charset="-128"/>
              </a:defRPr>
            </a:lvl2pPr>
            <a:lvl3pPr>
              <a:defRPr sz="2400">
                <a:solidFill>
                  <a:schemeClr val="bg1"/>
                </a:solidFill>
                <a:latin typeface="Arial" charset="0"/>
                <a:ea typeface="ヒラギノ角ゴ Pro W3" charset="-128"/>
              </a:defRPr>
            </a:lvl3pPr>
            <a:lvl4pPr>
              <a:defRPr sz="2400">
                <a:solidFill>
                  <a:schemeClr val="bg1"/>
                </a:solidFill>
                <a:latin typeface="Arial" charset="0"/>
                <a:ea typeface="ヒラギノ角ゴ Pro W3" charset="-128"/>
              </a:defRPr>
            </a:lvl4pPr>
            <a:lvl5pPr>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defRPr sz="2400">
                <a:solidFill>
                  <a:schemeClr val="bg1"/>
                </a:solidFill>
                <a:latin typeface="Arial" charset="0"/>
                <a:ea typeface="ヒラギノ角ゴ Pro W3" charset="-128"/>
              </a:defRPr>
            </a:lvl9pPr>
          </a:lstStyle>
          <a:p>
            <a:endParaRPr lang="en-US" sz="1800"/>
          </a:p>
        </p:txBody>
      </p:sp>
      <p:sp>
        <p:nvSpPr>
          <p:cNvPr id="38916" name="Text Box 3"/>
          <p:cNvSpPr>
            <a:spLocks noGrp="1" noChangeArrowheads="1"/>
          </p:cNvSpPr>
          <p:nvPr>
            <p:ph type="body"/>
          </p:nvPr>
        </p:nvSpPr>
        <p:spPr>
          <a:xfrm>
            <a:off x="731838" y="4560888"/>
            <a:ext cx="584835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6661" tIns="48331" rIns="96661" bIns="48331" anchor="ctr"/>
          <a:lstStyle/>
          <a:p>
            <a:r>
              <a:rPr lang="en-US" dirty="0" smtClean="0">
                <a:latin typeface="Times New Roman" charset="0"/>
              </a:rPr>
              <a:t>The Sun completely dominates the solar system.</a:t>
            </a:r>
          </a:p>
          <a:p>
            <a:endParaRPr lang="en-US" dirty="0" smtClean="0">
              <a:latin typeface="Times New Roman" charset="0"/>
            </a:endParaRPr>
          </a:p>
          <a:p>
            <a:r>
              <a:rPr lang="en-US" dirty="0" smtClean="0">
                <a:latin typeface="Times New Roman" charset="0"/>
              </a:rPr>
              <a:t>The Earth/Moon system fits easily inside the Sun.  Twice</a:t>
            </a:r>
          </a:p>
          <a:p>
            <a:r>
              <a:rPr lang="en-US" dirty="0" smtClean="0">
                <a:latin typeface="Times New Roman" charset="0"/>
              </a:rPr>
              <a:t>The arrows represent the entire DIAMETER of the Moon’s orbit around the Earth.</a:t>
            </a:r>
          </a:p>
          <a:p>
            <a:endParaRPr lang="en-US" dirty="0" smtClean="0">
              <a:latin typeface="Times New Roman" charset="0"/>
            </a:endParaRPr>
          </a:p>
          <a:p>
            <a:r>
              <a:rPr lang="en-US" dirty="0" smtClean="0">
                <a:latin typeface="Times New Roman" charset="0"/>
              </a:rPr>
              <a:t>The Sun has 99.87 percent of the mass of the Solar System.</a:t>
            </a:r>
          </a:p>
          <a:p>
            <a:endParaRPr lang="en-US" dirty="0" smtClean="0">
              <a:latin typeface="Times New Roman" charset="0"/>
            </a:endParaRPr>
          </a:p>
          <a:p>
            <a:r>
              <a:rPr lang="en-US" dirty="0" smtClean="0">
                <a:latin typeface="Times New Roman" charset="0"/>
              </a:rPr>
              <a:t>The Sun is a rather small star though…</a:t>
            </a:r>
          </a:p>
        </p:txBody>
      </p:sp>
      <p:sp>
        <p:nvSpPr>
          <p:cNvPr id="38917" name="Slide Image Placeholder 4"/>
          <p:cNvSpPr>
            <a:spLocks noGrp="1" noRot="1" noChangeAspect="1"/>
          </p:cNvSpPr>
          <p:nvPr>
            <p:ph type="sldImg"/>
          </p:nvPr>
        </p:nvSpPr>
        <p:spPr>
          <a:ln/>
        </p:spPr>
      </p:sp>
    </p:spTree>
    <p:extLst>
      <p:ext uri="{BB962C8B-B14F-4D97-AF65-F5344CB8AC3E}">
        <p14:creationId xmlns:p14="http://schemas.microsoft.com/office/powerpoint/2010/main" val="1506376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86DC5253-E4A0-4421-B1E5-372F5504B117}" type="slidenum">
              <a:rPr lang="en-US" sz="1300" smtClean="0">
                <a:solidFill>
                  <a:srgbClr val="000000"/>
                </a:solidFill>
                <a:latin typeface="Arial" charset="0"/>
              </a:rPr>
              <a:pPr/>
              <a:t>18</a:t>
            </a:fld>
            <a:endParaRPr lang="en-US" sz="1300" smtClean="0">
              <a:solidFill>
                <a:srgbClr val="000000"/>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is a potential for an eclipse twice a year with a sun/node/earth alignment.</a:t>
            </a:r>
          </a:p>
          <a:p>
            <a:pPr eaLnBrk="1" hangingPunct="1"/>
            <a:r>
              <a:rPr lang="en-US" dirty="0" smtClean="0"/>
              <a:t>There is no guarantee that the moon will actually pass through the node at the right time.</a:t>
            </a:r>
          </a:p>
          <a:p>
            <a:pPr eaLnBrk="1" hangingPunct="1"/>
            <a:endParaRPr lang="en-US" dirty="0" smtClean="0"/>
          </a:p>
          <a:p>
            <a:pPr eaLnBrk="1" hangingPunct="1"/>
            <a:r>
              <a:rPr lang="en-US" dirty="0" smtClean="0"/>
              <a:t>Moon’s radius:</a:t>
            </a:r>
            <a:r>
              <a:rPr lang="en-US" baseline="0" dirty="0" smtClean="0"/>
              <a:t> 1079mi (</a:t>
            </a:r>
            <a:r>
              <a:rPr lang="en-US" dirty="0" smtClean="0"/>
              <a:t>1,737.5km)  if </a:t>
            </a:r>
            <a:r>
              <a:rPr lang="en-US" dirty="0" err="1" smtClean="0"/>
              <a:t>diam</a:t>
            </a:r>
            <a:r>
              <a:rPr lang="en-US" dirty="0" smtClean="0"/>
              <a:t> ~ 3.5cm -&gt; </a:t>
            </a:r>
          </a:p>
          <a:p>
            <a:pPr eaLnBrk="1" hangingPunct="1"/>
            <a:r>
              <a:rPr lang="en-US" dirty="0" smtClean="0"/>
              <a:t>Earth</a:t>
            </a:r>
            <a:r>
              <a:rPr lang="en-US" baseline="0" dirty="0" smtClean="0"/>
              <a:t> radius: </a:t>
            </a:r>
            <a:r>
              <a:rPr lang="en-US" dirty="0" smtClean="0"/>
              <a:t>3,959 miles (6,371 km)  then </a:t>
            </a:r>
            <a:r>
              <a:rPr lang="en-US" dirty="0" err="1" smtClean="0"/>
              <a:t>diam</a:t>
            </a:r>
            <a:r>
              <a:rPr lang="en-US" dirty="0" smtClean="0"/>
              <a:t> ~ 12.7cm -&gt; </a:t>
            </a:r>
          </a:p>
          <a:p>
            <a:pPr eaLnBrk="1" hangingPunct="1"/>
            <a:r>
              <a:rPr lang="en-US" dirty="0" smtClean="0"/>
              <a:t>Earth-Moon Distance: 238,900 miles (384,400 km) and then -&gt; </a:t>
            </a:r>
            <a:r>
              <a:rPr lang="en-US" dirty="0" err="1" smtClean="0"/>
              <a:t>dist</a:t>
            </a:r>
            <a:r>
              <a:rPr lang="en-US" dirty="0" smtClean="0"/>
              <a:t> ~ 384cm = 3.84m</a:t>
            </a:r>
          </a:p>
        </p:txBody>
      </p:sp>
    </p:spTree>
    <p:extLst>
      <p:ext uri="{BB962C8B-B14F-4D97-AF65-F5344CB8AC3E}">
        <p14:creationId xmlns:p14="http://schemas.microsoft.com/office/powerpoint/2010/main" val="84361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86DC5253-E4A0-4421-B1E5-372F5504B117}" type="slidenum">
              <a:rPr lang="en-US" sz="1300" smtClean="0">
                <a:solidFill>
                  <a:srgbClr val="000000"/>
                </a:solidFill>
                <a:latin typeface="Arial" charset="0"/>
              </a:rPr>
              <a:pPr/>
              <a:t>19</a:t>
            </a:fld>
            <a:endParaRPr lang="en-US" sz="1300" smtClean="0">
              <a:solidFill>
                <a:srgbClr val="000000"/>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Moon’s radius:</a:t>
            </a:r>
            <a:r>
              <a:rPr lang="en-US" baseline="0" dirty="0" smtClean="0"/>
              <a:t> 1079mi (</a:t>
            </a:r>
            <a:r>
              <a:rPr lang="en-US" dirty="0" smtClean="0"/>
              <a:t>1,737.5km)  if </a:t>
            </a:r>
            <a:r>
              <a:rPr lang="en-US" dirty="0" err="1" smtClean="0"/>
              <a:t>diam</a:t>
            </a:r>
            <a:r>
              <a:rPr lang="en-US" dirty="0" smtClean="0"/>
              <a:t> ~ 3.5cm -&gt; ping pong</a:t>
            </a:r>
            <a:r>
              <a:rPr lang="en-US" baseline="0" dirty="0" smtClean="0"/>
              <a:t> ball</a:t>
            </a:r>
            <a:endParaRPr lang="en-US" dirty="0" smtClean="0"/>
          </a:p>
          <a:p>
            <a:pPr eaLnBrk="1" hangingPunct="1"/>
            <a:r>
              <a:rPr lang="en-US" dirty="0" smtClean="0"/>
              <a:t>Earth</a:t>
            </a:r>
            <a:r>
              <a:rPr lang="en-US" baseline="0" dirty="0" smtClean="0"/>
              <a:t> radius: </a:t>
            </a:r>
            <a:r>
              <a:rPr lang="en-US" dirty="0" smtClean="0"/>
              <a:t>3,959 miles (6,371 km)  then </a:t>
            </a:r>
            <a:r>
              <a:rPr lang="en-US" dirty="0" err="1" smtClean="0"/>
              <a:t>diam</a:t>
            </a:r>
            <a:r>
              <a:rPr lang="en-US" dirty="0" smtClean="0"/>
              <a:t> ~ 12.7cm -&gt;  big Styrofoam</a:t>
            </a:r>
            <a:r>
              <a:rPr lang="en-US" baseline="0" dirty="0" smtClean="0"/>
              <a:t> ball</a:t>
            </a:r>
            <a:endParaRPr lang="en-US" dirty="0" smtClean="0"/>
          </a:p>
          <a:p>
            <a:pPr eaLnBrk="1" hangingPunct="1"/>
            <a:r>
              <a:rPr lang="en-US" dirty="0" smtClean="0"/>
              <a:t>Earth-Moon Distance: 238,900 miles (384,400 km) and then -&gt; </a:t>
            </a:r>
            <a:r>
              <a:rPr lang="en-US" dirty="0" err="1" smtClean="0"/>
              <a:t>dist</a:t>
            </a:r>
            <a:r>
              <a:rPr lang="en-US" dirty="0" smtClean="0"/>
              <a:t> ~ 384cm = 3.84m</a:t>
            </a:r>
          </a:p>
          <a:p>
            <a:pPr eaLnBrk="1" hangingPunct="1"/>
            <a:r>
              <a:rPr lang="en-US" dirty="0" smtClean="0"/>
              <a:t>SUN: Need a light!</a:t>
            </a:r>
          </a:p>
        </p:txBody>
      </p:sp>
    </p:spTree>
    <p:extLst>
      <p:ext uri="{BB962C8B-B14F-4D97-AF65-F5344CB8AC3E}">
        <p14:creationId xmlns:p14="http://schemas.microsoft.com/office/powerpoint/2010/main" val="333110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7FBC932C-A5BF-4ABE-A96C-0CEC9131F170}" type="slidenum">
              <a:rPr lang="en-US" sz="1300" smtClean="0">
                <a:solidFill>
                  <a:srgbClr val="000000"/>
                </a:solidFill>
                <a:latin typeface="Arial" charset="0"/>
              </a:rPr>
              <a:pPr/>
              <a:t>2</a:t>
            </a:fld>
            <a:endParaRPr lang="en-US" sz="1300" smtClean="0">
              <a:solidFill>
                <a:srgbClr val="000000"/>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What’s the reason for the Seasons?</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class discussion… Take good notes.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Show beam spreading before tutorial</a:t>
            </a:r>
          </a:p>
          <a:p>
            <a:pPr eaLnBrk="1" hangingPunct="1"/>
            <a:endParaRPr lang="en-US" dirty="0" smtClean="0"/>
          </a:p>
        </p:txBody>
      </p:sp>
    </p:spTree>
    <p:extLst>
      <p:ext uri="{BB962C8B-B14F-4D97-AF65-F5344CB8AC3E}">
        <p14:creationId xmlns:p14="http://schemas.microsoft.com/office/powerpoint/2010/main" val="334257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4E1F44-7A88-415E-85C3-B1EA4F7D31CF}" type="slidenum">
              <a:rPr lang="en-US">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37496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7FBC932C-A5BF-4ABE-A96C-0CEC9131F170}" type="slidenum">
              <a:rPr lang="en-US" sz="1300" smtClean="0">
                <a:solidFill>
                  <a:srgbClr val="000000"/>
                </a:solidFill>
                <a:latin typeface="Arial" charset="0"/>
              </a:rPr>
              <a:pPr/>
              <a:t>3</a:t>
            </a:fld>
            <a:endParaRPr lang="en-US" sz="1300" smtClean="0">
              <a:solidFill>
                <a:srgbClr val="000000"/>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class discussion… Take good notes.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61362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7FBC932C-A5BF-4ABE-A96C-0CEC9131F170}" type="slidenum">
              <a:rPr lang="en-US" sz="1300" smtClean="0">
                <a:solidFill>
                  <a:srgbClr val="000000"/>
                </a:solidFill>
                <a:latin typeface="Arial" charset="0"/>
              </a:rPr>
              <a:pPr/>
              <a:t>4</a:t>
            </a:fld>
            <a:endParaRPr lang="en-US" sz="1300" smtClean="0">
              <a:solidFill>
                <a:srgbClr val="000000"/>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Which of these are reasons for the seasons?</a:t>
            </a:r>
          </a:p>
        </p:txBody>
      </p:sp>
    </p:spTree>
    <p:extLst>
      <p:ext uri="{BB962C8B-B14F-4D97-AF65-F5344CB8AC3E}">
        <p14:creationId xmlns:p14="http://schemas.microsoft.com/office/powerpoint/2010/main" val="199539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938D3944-2FD9-4E0B-957F-A778B948B996}" type="slidenum">
              <a:rPr lang="en-US" sz="1300" smtClean="0">
                <a:solidFill>
                  <a:srgbClr val="000000"/>
                </a:solidFill>
                <a:latin typeface="Arial" charset="0"/>
              </a:rPr>
              <a:pPr/>
              <a:t>5</a:t>
            </a:fld>
            <a:endParaRPr lang="en-US" sz="1300" smtClean="0">
              <a:solidFill>
                <a:srgbClr val="000000"/>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What’s the reason for the Seasons?  </a:t>
            </a:r>
          </a:p>
          <a:p>
            <a:pPr eaLnBrk="1" hangingPunct="1"/>
            <a:endParaRPr lang="en-US" dirty="0" smtClean="0"/>
          </a:p>
          <a:p>
            <a:pPr eaLnBrk="1" hangingPunct="1"/>
            <a:r>
              <a:rPr lang="en-US" dirty="0" smtClean="0"/>
              <a:t>In class discussion… Take good notes.  Some of these are NOT correct!</a:t>
            </a:r>
          </a:p>
        </p:txBody>
      </p:sp>
    </p:spTree>
    <p:extLst>
      <p:ext uri="{BB962C8B-B14F-4D97-AF65-F5344CB8AC3E}">
        <p14:creationId xmlns:p14="http://schemas.microsoft.com/office/powerpoint/2010/main" val="358666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14EED855-04C4-4D0E-B403-4830E7739B6C}" type="slidenum">
              <a:rPr lang="en-US" sz="1300" smtClean="0">
                <a:solidFill>
                  <a:srgbClr val="000000"/>
                </a:solidFill>
                <a:latin typeface="Arial" charset="0"/>
              </a:rPr>
              <a:pPr/>
              <a:t>6</a:t>
            </a:fld>
            <a:endParaRPr lang="en-US" sz="1300" smtClean="0">
              <a:solidFill>
                <a:srgbClr val="000000"/>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What’s the reason for the Seasons?  </a:t>
            </a:r>
          </a:p>
          <a:p>
            <a:pPr marL="171450" indent="-171450" eaLnBrk="1" hangingPunct="1">
              <a:buFont typeface="Arial" charset="0"/>
              <a:buChar char="•"/>
            </a:pPr>
            <a:r>
              <a:rPr lang="en-US" dirty="0" smtClean="0"/>
              <a:t>Tilt causes more “direct” sunlight</a:t>
            </a:r>
            <a:r>
              <a:rPr lang="en-US" baseline="0" dirty="0" smtClean="0"/>
              <a:t> – in other words, more ENERGY per AREA falling on the surface – in summer, and less energy per area in the winter  (this is called “beam spreading”)</a:t>
            </a:r>
          </a:p>
          <a:p>
            <a:pPr marL="171450" indent="-171450" eaLnBrk="1" hangingPunct="1">
              <a:buFont typeface="Arial" charset="0"/>
              <a:buChar char="•"/>
            </a:pPr>
            <a:r>
              <a:rPr lang="en-US" baseline="0" dirty="0" smtClean="0"/>
              <a:t>Tilt also causes sun to be up LONGER during summer months (so there is more time for heating to occur)</a:t>
            </a:r>
          </a:p>
          <a:p>
            <a:pPr marL="0" indent="0" eaLnBrk="1" hangingPunct="1">
              <a:buFont typeface="Arial" charset="0"/>
              <a:buNone/>
            </a:pPr>
            <a:endParaRPr lang="en-US" baseline="0" dirty="0" smtClean="0"/>
          </a:p>
          <a:p>
            <a:pPr marL="0" indent="0" eaLnBrk="1" hangingPunct="1">
              <a:buFont typeface="Arial" charset="0"/>
              <a:buNone/>
            </a:pPr>
            <a:r>
              <a:rPr lang="en-US" baseline="0" dirty="0" smtClean="0"/>
              <a:t>Is it JUST the tilt?  No – also the orbit of the Earth around the sun.</a:t>
            </a:r>
            <a:endParaRPr lang="en-US" dirty="0" smtClean="0"/>
          </a:p>
        </p:txBody>
      </p:sp>
    </p:spTree>
    <p:extLst>
      <p:ext uri="{BB962C8B-B14F-4D97-AF65-F5344CB8AC3E}">
        <p14:creationId xmlns:p14="http://schemas.microsoft.com/office/powerpoint/2010/main" val="128868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54D33B7C-9277-4E7F-BD06-13321AFAD4BC}" type="slidenum">
              <a:rPr lang="en-US" sz="1300" smtClean="0">
                <a:latin typeface="Arial" charset="0"/>
              </a:rPr>
              <a:pPr/>
              <a:t>7</a:t>
            </a:fld>
            <a:endParaRPr lang="en-US" sz="1300"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Using</a:t>
            </a:r>
            <a:r>
              <a:rPr lang="en-US" baseline="0" dirty="0" smtClean="0"/>
              <a:t> </a:t>
            </a:r>
            <a:r>
              <a:rPr lang="en-US" baseline="0" dirty="0" err="1" smtClean="0"/>
              <a:t>Stellarium</a:t>
            </a:r>
            <a:r>
              <a:rPr lang="en-US" baseline="0" dirty="0" smtClean="0"/>
              <a:t>, complete the lecture tutorial.</a:t>
            </a:r>
            <a:endParaRPr lang="en-US" dirty="0" smtClean="0"/>
          </a:p>
        </p:txBody>
      </p:sp>
    </p:spTree>
    <p:extLst>
      <p:ext uri="{BB962C8B-B14F-4D97-AF65-F5344CB8AC3E}">
        <p14:creationId xmlns:p14="http://schemas.microsoft.com/office/powerpoint/2010/main" val="249285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77568361-3512-44FA-B709-CB61C805853C}" type="slidenum">
              <a:rPr lang="en-US" sz="1300" smtClean="0">
                <a:latin typeface="Arial" charset="0"/>
              </a:rPr>
              <a:pPr/>
              <a:t>8</a:t>
            </a:fld>
            <a:endParaRPr lang="en-US" sz="130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a:t>
            </a:r>
            <a:r>
              <a:rPr lang="en-US" baseline="0" dirty="0" smtClean="0"/>
              <a:t> motion of the stars over the course of a day is due to the Earth’s rotation.  Because we “feel” stationary, the stars appear to rotate around our north/south axis.  Primarily this means stars rise in the east and set in the west, except where they are circumpolar (always above the horizon) and you can see the rotation about the north or south pole.</a:t>
            </a:r>
          </a:p>
          <a:p>
            <a:pPr eaLnBrk="1" hangingPunct="1"/>
            <a:endParaRPr lang="en-US" baseline="0" dirty="0" smtClean="0"/>
          </a:p>
          <a:p>
            <a:pPr eaLnBrk="1" hangingPunct="1"/>
            <a:r>
              <a:rPr lang="en-US" b="1" dirty="0" smtClean="0"/>
              <a:t>Image Credit &amp; </a:t>
            </a:r>
            <a:r>
              <a:rPr lang="en-US" b="1" dirty="0" smtClean="0">
                <a:hlinkClick r:id="rId3"/>
              </a:rPr>
              <a:t>Copyright</a:t>
            </a:r>
            <a:r>
              <a:rPr lang="en-US" b="1" dirty="0" smtClean="0"/>
              <a:t>: </a:t>
            </a:r>
            <a:r>
              <a:rPr lang="en-US" dirty="0" smtClean="0">
                <a:hlinkClick r:id="rId4"/>
              </a:rPr>
              <a:t>Peter Michaud</a:t>
            </a:r>
            <a:r>
              <a:rPr lang="en-US" dirty="0" smtClean="0"/>
              <a:t> (</a:t>
            </a:r>
            <a:r>
              <a:rPr lang="en-US" dirty="0" smtClean="0">
                <a:hlinkClick r:id="rId5"/>
              </a:rPr>
              <a:t>Gemini Observatory</a:t>
            </a:r>
            <a:r>
              <a:rPr lang="en-US" dirty="0" smtClean="0"/>
              <a:t>), </a:t>
            </a:r>
            <a:r>
              <a:rPr lang="en-US" dirty="0" smtClean="0">
                <a:hlinkClick r:id="rId6"/>
              </a:rPr>
              <a:t>AURA</a:t>
            </a:r>
            <a:r>
              <a:rPr lang="en-US" dirty="0" smtClean="0"/>
              <a:t>, </a:t>
            </a:r>
            <a:r>
              <a:rPr lang="en-US" dirty="0" smtClean="0">
                <a:hlinkClick r:id="rId7"/>
              </a:rPr>
              <a:t>NSF</a:t>
            </a:r>
            <a:r>
              <a:rPr lang="en-US" dirty="0" smtClean="0"/>
              <a:t>  (star trails</a:t>
            </a:r>
            <a:r>
              <a:rPr lang="en-US" baseline="0" dirty="0" smtClean="0"/>
              <a:t> above Mauna Kea)</a:t>
            </a:r>
            <a:endParaRPr lang="en-US" dirty="0" smtClean="0"/>
          </a:p>
        </p:txBody>
      </p:sp>
    </p:spTree>
    <p:extLst>
      <p:ext uri="{BB962C8B-B14F-4D97-AF65-F5344CB8AC3E}">
        <p14:creationId xmlns:p14="http://schemas.microsoft.com/office/powerpoint/2010/main" val="250394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charset="0"/>
              </a:defRPr>
            </a:lvl1pPr>
            <a:lvl2pPr marL="742950" indent="-285750" defTabSz="966788">
              <a:defRPr sz="2400">
                <a:solidFill>
                  <a:schemeClr val="tx1"/>
                </a:solidFill>
                <a:latin typeface="Georgia" charset="0"/>
              </a:defRPr>
            </a:lvl2pPr>
            <a:lvl3pPr marL="1143000" indent="-228600" defTabSz="966788">
              <a:defRPr sz="2400">
                <a:solidFill>
                  <a:schemeClr val="tx1"/>
                </a:solidFill>
                <a:latin typeface="Georgia" charset="0"/>
              </a:defRPr>
            </a:lvl3pPr>
            <a:lvl4pPr marL="1600200" indent="-228600" defTabSz="966788">
              <a:defRPr sz="2400">
                <a:solidFill>
                  <a:schemeClr val="tx1"/>
                </a:solidFill>
                <a:latin typeface="Georgia" charset="0"/>
              </a:defRPr>
            </a:lvl4pPr>
            <a:lvl5pPr marL="2057400" indent="-228600" defTabSz="966788">
              <a:defRPr sz="2400">
                <a:solidFill>
                  <a:schemeClr val="tx1"/>
                </a:solidFill>
                <a:latin typeface="Georgia" charset="0"/>
              </a:defRPr>
            </a:lvl5pPr>
            <a:lvl6pPr marL="2514600" indent="-228600" algn="ctr" defTabSz="966788" eaLnBrk="0" fontAlgn="base" hangingPunct="0">
              <a:spcBef>
                <a:spcPct val="0"/>
              </a:spcBef>
              <a:spcAft>
                <a:spcPct val="0"/>
              </a:spcAft>
              <a:defRPr sz="2400">
                <a:solidFill>
                  <a:schemeClr val="tx1"/>
                </a:solidFill>
                <a:latin typeface="Georgia" charset="0"/>
              </a:defRPr>
            </a:lvl6pPr>
            <a:lvl7pPr marL="2971800" indent="-228600" algn="ctr" defTabSz="966788" eaLnBrk="0" fontAlgn="base" hangingPunct="0">
              <a:spcBef>
                <a:spcPct val="0"/>
              </a:spcBef>
              <a:spcAft>
                <a:spcPct val="0"/>
              </a:spcAft>
              <a:defRPr sz="2400">
                <a:solidFill>
                  <a:schemeClr val="tx1"/>
                </a:solidFill>
                <a:latin typeface="Georgia" charset="0"/>
              </a:defRPr>
            </a:lvl7pPr>
            <a:lvl8pPr marL="3429000" indent="-228600" algn="ctr" defTabSz="966788" eaLnBrk="0" fontAlgn="base" hangingPunct="0">
              <a:spcBef>
                <a:spcPct val="0"/>
              </a:spcBef>
              <a:spcAft>
                <a:spcPct val="0"/>
              </a:spcAft>
              <a:defRPr sz="2400">
                <a:solidFill>
                  <a:schemeClr val="tx1"/>
                </a:solidFill>
                <a:latin typeface="Georgia" charset="0"/>
              </a:defRPr>
            </a:lvl8pPr>
            <a:lvl9pPr marL="3886200" indent="-228600" algn="ctr" defTabSz="966788" eaLnBrk="0" fontAlgn="base" hangingPunct="0">
              <a:spcBef>
                <a:spcPct val="0"/>
              </a:spcBef>
              <a:spcAft>
                <a:spcPct val="0"/>
              </a:spcAft>
              <a:defRPr sz="2400">
                <a:solidFill>
                  <a:schemeClr val="tx1"/>
                </a:solidFill>
                <a:latin typeface="Georgia" charset="0"/>
              </a:defRPr>
            </a:lvl9pPr>
          </a:lstStyle>
          <a:p>
            <a:fld id="{77568361-3512-44FA-B709-CB61C805853C}" type="slidenum">
              <a:rPr lang="en-US" sz="1300" smtClean="0">
                <a:latin typeface="Arial" charset="0"/>
              </a:rPr>
              <a:pPr/>
              <a:t>9</a:t>
            </a:fld>
            <a:endParaRPr lang="en-US" sz="130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a:t>
            </a:r>
            <a:r>
              <a:rPr lang="en-US" baseline="0" dirty="0" smtClean="0"/>
              <a:t> motion of the stars over the course of months shows that they moved slowly </a:t>
            </a:r>
            <a:r>
              <a:rPr lang="en-US" i="0" baseline="0" dirty="0" smtClean="0"/>
              <a:t>westward</a:t>
            </a:r>
            <a:r>
              <a:rPr lang="en-US" baseline="0" dirty="0" smtClean="0"/>
              <a:t> when observed at the same time of day.  This is because the Earth orbits the sun in the same direction that it rotates, which makes the sun appear to go the other way (as you saw in the tutorial, the sun moves eastward through the constellations over time).</a:t>
            </a:r>
            <a:endParaRPr lang="en-US" dirty="0" smtClean="0"/>
          </a:p>
        </p:txBody>
      </p:sp>
    </p:spTree>
    <p:extLst>
      <p:ext uri="{BB962C8B-B14F-4D97-AF65-F5344CB8AC3E}">
        <p14:creationId xmlns:p14="http://schemas.microsoft.com/office/powerpoint/2010/main" val="278190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35FD-0535-4130-ACB1-8DC7CB312D83}" type="slidenum">
              <a:rPr lang="en-US"/>
              <a:pPr>
                <a:defRPr/>
              </a:pPr>
              <a:t>‹#›</a:t>
            </a:fld>
            <a:endParaRPr lang="en-US"/>
          </a:p>
        </p:txBody>
      </p:sp>
    </p:spTree>
    <p:extLst>
      <p:ext uri="{BB962C8B-B14F-4D97-AF65-F5344CB8AC3E}">
        <p14:creationId xmlns:p14="http://schemas.microsoft.com/office/powerpoint/2010/main" val="239991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3F979-F3E1-4889-805C-CCACDA5E386E}" type="slidenum">
              <a:rPr lang="en-US"/>
              <a:pPr>
                <a:defRPr/>
              </a:pPr>
              <a:t>‹#›</a:t>
            </a:fld>
            <a:endParaRPr lang="en-US"/>
          </a:p>
        </p:txBody>
      </p:sp>
    </p:spTree>
    <p:extLst>
      <p:ext uri="{BB962C8B-B14F-4D97-AF65-F5344CB8AC3E}">
        <p14:creationId xmlns:p14="http://schemas.microsoft.com/office/powerpoint/2010/main" val="418548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22C6E-777E-4E55-9F07-96AE9F1C87C0}" type="slidenum">
              <a:rPr lang="en-US"/>
              <a:pPr>
                <a:defRPr/>
              </a:pPr>
              <a:t>‹#›</a:t>
            </a:fld>
            <a:endParaRPr lang="en-US"/>
          </a:p>
        </p:txBody>
      </p:sp>
    </p:spTree>
    <p:extLst>
      <p:ext uri="{BB962C8B-B14F-4D97-AF65-F5344CB8AC3E}">
        <p14:creationId xmlns:p14="http://schemas.microsoft.com/office/powerpoint/2010/main" val="378085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F7650D-6B2B-41E4-98A9-748AE10B07D1}" type="slidenum">
              <a:rPr lang="en-US"/>
              <a:pPr>
                <a:defRPr/>
              </a:pPr>
              <a:t>‹#›</a:t>
            </a:fld>
            <a:endParaRPr lang="en-US"/>
          </a:p>
        </p:txBody>
      </p:sp>
    </p:spTree>
    <p:extLst>
      <p:ext uri="{BB962C8B-B14F-4D97-AF65-F5344CB8AC3E}">
        <p14:creationId xmlns:p14="http://schemas.microsoft.com/office/powerpoint/2010/main" val="288646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B1EC1B-550E-4307-8551-451FFA76467A}" type="slidenum">
              <a:rPr lang="en-US"/>
              <a:pPr>
                <a:defRPr/>
              </a:pPr>
              <a:t>‹#›</a:t>
            </a:fld>
            <a:endParaRPr lang="en-US"/>
          </a:p>
        </p:txBody>
      </p:sp>
    </p:spTree>
    <p:extLst>
      <p:ext uri="{BB962C8B-B14F-4D97-AF65-F5344CB8AC3E}">
        <p14:creationId xmlns:p14="http://schemas.microsoft.com/office/powerpoint/2010/main" val="398150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9FEDA14-88DB-4CC4-8992-B11E1CC4ADC7}" type="slidenum">
              <a:rPr lang="en-US"/>
              <a:pPr>
                <a:defRPr/>
              </a:pPr>
              <a:t>‹#›</a:t>
            </a:fld>
            <a:endParaRPr lang="en-US"/>
          </a:p>
        </p:txBody>
      </p:sp>
    </p:spTree>
    <p:extLst>
      <p:ext uri="{BB962C8B-B14F-4D97-AF65-F5344CB8AC3E}">
        <p14:creationId xmlns:p14="http://schemas.microsoft.com/office/powerpoint/2010/main" val="4498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F24890-EB7E-41D6-88B8-1DE43F8091F8}" type="slidenum">
              <a:rPr lang="en-US"/>
              <a:pPr>
                <a:defRPr/>
              </a:pPr>
              <a:t>‹#›</a:t>
            </a:fld>
            <a:endParaRPr lang="en-US"/>
          </a:p>
        </p:txBody>
      </p:sp>
    </p:spTree>
    <p:extLst>
      <p:ext uri="{BB962C8B-B14F-4D97-AF65-F5344CB8AC3E}">
        <p14:creationId xmlns:p14="http://schemas.microsoft.com/office/powerpoint/2010/main" val="285664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57F070-3E93-4A22-A34D-110A9278CD94}" type="slidenum">
              <a:rPr lang="en-US"/>
              <a:pPr>
                <a:defRPr/>
              </a:pPr>
              <a:t>‹#›</a:t>
            </a:fld>
            <a:endParaRPr lang="en-US"/>
          </a:p>
        </p:txBody>
      </p:sp>
    </p:spTree>
    <p:extLst>
      <p:ext uri="{BB962C8B-B14F-4D97-AF65-F5344CB8AC3E}">
        <p14:creationId xmlns:p14="http://schemas.microsoft.com/office/powerpoint/2010/main" val="53272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9D911-A52A-4101-BDD2-630B43069314}" type="slidenum">
              <a:rPr lang="en-US"/>
              <a:pPr>
                <a:defRPr/>
              </a:pPr>
              <a:t>‹#›</a:t>
            </a:fld>
            <a:endParaRPr lang="en-US"/>
          </a:p>
        </p:txBody>
      </p:sp>
    </p:spTree>
    <p:extLst>
      <p:ext uri="{BB962C8B-B14F-4D97-AF65-F5344CB8AC3E}">
        <p14:creationId xmlns:p14="http://schemas.microsoft.com/office/powerpoint/2010/main" val="200422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B5A11-39BC-4FD4-9327-56F904EC1CC2}" type="slidenum">
              <a:rPr lang="en-US"/>
              <a:pPr>
                <a:defRPr/>
              </a:pPr>
              <a:t>‹#›</a:t>
            </a:fld>
            <a:endParaRPr lang="en-US"/>
          </a:p>
        </p:txBody>
      </p:sp>
    </p:spTree>
    <p:extLst>
      <p:ext uri="{BB962C8B-B14F-4D97-AF65-F5344CB8AC3E}">
        <p14:creationId xmlns:p14="http://schemas.microsoft.com/office/powerpoint/2010/main" val="22942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686B2-A501-4327-84BB-8031F9B34C9F}" type="slidenum">
              <a:rPr lang="en-US"/>
              <a:pPr>
                <a:defRPr/>
              </a:pPr>
              <a:t>‹#›</a:t>
            </a:fld>
            <a:endParaRPr lang="en-US"/>
          </a:p>
        </p:txBody>
      </p:sp>
    </p:spTree>
    <p:extLst>
      <p:ext uri="{BB962C8B-B14F-4D97-AF65-F5344CB8AC3E}">
        <p14:creationId xmlns:p14="http://schemas.microsoft.com/office/powerpoint/2010/main" val="406562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6A0B47-71D9-49E3-935C-344E6F142ED4}" type="slidenum">
              <a:rPr lang="en-US"/>
              <a:pPr>
                <a:defRPr/>
              </a:pPr>
              <a:t>‹#›</a:t>
            </a:fld>
            <a:endParaRPr lang="en-US"/>
          </a:p>
        </p:txBody>
      </p:sp>
    </p:spTree>
    <p:extLst>
      <p:ext uri="{BB962C8B-B14F-4D97-AF65-F5344CB8AC3E}">
        <p14:creationId xmlns:p14="http://schemas.microsoft.com/office/powerpoint/2010/main" val="411217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6A0408-8C01-4E63-AFA7-354C66C63345}" type="slidenum">
              <a:rPr lang="en-US"/>
              <a:pPr>
                <a:defRPr/>
              </a:pPr>
              <a:t>‹#›</a:t>
            </a:fld>
            <a:endParaRPr lang="en-US"/>
          </a:p>
        </p:txBody>
      </p:sp>
    </p:spTree>
    <p:extLst>
      <p:ext uri="{BB962C8B-B14F-4D97-AF65-F5344CB8AC3E}">
        <p14:creationId xmlns:p14="http://schemas.microsoft.com/office/powerpoint/2010/main" val="156100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6C2A0D-FBE0-4EC4-9B81-9FC2433DA578}" type="slidenum">
              <a:rPr lang="en-US"/>
              <a:pPr>
                <a:defRPr/>
              </a:pPr>
              <a:t>‹#›</a:t>
            </a:fld>
            <a:endParaRPr lang="en-US"/>
          </a:p>
        </p:txBody>
      </p:sp>
    </p:spTree>
    <p:extLst>
      <p:ext uri="{BB962C8B-B14F-4D97-AF65-F5344CB8AC3E}">
        <p14:creationId xmlns:p14="http://schemas.microsoft.com/office/powerpoint/2010/main" val="264014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970280-936B-45A1-BFA1-045344F89BEC}" type="slidenum">
              <a:rPr lang="en-US"/>
              <a:pPr>
                <a:defRPr/>
              </a:pPr>
              <a:t>‹#›</a:t>
            </a:fld>
            <a:endParaRPr lang="en-US"/>
          </a:p>
        </p:txBody>
      </p:sp>
    </p:spTree>
    <p:extLst>
      <p:ext uri="{BB962C8B-B14F-4D97-AF65-F5344CB8AC3E}">
        <p14:creationId xmlns:p14="http://schemas.microsoft.com/office/powerpoint/2010/main" val="233216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smtClean="0">
                <a:solidFill>
                  <a:schemeClr val="tx1"/>
                </a:solidFill>
                <a:effectLs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solidFill>
                  <a:schemeClr val="tx1"/>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effectLst/>
              </a:defRPr>
            </a:lvl1pPr>
          </a:lstStyle>
          <a:p>
            <a:pPr>
              <a:defRPr/>
            </a:pPr>
            <a:fld id="{B8160047-6B05-497E-BA33-D64A58C1DE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GRUCH/mars_retrograde_motion.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GRUCH/how_simulate_lunar_phases.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GRUCH/phases_of_the_moon.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GRUCH/cause_of_eclipses_tool.ht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flashlight_beams.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2500"/>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Sky From Earth</a:t>
            </a:r>
          </a:p>
        </p:txBody>
      </p:sp>
    </p:spTree>
    <p:extLst>
      <p:ext uri="{BB962C8B-B14F-4D97-AF65-F5344CB8AC3E}">
        <p14:creationId xmlns:p14="http://schemas.microsoft.com/office/powerpoint/2010/main" val="2199086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Planets</a:t>
            </a:r>
          </a:p>
        </p:txBody>
      </p:sp>
      <p:sp>
        <p:nvSpPr>
          <p:cNvPr id="163843" name="Text Box 3"/>
          <p:cNvSpPr txBox="1">
            <a:spLocks noChangeArrowheads="1"/>
          </p:cNvSpPr>
          <p:nvPr/>
        </p:nvSpPr>
        <p:spPr bwMode="auto">
          <a:xfrm>
            <a:off x="323850" y="1171575"/>
            <a:ext cx="8496300" cy="1190625"/>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2179638" indent="-236538" algn="l">
              <a:defRPr>
                <a:solidFill>
                  <a:schemeClr val="tx1"/>
                </a:solidFill>
                <a:latin typeface="Arial" charset="0"/>
              </a:defRPr>
            </a:lvl2pPr>
            <a:lvl3pPr marL="2293938" algn="l">
              <a:defRPr>
                <a:solidFill>
                  <a:schemeClr val="tx1"/>
                </a:solidFill>
                <a:latin typeface="Arial" charset="0"/>
              </a:defRPr>
            </a:lvl3pPr>
            <a:lvl4pPr marL="2408238" algn="l">
              <a:defRPr>
                <a:solidFill>
                  <a:schemeClr val="tx1"/>
                </a:solidFill>
                <a:latin typeface="Arial" charset="0"/>
              </a:defRPr>
            </a:lvl4pPr>
            <a:lvl5pPr marL="2522538" algn="l">
              <a:defRPr>
                <a:solidFill>
                  <a:schemeClr val="tx1"/>
                </a:solidFill>
                <a:latin typeface="Arial" charset="0"/>
              </a:defRPr>
            </a:lvl5pPr>
            <a:lvl6pPr marL="2979738" fontAlgn="base">
              <a:spcBef>
                <a:spcPct val="0"/>
              </a:spcBef>
              <a:spcAft>
                <a:spcPct val="0"/>
              </a:spcAft>
              <a:defRPr>
                <a:solidFill>
                  <a:schemeClr val="tx1"/>
                </a:solidFill>
                <a:latin typeface="Arial" charset="0"/>
              </a:defRPr>
            </a:lvl6pPr>
            <a:lvl7pPr marL="3436938" fontAlgn="base">
              <a:spcBef>
                <a:spcPct val="0"/>
              </a:spcBef>
              <a:spcAft>
                <a:spcPct val="0"/>
              </a:spcAft>
              <a:defRPr>
                <a:solidFill>
                  <a:schemeClr val="tx1"/>
                </a:solidFill>
                <a:latin typeface="Arial" charset="0"/>
              </a:defRPr>
            </a:lvl7pPr>
            <a:lvl8pPr marL="3894138" fontAlgn="base">
              <a:spcBef>
                <a:spcPct val="0"/>
              </a:spcBef>
              <a:spcAft>
                <a:spcPct val="0"/>
              </a:spcAft>
              <a:defRPr>
                <a:solidFill>
                  <a:schemeClr val="tx1"/>
                </a:solidFill>
                <a:latin typeface="Arial" charset="0"/>
              </a:defRPr>
            </a:lvl8pPr>
            <a:lvl9pPr marL="4351338" fontAlgn="base">
              <a:spcBef>
                <a:spcPct val="0"/>
              </a:spcBef>
              <a:spcAft>
                <a:spcPct val="0"/>
              </a:spcAft>
              <a:defRPr>
                <a:solidFill>
                  <a:schemeClr val="tx1"/>
                </a:solidFill>
                <a:latin typeface="Arial" charset="0"/>
              </a:defRPr>
            </a:lvl9pPr>
          </a:lstStyle>
          <a:p>
            <a:pPr algn="ctr">
              <a:defRPr/>
            </a:pPr>
            <a:r>
              <a:rPr lang="en-US" sz="3600" smtClean="0">
                <a:solidFill>
                  <a:srgbClr val="F5E9E9"/>
                </a:solidFill>
                <a:effectLst>
                  <a:outerShdw blurRad="38100" dist="38100" dir="2700000" algn="tl">
                    <a:srgbClr val="000000"/>
                  </a:outerShdw>
                </a:effectLst>
                <a:latin typeface="Georgia" pitchFamily="18" charset="0"/>
              </a:rPr>
              <a:t>Planets migrate eastward along  the ecliptic…</a:t>
            </a:r>
          </a:p>
        </p:txBody>
      </p:sp>
      <p:sp>
        <p:nvSpPr>
          <p:cNvPr id="163844" name="Text Box 4"/>
          <p:cNvSpPr txBox="1">
            <a:spLocks noChangeArrowheads="1"/>
          </p:cNvSpPr>
          <p:nvPr/>
        </p:nvSpPr>
        <p:spPr bwMode="auto">
          <a:xfrm>
            <a:off x="342900" y="2559050"/>
            <a:ext cx="8496300" cy="64135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2179638" indent="-236538" algn="l">
              <a:defRPr>
                <a:solidFill>
                  <a:schemeClr val="tx1"/>
                </a:solidFill>
                <a:latin typeface="Arial" charset="0"/>
              </a:defRPr>
            </a:lvl2pPr>
            <a:lvl3pPr marL="2293938" algn="l">
              <a:defRPr>
                <a:solidFill>
                  <a:schemeClr val="tx1"/>
                </a:solidFill>
                <a:latin typeface="Arial" charset="0"/>
              </a:defRPr>
            </a:lvl3pPr>
            <a:lvl4pPr marL="2408238" algn="l">
              <a:defRPr>
                <a:solidFill>
                  <a:schemeClr val="tx1"/>
                </a:solidFill>
                <a:latin typeface="Arial" charset="0"/>
              </a:defRPr>
            </a:lvl4pPr>
            <a:lvl5pPr marL="2522538" algn="l">
              <a:defRPr>
                <a:solidFill>
                  <a:schemeClr val="tx1"/>
                </a:solidFill>
                <a:latin typeface="Arial" charset="0"/>
              </a:defRPr>
            </a:lvl5pPr>
            <a:lvl6pPr marL="2979738" fontAlgn="base">
              <a:spcBef>
                <a:spcPct val="0"/>
              </a:spcBef>
              <a:spcAft>
                <a:spcPct val="0"/>
              </a:spcAft>
              <a:defRPr>
                <a:solidFill>
                  <a:schemeClr val="tx1"/>
                </a:solidFill>
                <a:latin typeface="Arial" charset="0"/>
              </a:defRPr>
            </a:lvl6pPr>
            <a:lvl7pPr marL="3436938" fontAlgn="base">
              <a:spcBef>
                <a:spcPct val="0"/>
              </a:spcBef>
              <a:spcAft>
                <a:spcPct val="0"/>
              </a:spcAft>
              <a:defRPr>
                <a:solidFill>
                  <a:schemeClr val="tx1"/>
                </a:solidFill>
                <a:latin typeface="Arial" charset="0"/>
              </a:defRPr>
            </a:lvl7pPr>
            <a:lvl8pPr marL="3894138" fontAlgn="base">
              <a:spcBef>
                <a:spcPct val="0"/>
              </a:spcBef>
              <a:spcAft>
                <a:spcPct val="0"/>
              </a:spcAft>
              <a:defRPr>
                <a:solidFill>
                  <a:schemeClr val="tx1"/>
                </a:solidFill>
                <a:latin typeface="Arial" charset="0"/>
              </a:defRPr>
            </a:lvl8pPr>
            <a:lvl9pPr marL="4351338" fontAlgn="base">
              <a:spcBef>
                <a:spcPct val="0"/>
              </a:spcBef>
              <a:spcAft>
                <a:spcPct val="0"/>
              </a:spcAft>
              <a:defRPr>
                <a:solidFill>
                  <a:schemeClr val="tx1"/>
                </a:solidFill>
                <a:latin typeface="Arial" charset="0"/>
              </a:defRPr>
            </a:lvl9pPr>
          </a:lstStyle>
          <a:p>
            <a:pPr algn="ctr">
              <a:defRPr/>
            </a:pPr>
            <a:r>
              <a:rPr lang="en-US" sz="3600" smtClean="0">
                <a:solidFill>
                  <a:srgbClr val="F5E9E9"/>
                </a:solidFill>
                <a:effectLst>
                  <a:outerShdw blurRad="38100" dist="38100" dir="2700000" algn="tl">
                    <a:srgbClr val="000000"/>
                  </a:outerShdw>
                </a:effectLst>
                <a:latin typeface="Georgia" pitchFamily="18" charset="0"/>
              </a:rPr>
              <a:t>Except when they don’t.</a:t>
            </a:r>
          </a:p>
        </p:txBody>
      </p:sp>
      <p:pic>
        <p:nvPicPr>
          <p:cNvPr id="163845" name="Picture 5" descr="mars_retrograde_motion">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33909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6" name="Text Box 6"/>
          <p:cNvSpPr txBox="1">
            <a:spLocks noChangeArrowheads="1"/>
          </p:cNvSpPr>
          <p:nvPr/>
        </p:nvSpPr>
        <p:spPr bwMode="auto">
          <a:xfrm>
            <a:off x="3962400" y="4067175"/>
            <a:ext cx="4876800" cy="1800225"/>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lgn="l">
              <a:tabLst>
                <a:tab pos="350838" algn="l"/>
              </a:tabLst>
              <a:defRPr>
                <a:solidFill>
                  <a:schemeClr val="tx1"/>
                </a:solidFill>
                <a:latin typeface="Arial" charset="0"/>
              </a:defRPr>
            </a:lvl1pPr>
            <a:lvl2pPr marL="2179638" indent="-236538" algn="l">
              <a:tabLst>
                <a:tab pos="350838" algn="l"/>
              </a:tabLst>
              <a:defRPr>
                <a:solidFill>
                  <a:schemeClr val="tx1"/>
                </a:solidFill>
                <a:latin typeface="Arial" charset="0"/>
              </a:defRPr>
            </a:lvl2pPr>
            <a:lvl3pPr marL="2293938" algn="l">
              <a:tabLst>
                <a:tab pos="350838" algn="l"/>
              </a:tabLst>
              <a:defRPr>
                <a:solidFill>
                  <a:schemeClr val="tx1"/>
                </a:solidFill>
                <a:latin typeface="Arial" charset="0"/>
              </a:defRPr>
            </a:lvl3pPr>
            <a:lvl4pPr marL="2408238" algn="l">
              <a:tabLst>
                <a:tab pos="350838" algn="l"/>
              </a:tabLst>
              <a:defRPr>
                <a:solidFill>
                  <a:schemeClr val="tx1"/>
                </a:solidFill>
                <a:latin typeface="Arial" charset="0"/>
              </a:defRPr>
            </a:lvl4pPr>
            <a:lvl5pPr marL="2522538" algn="l">
              <a:tabLst>
                <a:tab pos="350838" algn="l"/>
              </a:tabLst>
              <a:defRPr>
                <a:solidFill>
                  <a:schemeClr val="tx1"/>
                </a:solidFill>
                <a:latin typeface="Arial" charset="0"/>
              </a:defRPr>
            </a:lvl5pPr>
            <a:lvl6pPr marL="2979738" fontAlgn="base">
              <a:spcBef>
                <a:spcPct val="0"/>
              </a:spcBef>
              <a:spcAft>
                <a:spcPct val="0"/>
              </a:spcAft>
              <a:tabLst>
                <a:tab pos="350838" algn="l"/>
              </a:tabLst>
              <a:defRPr>
                <a:solidFill>
                  <a:schemeClr val="tx1"/>
                </a:solidFill>
                <a:latin typeface="Arial" charset="0"/>
              </a:defRPr>
            </a:lvl6pPr>
            <a:lvl7pPr marL="3436938" fontAlgn="base">
              <a:spcBef>
                <a:spcPct val="0"/>
              </a:spcBef>
              <a:spcAft>
                <a:spcPct val="0"/>
              </a:spcAft>
              <a:tabLst>
                <a:tab pos="350838" algn="l"/>
              </a:tabLst>
              <a:defRPr>
                <a:solidFill>
                  <a:schemeClr val="tx1"/>
                </a:solidFill>
                <a:latin typeface="Arial" charset="0"/>
              </a:defRPr>
            </a:lvl7pPr>
            <a:lvl8pPr marL="3894138" fontAlgn="base">
              <a:spcBef>
                <a:spcPct val="0"/>
              </a:spcBef>
              <a:spcAft>
                <a:spcPct val="0"/>
              </a:spcAft>
              <a:tabLst>
                <a:tab pos="350838" algn="l"/>
              </a:tabLst>
              <a:defRPr>
                <a:solidFill>
                  <a:schemeClr val="tx1"/>
                </a:solidFill>
                <a:latin typeface="Arial" charset="0"/>
              </a:defRPr>
            </a:lvl8pPr>
            <a:lvl9pPr marL="4351338" fontAlgn="base">
              <a:spcBef>
                <a:spcPct val="0"/>
              </a:spcBef>
              <a:spcAft>
                <a:spcPct val="0"/>
              </a:spcAft>
              <a:tabLst>
                <a:tab pos="350838" algn="l"/>
              </a:tabLst>
              <a:defRPr>
                <a:solidFill>
                  <a:schemeClr val="tx1"/>
                </a:solidFill>
                <a:latin typeface="Arial" charset="0"/>
              </a:defRPr>
            </a:lvl9pPr>
          </a:lstStyle>
          <a:p>
            <a:pPr>
              <a:defRPr/>
            </a:pPr>
            <a:r>
              <a:rPr lang="en-US" sz="2800" b="1" dirty="0" smtClean="0">
                <a:solidFill>
                  <a:srgbClr val="F5E9E9"/>
                </a:solidFill>
                <a:effectLst>
                  <a:outerShdw blurRad="38100" dist="38100" dir="2700000" algn="tl">
                    <a:srgbClr val="000000"/>
                  </a:outerShdw>
                </a:effectLst>
                <a:latin typeface="Georgia" pitchFamily="18" charset="0"/>
              </a:rPr>
              <a:t>Retrograde Motion:</a:t>
            </a:r>
          </a:p>
          <a:p>
            <a:pPr>
              <a:defRPr/>
            </a:pPr>
            <a:r>
              <a:rPr lang="en-US" sz="2800" b="1" dirty="0" smtClean="0">
                <a:solidFill>
                  <a:srgbClr val="F5E9E9"/>
                </a:solidFill>
                <a:effectLst>
                  <a:outerShdw blurRad="38100" dist="38100" dir="2700000" algn="tl">
                    <a:srgbClr val="000000"/>
                  </a:outerShdw>
                </a:effectLst>
                <a:latin typeface="Georgia" pitchFamily="18" charset="0"/>
              </a:rPr>
              <a:t> 	</a:t>
            </a:r>
            <a:r>
              <a:rPr lang="en-US" sz="2800" dirty="0" smtClean="0">
                <a:solidFill>
                  <a:srgbClr val="F5E9E9"/>
                </a:solidFill>
                <a:effectLst>
                  <a:outerShdw blurRad="38100" dist="38100" dir="2700000" algn="tl">
                    <a:srgbClr val="000000"/>
                  </a:outerShdw>
                </a:effectLst>
                <a:latin typeface="Georgia" pitchFamily="18" charset="0"/>
              </a:rPr>
              <a:t>Motion that is ‘backwards’ with respect to what is normal.</a:t>
            </a:r>
            <a:r>
              <a:rPr lang="en-US" sz="2800" b="1" dirty="0" smtClean="0">
                <a:solidFill>
                  <a:srgbClr val="F5E9E9"/>
                </a:solidFill>
                <a:effectLst>
                  <a:outerShdw blurRad="38100" dist="38100" dir="2700000" algn="tl">
                    <a:srgbClr val="000000"/>
                  </a:outerShdw>
                </a:effectLst>
                <a:latin typeface="Georgia" pitchFamily="18" charset="0"/>
              </a:rPr>
              <a:t>	</a:t>
            </a:r>
          </a:p>
        </p:txBody>
      </p:sp>
    </p:spTree>
    <p:extLst>
      <p:ext uri="{BB962C8B-B14F-4D97-AF65-F5344CB8AC3E}">
        <p14:creationId xmlns:p14="http://schemas.microsoft.com/office/powerpoint/2010/main" val="3274868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 calcmode="lin" valueType="num">
                                      <p:cBhvr additive="base">
                                        <p:cTn id="7" dur="500" fill="hold"/>
                                        <p:tgtEl>
                                          <p:spTgt spid="163844"/>
                                        </p:tgtEl>
                                        <p:attrNameLst>
                                          <p:attrName>ppt_x</p:attrName>
                                        </p:attrNameLst>
                                      </p:cBhvr>
                                      <p:tavLst>
                                        <p:tav tm="0">
                                          <p:val>
                                            <p:strVal val="#ppt_x"/>
                                          </p:val>
                                        </p:tav>
                                        <p:tav tm="100000">
                                          <p:val>
                                            <p:strVal val="#ppt_x"/>
                                          </p:val>
                                        </p:tav>
                                      </p:tavLst>
                                    </p:anim>
                                    <p:anim calcmode="lin" valueType="num">
                                      <p:cBhvr additive="base">
                                        <p:cTn id="8" dur="500" fill="hold"/>
                                        <p:tgtEl>
                                          <p:spTgt spid="1638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45"/>
                                        </p:tgtEl>
                                        <p:attrNameLst>
                                          <p:attrName>style.visibility</p:attrName>
                                        </p:attrNameLst>
                                      </p:cBhvr>
                                      <p:to>
                                        <p:strVal val="visible"/>
                                      </p:to>
                                    </p:set>
                                    <p:anim calcmode="lin" valueType="num">
                                      <p:cBhvr additive="base">
                                        <p:cTn id="11" dur="500" fill="hold"/>
                                        <p:tgtEl>
                                          <p:spTgt spid="163845"/>
                                        </p:tgtEl>
                                        <p:attrNameLst>
                                          <p:attrName>ppt_x</p:attrName>
                                        </p:attrNameLst>
                                      </p:cBhvr>
                                      <p:tavLst>
                                        <p:tav tm="0">
                                          <p:val>
                                            <p:strVal val="#ppt_x"/>
                                          </p:val>
                                        </p:tav>
                                        <p:tav tm="100000">
                                          <p:val>
                                            <p:strVal val="#ppt_x"/>
                                          </p:val>
                                        </p:tav>
                                      </p:tavLst>
                                    </p:anim>
                                    <p:anim calcmode="lin" valueType="num">
                                      <p:cBhvr additive="base">
                                        <p:cTn id="12" dur="500" fill="hold"/>
                                        <p:tgtEl>
                                          <p:spTgt spid="1638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46"/>
                                        </p:tgtEl>
                                        <p:attrNameLst>
                                          <p:attrName>style.visibility</p:attrName>
                                        </p:attrNameLst>
                                      </p:cBhvr>
                                      <p:to>
                                        <p:strVal val="visible"/>
                                      </p:to>
                                    </p:set>
                                    <p:anim calcmode="lin" valueType="num">
                                      <p:cBhvr additive="base">
                                        <p:cTn id="15" dur="500" fill="hold"/>
                                        <p:tgtEl>
                                          <p:spTgt spid="163846"/>
                                        </p:tgtEl>
                                        <p:attrNameLst>
                                          <p:attrName>ppt_x</p:attrName>
                                        </p:attrNameLst>
                                      </p:cBhvr>
                                      <p:tavLst>
                                        <p:tav tm="0">
                                          <p:val>
                                            <p:strVal val="#ppt_x"/>
                                          </p:val>
                                        </p:tav>
                                        <p:tav tm="100000">
                                          <p:val>
                                            <p:strVal val="#ppt_x"/>
                                          </p:val>
                                        </p:tav>
                                      </p:tavLst>
                                    </p:anim>
                                    <p:anim calcmode="lin" valueType="num">
                                      <p:cBhvr additive="base">
                                        <p:cTn id="16" dur="500" fill="hold"/>
                                        <p:tgtEl>
                                          <p:spTgt spid="163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P spid="1638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a:solidFill>
                  <a:srgbClr val="F5E9E9"/>
                </a:solidFill>
                <a:effectLst>
                  <a:outerShdw blurRad="38100" dist="38100" dir="2700000" algn="tl">
                    <a:srgbClr val="000000"/>
                  </a:outerShdw>
                </a:effectLst>
                <a:latin typeface="Georgia" pitchFamily="18" charset="0"/>
              </a:rPr>
              <a:t>Moon: The Dark Side of the</a:t>
            </a:r>
          </a:p>
        </p:txBody>
      </p:sp>
      <p:pic>
        <p:nvPicPr>
          <p:cNvPr id="28675" name="Picture 8" descr="http://www.mineferieminder.dk/Dark%20Side%20of%20the%20M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3200400"/>
            <a:ext cx="2714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9"/>
          <p:cNvSpPr txBox="1">
            <a:spLocks noChangeArrowheads="1"/>
          </p:cNvSpPr>
          <p:nvPr/>
        </p:nvSpPr>
        <p:spPr bwMode="auto">
          <a:xfrm>
            <a:off x="2019300" y="1219200"/>
            <a:ext cx="5105400" cy="1066800"/>
          </a:xfrm>
          <a:prstGeom prst="rect">
            <a:avLst/>
          </a:prstGeom>
          <a:solidFill>
            <a:schemeClr val="bg2">
              <a:alpha val="41000"/>
            </a:schemeClr>
          </a:solidFill>
          <a:ln w="9525">
            <a:noFill/>
            <a:miter lim="800000"/>
            <a:headEnd/>
            <a:tailEnd/>
          </a:ln>
          <a:effectLst/>
        </p:spPr>
        <p:txBody>
          <a:bodyPr>
            <a:spAutoFit/>
          </a:bodyPr>
          <a:lstStyle/>
          <a:p>
            <a:pPr>
              <a:defRPr/>
            </a:pPr>
            <a:r>
              <a:rPr lang="en-US" dirty="0">
                <a:solidFill>
                  <a:srgbClr val="F5E9E9"/>
                </a:solidFill>
                <a:effectLst>
                  <a:outerShdw blurRad="38100" dist="38100" dir="2700000" algn="tl">
                    <a:srgbClr val="000000"/>
                  </a:outerShdw>
                </a:effectLst>
                <a:latin typeface="Georgia" pitchFamily="18" charset="0"/>
              </a:rPr>
              <a:t>“</a:t>
            </a:r>
            <a:r>
              <a:rPr lang="en-US" i="1" dirty="0">
                <a:solidFill>
                  <a:srgbClr val="F5E9E9"/>
                </a:solidFill>
                <a:effectLst>
                  <a:outerShdw blurRad="38100" dist="38100" dir="2700000" algn="tl">
                    <a:srgbClr val="000000"/>
                  </a:outerShdw>
                </a:effectLst>
                <a:latin typeface="Georgia" pitchFamily="18" charset="0"/>
              </a:rPr>
              <a:t>There is no dark side of the moon really…</a:t>
            </a:r>
            <a:r>
              <a:rPr lang="en-US" dirty="0">
                <a:solidFill>
                  <a:srgbClr val="F5E9E9"/>
                </a:solidFill>
                <a:effectLst>
                  <a:outerShdw blurRad="38100" dist="38100" dir="2700000" algn="tl">
                    <a:srgbClr val="000000"/>
                  </a:outerShdw>
                </a:effectLst>
                <a:latin typeface="Georgia" pitchFamily="18" charset="0"/>
              </a:rPr>
              <a:t>”</a:t>
            </a:r>
          </a:p>
        </p:txBody>
      </p:sp>
      <p:pic>
        <p:nvPicPr>
          <p:cNvPr id="6" name="Picture 6" descr="how_simulate_lunar_phases">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67000"/>
            <a:ext cx="462269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4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dirty="0" smtClean="0">
                <a:solidFill>
                  <a:srgbClr val="F5E9E9"/>
                </a:solidFill>
                <a:effectLst>
                  <a:outerShdw blurRad="38100" dist="38100" dir="2700000" algn="tl">
                    <a:srgbClr val="000000"/>
                  </a:outerShdw>
                </a:effectLst>
                <a:latin typeface="Georgia" pitchFamily="18" charset="0"/>
              </a:rPr>
              <a:t>What Causes Moon </a:t>
            </a:r>
            <a:r>
              <a:rPr lang="en-US" sz="5400" dirty="0">
                <a:solidFill>
                  <a:srgbClr val="F5E9E9"/>
                </a:solidFill>
                <a:effectLst>
                  <a:outerShdw blurRad="38100" dist="38100" dir="2700000" algn="tl">
                    <a:srgbClr val="000000"/>
                  </a:outerShdw>
                </a:effectLst>
                <a:latin typeface="Georgia" pitchFamily="18" charset="0"/>
              </a:rPr>
              <a:t>Phases</a:t>
            </a:r>
          </a:p>
        </p:txBody>
      </p:sp>
      <p:pic>
        <p:nvPicPr>
          <p:cNvPr id="155652" name="Picture 4" descr="phases_of_the_moon">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417" y="2057400"/>
            <a:ext cx="5517165" cy="438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Text Box 5"/>
          <p:cNvSpPr txBox="1">
            <a:spLocks noChangeArrowheads="1"/>
          </p:cNvSpPr>
          <p:nvPr/>
        </p:nvSpPr>
        <p:spPr bwMode="auto">
          <a:xfrm>
            <a:off x="190500" y="1219200"/>
            <a:ext cx="8763000" cy="584775"/>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2179638" indent="-236538" algn="l">
              <a:defRPr>
                <a:solidFill>
                  <a:schemeClr val="tx1"/>
                </a:solidFill>
                <a:latin typeface="Arial" charset="0"/>
              </a:defRPr>
            </a:lvl2pPr>
            <a:lvl3pPr marL="2293938" algn="l">
              <a:defRPr>
                <a:solidFill>
                  <a:schemeClr val="tx1"/>
                </a:solidFill>
                <a:latin typeface="Arial" charset="0"/>
              </a:defRPr>
            </a:lvl3pPr>
            <a:lvl4pPr marL="2408238" algn="l">
              <a:defRPr>
                <a:solidFill>
                  <a:schemeClr val="tx1"/>
                </a:solidFill>
                <a:latin typeface="Arial" charset="0"/>
              </a:defRPr>
            </a:lvl4pPr>
            <a:lvl5pPr marL="2522538" algn="l">
              <a:defRPr>
                <a:solidFill>
                  <a:schemeClr val="tx1"/>
                </a:solidFill>
                <a:latin typeface="Arial" charset="0"/>
              </a:defRPr>
            </a:lvl5pPr>
            <a:lvl6pPr marL="2979738" fontAlgn="base">
              <a:spcBef>
                <a:spcPct val="0"/>
              </a:spcBef>
              <a:spcAft>
                <a:spcPct val="0"/>
              </a:spcAft>
              <a:defRPr>
                <a:solidFill>
                  <a:schemeClr val="tx1"/>
                </a:solidFill>
                <a:latin typeface="Arial" charset="0"/>
              </a:defRPr>
            </a:lvl6pPr>
            <a:lvl7pPr marL="3436938" fontAlgn="base">
              <a:spcBef>
                <a:spcPct val="0"/>
              </a:spcBef>
              <a:spcAft>
                <a:spcPct val="0"/>
              </a:spcAft>
              <a:defRPr>
                <a:solidFill>
                  <a:schemeClr val="tx1"/>
                </a:solidFill>
                <a:latin typeface="Arial" charset="0"/>
              </a:defRPr>
            </a:lvl7pPr>
            <a:lvl8pPr marL="3894138" fontAlgn="base">
              <a:spcBef>
                <a:spcPct val="0"/>
              </a:spcBef>
              <a:spcAft>
                <a:spcPct val="0"/>
              </a:spcAft>
              <a:defRPr>
                <a:solidFill>
                  <a:schemeClr val="tx1"/>
                </a:solidFill>
                <a:latin typeface="Arial" charset="0"/>
              </a:defRPr>
            </a:lvl8pPr>
            <a:lvl9pPr marL="4351338" fontAlgn="base">
              <a:spcBef>
                <a:spcPct val="0"/>
              </a:spcBef>
              <a:spcAft>
                <a:spcPct val="0"/>
              </a:spcAft>
              <a:defRPr>
                <a:solidFill>
                  <a:schemeClr val="tx1"/>
                </a:solidFill>
                <a:latin typeface="Arial" charset="0"/>
              </a:defRPr>
            </a:lvl9pPr>
          </a:lstStyle>
          <a:p>
            <a:pPr algn="ctr">
              <a:defRPr/>
            </a:pPr>
            <a:r>
              <a:rPr lang="en-US" dirty="0">
                <a:solidFill>
                  <a:srgbClr val="F5E9E9"/>
                </a:solidFill>
                <a:effectLst>
                  <a:outerShdw blurRad="38100" dist="38100" dir="2700000" algn="tl">
                    <a:srgbClr val="000000"/>
                  </a:outerShdw>
                </a:effectLst>
                <a:latin typeface="Georgia" pitchFamily="18" charset="0"/>
              </a:rPr>
              <a:t>H</a:t>
            </a:r>
            <a:r>
              <a:rPr lang="en-US" dirty="0" smtClean="0">
                <a:solidFill>
                  <a:srgbClr val="F5E9E9"/>
                </a:solidFill>
                <a:effectLst>
                  <a:outerShdw blurRad="38100" dist="38100" dir="2700000" algn="tl">
                    <a:srgbClr val="000000"/>
                  </a:outerShdw>
                </a:effectLst>
                <a:latin typeface="Georgia" pitchFamily="18" charset="0"/>
              </a:rPr>
              <a:t>alf of the moon is </a:t>
            </a:r>
            <a:r>
              <a:rPr lang="en-US" i="1" dirty="0" smtClean="0">
                <a:solidFill>
                  <a:srgbClr val="F5E9E9"/>
                </a:solidFill>
                <a:effectLst>
                  <a:outerShdw blurRad="38100" dist="38100" dir="2700000" algn="tl">
                    <a:srgbClr val="000000"/>
                  </a:outerShdw>
                </a:effectLst>
                <a:latin typeface="Georgia" pitchFamily="18" charset="0"/>
              </a:rPr>
              <a:t>always</a:t>
            </a:r>
            <a:r>
              <a:rPr lang="en-US" dirty="0" smtClean="0">
                <a:solidFill>
                  <a:srgbClr val="F5E9E9"/>
                </a:solidFill>
                <a:effectLst>
                  <a:outerShdw blurRad="38100" dist="38100" dir="2700000" algn="tl">
                    <a:srgbClr val="000000"/>
                  </a:outerShdw>
                </a:effectLst>
                <a:latin typeface="Georgia" pitchFamily="18" charset="0"/>
              </a:rPr>
              <a:t> lit by sunlight.</a:t>
            </a:r>
          </a:p>
        </p:txBody>
      </p:sp>
    </p:spTree>
    <p:extLst>
      <p:ext uri="{BB962C8B-B14F-4D97-AF65-F5344CB8AC3E}">
        <p14:creationId xmlns:p14="http://schemas.microsoft.com/office/powerpoint/2010/main" val="450548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5653"/>
                                        </p:tgtEl>
                                        <p:attrNameLst>
                                          <p:attrName>style.visibility</p:attrName>
                                        </p:attrNameLst>
                                      </p:cBhvr>
                                      <p:to>
                                        <p:strVal val="visible"/>
                                      </p:to>
                                    </p:set>
                                    <p:anim calcmode="lin" valueType="num">
                                      <p:cBhvr additive="base">
                                        <p:cTn id="7" dur="500" fill="hold"/>
                                        <p:tgtEl>
                                          <p:spTgt spid="155653"/>
                                        </p:tgtEl>
                                        <p:attrNameLst>
                                          <p:attrName>ppt_x</p:attrName>
                                        </p:attrNameLst>
                                      </p:cBhvr>
                                      <p:tavLst>
                                        <p:tav tm="0">
                                          <p:val>
                                            <p:strVal val="#ppt_x"/>
                                          </p:val>
                                        </p:tav>
                                        <p:tav tm="100000">
                                          <p:val>
                                            <p:strVal val="#ppt_x"/>
                                          </p:val>
                                        </p:tav>
                                      </p:tavLst>
                                    </p:anim>
                                    <p:anim calcmode="lin" valueType="num">
                                      <p:cBhvr additive="base">
                                        <p:cTn id="8" dur="500" fill="hold"/>
                                        <p:tgtEl>
                                          <p:spTgt spid="15565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5652"/>
                                        </p:tgtEl>
                                        <p:attrNameLst>
                                          <p:attrName>style.visibility</p:attrName>
                                        </p:attrNameLst>
                                      </p:cBhvr>
                                      <p:to>
                                        <p:strVal val="visible"/>
                                      </p:to>
                                    </p:set>
                                    <p:anim calcmode="lin" valueType="num">
                                      <p:cBhvr additive="base">
                                        <p:cTn id="11" dur="500" fill="hold"/>
                                        <p:tgtEl>
                                          <p:spTgt spid="155652"/>
                                        </p:tgtEl>
                                        <p:attrNameLst>
                                          <p:attrName>ppt_x</p:attrName>
                                        </p:attrNameLst>
                                      </p:cBhvr>
                                      <p:tavLst>
                                        <p:tav tm="0">
                                          <p:val>
                                            <p:strVal val="0-#ppt_w/2"/>
                                          </p:val>
                                        </p:tav>
                                        <p:tav tm="100000">
                                          <p:val>
                                            <p:strVal val="#ppt_x"/>
                                          </p:val>
                                        </p:tav>
                                      </p:tavLst>
                                    </p:anim>
                                    <p:anim calcmode="lin" valueType="num">
                                      <p:cBhvr additive="base">
                                        <p:cTn id="12" dur="500" fill="hold"/>
                                        <p:tgtEl>
                                          <p:spTgt spid="155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Eclipses</a:t>
            </a:r>
          </a:p>
        </p:txBody>
      </p:sp>
      <p:sp>
        <p:nvSpPr>
          <p:cNvPr id="157699" name="Text Box 3"/>
          <p:cNvSpPr txBox="1">
            <a:spLocks noChangeArrowheads="1"/>
          </p:cNvSpPr>
          <p:nvPr/>
        </p:nvSpPr>
        <p:spPr bwMode="auto">
          <a:xfrm>
            <a:off x="1447800" y="1263650"/>
            <a:ext cx="6248400" cy="64135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2179638" indent="-236538" algn="l">
              <a:defRPr>
                <a:solidFill>
                  <a:schemeClr val="tx1"/>
                </a:solidFill>
                <a:latin typeface="Arial" charset="0"/>
              </a:defRPr>
            </a:lvl2pPr>
            <a:lvl3pPr marL="2293938" algn="l">
              <a:defRPr>
                <a:solidFill>
                  <a:schemeClr val="tx1"/>
                </a:solidFill>
                <a:latin typeface="Arial" charset="0"/>
              </a:defRPr>
            </a:lvl3pPr>
            <a:lvl4pPr marL="2408238" algn="l">
              <a:defRPr>
                <a:solidFill>
                  <a:schemeClr val="tx1"/>
                </a:solidFill>
                <a:latin typeface="Arial" charset="0"/>
              </a:defRPr>
            </a:lvl4pPr>
            <a:lvl5pPr marL="2522538" algn="l">
              <a:defRPr>
                <a:solidFill>
                  <a:schemeClr val="tx1"/>
                </a:solidFill>
                <a:latin typeface="Arial" charset="0"/>
              </a:defRPr>
            </a:lvl5pPr>
            <a:lvl6pPr marL="2979738" fontAlgn="base">
              <a:spcBef>
                <a:spcPct val="0"/>
              </a:spcBef>
              <a:spcAft>
                <a:spcPct val="0"/>
              </a:spcAft>
              <a:defRPr>
                <a:solidFill>
                  <a:schemeClr val="tx1"/>
                </a:solidFill>
                <a:latin typeface="Arial" charset="0"/>
              </a:defRPr>
            </a:lvl6pPr>
            <a:lvl7pPr marL="3436938" fontAlgn="base">
              <a:spcBef>
                <a:spcPct val="0"/>
              </a:spcBef>
              <a:spcAft>
                <a:spcPct val="0"/>
              </a:spcAft>
              <a:defRPr>
                <a:solidFill>
                  <a:schemeClr val="tx1"/>
                </a:solidFill>
                <a:latin typeface="Arial" charset="0"/>
              </a:defRPr>
            </a:lvl7pPr>
            <a:lvl8pPr marL="3894138" fontAlgn="base">
              <a:spcBef>
                <a:spcPct val="0"/>
              </a:spcBef>
              <a:spcAft>
                <a:spcPct val="0"/>
              </a:spcAft>
              <a:defRPr>
                <a:solidFill>
                  <a:schemeClr val="tx1"/>
                </a:solidFill>
                <a:latin typeface="Arial" charset="0"/>
              </a:defRPr>
            </a:lvl8pPr>
            <a:lvl9pPr marL="4351338" fontAlgn="base">
              <a:spcBef>
                <a:spcPct val="0"/>
              </a:spcBef>
              <a:spcAft>
                <a:spcPct val="0"/>
              </a:spcAft>
              <a:defRPr>
                <a:solidFill>
                  <a:schemeClr val="tx1"/>
                </a:solidFill>
                <a:latin typeface="Arial" charset="0"/>
              </a:defRPr>
            </a:lvl9pPr>
          </a:lstStyle>
          <a:p>
            <a:pPr algn="ctr">
              <a:defRPr/>
            </a:pPr>
            <a:r>
              <a:rPr lang="en-US" sz="3600" smtClean="0">
                <a:solidFill>
                  <a:srgbClr val="F5E9E9"/>
                </a:solidFill>
                <a:effectLst>
                  <a:outerShdw blurRad="38100" dist="38100" dir="2700000" algn="tl">
                    <a:srgbClr val="000000"/>
                  </a:outerShdw>
                </a:effectLst>
                <a:latin typeface="Georgia" pitchFamily="18" charset="0"/>
              </a:rPr>
              <a:t>What causes a solar eclipse?</a:t>
            </a:r>
          </a:p>
        </p:txBody>
      </p:sp>
      <p:sp>
        <p:nvSpPr>
          <p:cNvPr id="157700" name="Text Box 4"/>
          <p:cNvSpPr txBox="1">
            <a:spLocks noChangeArrowheads="1"/>
          </p:cNvSpPr>
          <p:nvPr/>
        </p:nvSpPr>
        <p:spPr bwMode="auto">
          <a:xfrm>
            <a:off x="1447800" y="2254250"/>
            <a:ext cx="6248400" cy="64135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2179638" indent="-236538" algn="l">
              <a:defRPr>
                <a:solidFill>
                  <a:schemeClr val="tx1"/>
                </a:solidFill>
                <a:latin typeface="Arial" charset="0"/>
              </a:defRPr>
            </a:lvl2pPr>
            <a:lvl3pPr marL="2293938" algn="l">
              <a:defRPr>
                <a:solidFill>
                  <a:schemeClr val="tx1"/>
                </a:solidFill>
                <a:latin typeface="Arial" charset="0"/>
              </a:defRPr>
            </a:lvl3pPr>
            <a:lvl4pPr marL="2408238" algn="l">
              <a:defRPr>
                <a:solidFill>
                  <a:schemeClr val="tx1"/>
                </a:solidFill>
                <a:latin typeface="Arial" charset="0"/>
              </a:defRPr>
            </a:lvl4pPr>
            <a:lvl5pPr marL="2522538" algn="l">
              <a:defRPr>
                <a:solidFill>
                  <a:schemeClr val="tx1"/>
                </a:solidFill>
                <a:latin typeface="Arial" charset="0"/>
              </a:defRPr>
            </a:lvl5pPr>
            <a:lvl6pPr marL="2979738" fontAlgn="base">
              <a:spcBef>
                <a:spcPct val="0"/>
              </a:spcBef>
              <a:spcAft>
                <a:spcPct val="0"/>
              </a:spcAft>
              <a:defRPr>
                <a:solidFill>
                  <a:schemeClr val="tx1"/>
                </a:solidFill>
                <a:latin typeface="Arial" charset="0"/>
              </a:defRPr>
            </a:lvl6pPr>
            <a:lvl7pPr marL="3436938" fontAlgn="base">
              <a:spcBef>
                <a:spcPct val="0"/>
              </a:spcBef>
              <a:spcAft>
                <a:spcPct val="0"/>
              </a:spcAft>
              <a:defRPr>
                <a:solidFill>
                  <a:schemeClr val="tx1"/>
                </a:solidFill>
                <a:latin typeface="Arial" charset="0"/>
              </a:defRPr>
            </a:lvl7pPr>
            <a:lvl8pPr marL="3894138" fontAlgn="base">
              <a:spcBef>
                <a:spcPct val="0"/>
              </a:spcBef>
              <a:spcAft>
                <a:spcPct val="0"/>
              </a:spcAft>
              <a:defRPr>
                <a:solidFill>
                  <a:schemeClr val="tx1"/>
                </a:solidFill>
                <a:latin typeface="Arial" charset="0"/>
              </a:defRPr>
            </a:lvl8pPr>
            <a:lvl9pPr marL="4351338" fontAlgn="base">
              <a:spcBef>
                <a:spcPct val="0"/>
              </a:spcBef>
              <a:spcAft>
                <a:spcPct val="0"/>
              </a:spcAft>
              <a:defRPr>
                <a:solidFill>
                  <a:schemeClr val="tx1"/>
                </a:solidFill>
                <a:latin typeface="Arial" charset="0"/>
              </a:defRPr>
            </a:lvl9pPr>
          </a:lstStyle>
          <a:p>
            <a:pPr algn="ctr">
              <a:defRPr/>
            </a:pPr>
            <a:r>
              <a:rPr lang="en-US" sz="3600" smtClean="0">
                <a:solidFill>
                  <a:srgbClr val="F5E9E9"/>
                </a:solidFill>
                <a:effectLst>
                  <a:outerShdw blurRad="38100" dist="38100" dir="2700000" algn="tl">
                    <a:srgbClr val="000000"/>
                  </a:outerShdw>
                </a:effectLst>
                <a:latin typeface="Georgia" pitchFamily="18" charset="0"/>
              </a:rPr>
              <a:t>The Moon blocks the Sun.</a:t>
            </a:r>
          </a:p>
        </p:txBody>
      </p:sp>
      <p:pic>
        <p:nvPicPr>
          <p:cNvPr id="157701" name="Picture 5" descr="cause_of_eclipses_tool">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00400"/>
            <a:ext cx="32004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6" descr="0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33800"/>
            <a:ext cx="51816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15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additive="base">
                                        <p:cTn id="7" dur="500" fill="hold"/>
                                        <p:tgtEl>
                                          <p:spTgt spid="157700"/>
                                        </p:tgtEl>
                                        <p:attrNameLst>
                                          <p:attrName>ppt_x</p:attrName>
                                        </p:attrNameLst>
                                      </p:cBhvr>
                                      <p:tavLst>
                                        <p:tav tm="0">
                                          <p:val>
                                            <p:strVal val="0-#ppt_w/2"/>
                                          </p:val>
                                        </p:tav>
                                        <p:tav tm="100000">
                                          <p:val>
                                            <p:strVal val="#ppt_x"/>
                                          </p:val>
                                        </p:tav>
                                      </p:tavLst>
                                    </p:anim>
                                    <p:anim calcmode="lin" valueType="num">
                                      <p:cBhvr additive="base">
                                        <p:cTn id="8" dur="500" fill="hold"/>
                                        <p:tgtEl>
                                          <p:spTgt spid="157700"/>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57701"/>
                                        </p:tgtEl>
                                        <p:attrNameLst>
                                          <p:attrName>style.visibility</p:attrName>
                                        </p:attrNameLst>
                                      </p:cBhvr>
                                      <p:to>
                                        <p:strVal val="visible"/>
                                      </p:to>
                                    </p:set>
                                    <p:animEffect transition="in" filter="checkerboard(across)">
                                      <p:cBhvr>
                                        <p:cTn id="11" dur="500"/>
                                        <p:tgtEl>
                                          <p:spTgt spid="157701"/>
                                        </p:tgtEl>
                                      </p:cBhvr>
                                    </p:animEffect>
                                  </p:childTnLst>
                                </p:cTn>
                              </p:par>
                              <p:par>
                                <p:cTn id="12" presetID="5" presetClass="entr" presetSubtype="10" fill="hold" nodeType="withEffect">
                                  <p:stCondLst>
                                    <p:cond delay="0"/>
                                  </p:stCondLst>
                                  <p:childTnLst>
                                    <p:set>
                                      <p:cBhvr>
                                        <p:cTn id="13" dur="1" fill="hold">
                                          <p:stCondLst>
                                            <p:cond delay="0"/>
                                          </p:stCondLst>
                                        </p:cTn>
                                        <p:tgtEl>
                                          <p:spTgt spid="157702"/>
                                        </p:tgtEl>
                                        <p:attrNameLst>
                                          <p:attrName>style.visibility</p:attrName>
                                        </p:attrNameLst>
                                      </p:cBhvr>
                                      <p:to>
                                        <p:strVal val="visible"/>
                                      </p:to>
                                    </p:set>
                                    <p:animEffect transition="in" filter="checkerboard(across)">
                                      <p:cBhvr>
                                        <p:cTn id="14" dur="500"/>
                                        <p:tgtEl>
                                          <p:spTgt spid="157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Eclipses</a:t>
            </a:r>
          </a:p>
        </p:txBody>
      </p:sp>
      <p:sp>
        <p:nvSpPr>
          <p:cNvPr id="28677" name="Text Box 5"/>
          <p:cNvSpPr txBox="1">
            <a:spLocks noChangeArrowheads="1"/>
          </p:cNvSpPr>
          <p:nvPr/>
        </p:nvSpPr>
        <p:spPr bwMode="auto">
          <a:xfrm>
            <a:off x="647700" y="1111250"/>
            <a:ext cx="7848600" cy="641350"/>
          </a:xfrm>
          <a:prstGeom prst="rect">
            <a:avLst/>
          </a:prstGeom>
          <a:solidFill>
            <a:schemeClr val="bg2">
              <a:alpha val="41000"/>
            </a:schemeClr>
          </a:solidFill>
          <a:ln w="9525">
            <a:noFill/>
            <a:miter lim="800000"/>
            <a:headEnd/>
            <a:tailEnd/>
          </a:ln>
          <a:effectLst/>
        </p:spPr>
        <p:txBody>
          <a:bodyPr>
            <a:spAutoFit/>
          </a:bodyPr>
          <a:lstStyle/>
          <a:p>
            <a:pPr>
              <a:defRPr/>
            </a:pPr>
            <a:r>
              <a:rPr lang="en-US" sz="3600">
                <a:solidFill>
                  <a:srgbClr val="F5E9E9"/>
                </a:solidFill>
                <a:effectLst>
                  <a:outerShdw blurRad="38100" dist="38100" dir="2700000" algn="tl">
                    <a:srgbClr val="000000"/>
                  </a:outerShdw>
                </a:effectLst>
                <a:latin typeface="Georgia" pitchFamily="18" charset="0"/>
              </a:rPr>
              <a:t>Shouldn’t there be one every month?</a:t>
            </a:r>
          </a:p>
        </p:txBody>
      </p:sp>
      <p:sp>
        <p:nvSpPr>
          <p:cNvPr id="28679" name="Text Box 7"/>
          <p:cNvSpPr txBox="1">
            <a:spLocks noChangeArrowheads="1"/>
          </p:cNvSpPr>
          <p:nvPr/>
        </p:nvSpPr>
        <p:spPr bwMode="auto">
          <a:xfrm>
            <a:off x="647700" y="1981200"/>
            <a:ext cx="7848600" cy="1190625"/>
          </a:xfrm>
          <a:prstGeom prst="rect">
            <a:avLst/>
          </a:prstGeom>
          <a:solidFill>
            <a:schemeClr val="bg2">
              <a:alpha val="41000"/>
            </a:schemeClr>
          </a:solidFill>
          <a:ln w="9525">
            <a:noFill/>
            <a:miter lim="800000"/>
            <a:headEnd/>
            <a:tailEnd/>
          </a:ln>
          <a:effectLst/>
        </p:spPr>
        <p:txBody>
          <a:bodyPr>
            <a:spAutoFit/>
          </a:bodyPr>
          <a:lstStyle/>
          <a:p>
            <a:pPr>
              <a:defRPr/>
            </a:pPr>
            <a:r>
              <a:rPr lang="en-US" sz="3600">
                <a:solidFill>
                  <a:srgbClr val="F5E9E9"/>
                </a:solidFill>
                <a:effectLst>
                  <a:outerShdw blurRad="38100" dist="38100" dir="2700000" algn="tl">
                    <a:srgbClr val="000000"/>
                  </a:outerShdw>
                </a:effectLst>
                <a:latin typeface="Georgia" pitchFamily="18" charset="0"/>
              </a:rPr>
              <a:t>The Moon’s orbital plane is tilted 5</a:t>
            </a:r>
            <a:r>
              <a:rPr lang="en-US" sz="3600" baseline="30000">
                <a:solidFill>
                  <a:srgbClr val="F5E9E9"/>
                </a:solidFill>
                <a:effectLst>
                  <a:outerShdw blurRad="38100" dist="38100" dir="2700000" algn="tl">
                    <a:srgbClr val="000000"/>
                  </a:outerShdw>
                </a:effectLst>
                <a:latin typeface="Georgia" pitchFamily="18" charset="0"/>
              </a:rPr>
              <a:t>o</a:t>
            </a:r>
            <a:r>
              <a:rPr lang="en-US" sz="3600">
                <a:solidFill>
                  <a:srgbClr val="F5E9E9"/>
                </a:solidFill>
                <a:effectLst>
                  <a:outerShdw blurRad="38100" dist="38100" dir="2700000" algn="tl">
                    <a:srgbClr val="000000"/>
                  </a:outerShdw>
                </a:effectLst>
                <a:latin typeface="Georgia" pitchFamily="18" charset="0"/>
              </a:rPr>
              <a:t> with respect to the ecliptic</a:t>
            </a:r>
            <a:endParaRPr lang="en-US" sz="3600" baseline="30000">
              <a:solidFill>
                <a:srgbClr val="F5E9E9"/>
              </a:solidFill>
              <a:effectLst>
                <a:outerShdw blurRad="38100" dist="38100" dir="2700000" algn="tl">
                  <a:srgbClr val="000000"/>
                </a:outerShdw>
              </a:effectLst>
              <a:latin typeface="Georgia" pitchFamily="18" charset="0"/>
            </a:endParaRPr>
          </a:p>
        </p:txBody>
      </p:sp>
      <p:pic>
        <p:nvPicPr>
          <p:cNvPr id="317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6096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024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500" fill="hold"/>
                                        <p:tgtEl>
                                          <p:spTgt spid="28679"/>
                                        </p:tgtEl>
                                        <p:attrNameLst>
                                          <p:attrName>ppt_x</p:attrName>
                                        </p:attrNameLst>
                                      </p:cBhvr>
                                      <p:tavLst>
                                        <p:tav tm="0">
                                          <p:val>
                                            <p:strVal val="0-#ppt_w/2"/>
                                          </p:val>
                                        </p:tav>
                                        <p:tav tm="100000">
                                          <p:val>
                                            <p:strVal val="#ppt_x"/>
                                          </p:val>
                                        </p:tav>
                                      </p:tavLst>
                                    </p:anim>
                                    <p:anim calcmode="lin" valueType="num">
                                      <p:cBhvr additive="base">
                                        <p:cTn id="8"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925511"/>
          </a:xfrm>
          <a:prstGeom prst="rect">
            <a:avLst/>
          </a:prstGeom>
          <a:solidFill>
            <a:srgbClr val="808080">
              <a:alpha val="40999"/>
            </a:srgbClr>
          </a:solid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9pPr>
          </a:lstStyle>
          <a:p>
            <a:pPr algn="ctr">
              <a:lnSpc>
                <a:spcPct val="100000"/>
              </a:lnSpc>
              <a:buClr>
                <a:srgbClr val="F5E9E9"/>
              </a:buClr>
              <a:buFont typeface="Georgia" charset="0"/>
              <a:buNone/>
            </a:pPr>
            <a:r>
              <a:rPr lang="en-US" sz="5400" dirty="0">
                <a:solidFill>
                  <a:srgbClr val="F5E9E9"/>
                </a:solidFill>
                <a:effectLst>
                  <a:outerShdw blurRad="38100" dist="38100" dir="2700000" algn="tl">
                    <a:srgbClr val="000000"/>
                  </a:outerShdw>
                </a:effectLst>
                <a:latin typeface="Georgia" charset="0"/>
              </a:rPr>
              <a:t>How Far is the </a:t>
            </a:r>
            <a:r>
              <a:rPr lang="en-US" sz="5400" dirty="0" smtClean="0">
                <a:solidFill>
                  <a:srgbClr val="F5E9E9"/>
                </a:solidFill>
                <a:effectLst>
                  <a:outerShdw blurRad="38100" dist="38100" dir="2700000" algn="tl">
                    <a:srgbClr val="000000"/>
                  </a:outerShdw>
                </a:effectLst>
                <a:latin typeface="Georgia" charset="0"/>
              </a:rPr>
              <a:t>Moon?</a:t>
            </a:r>
            <a:endParaRPr lang="en-US" sz="5400" dirty="0">
              <a:solidFill>
                <a:srgbClr val="F5E9E9"/>
              </a:solidFill>
              <a:effectLst>
                <a:outerShdw blurRad="38100" dist="38100" dir="2700000" algn="tl">
                  <a:srgbClr val="000000"/>
                </a:outerShdw>
              </a:effectLst>
              <a:latin typeface="Georgia" charset="0"/>
            </a:endParaRPr>
          </a:p>
        </p:txBody>
      </p:sp>
      <p:pic>
        <p:nvPicPr>
          <p:cNvPr id="21507" name="Picture 6" descr="Earth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4622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0830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0"/>
            <a:ext cx="9144000" cy="925511"/>
          </a:xfrm>
          <a:prstGeom prst="rect">
            <a:avLst/>
          </a:prstGeom>
          <a:solidFill>
            <a:srgbClr val="808080">
              <a:alpha val="40999"/>
            </a:srgbClr>
          </a:solid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9pPr>
          </a:lstStyle>
          <a:p>
            <a:pPr algn="ctr">
              <a:lnSpc>
                <a:spcPct val="100000"/>
              </a:lnSpc>
              <a:buClr>
                <a:srgbClr val="F5E9E9"/>
              </a:buClr>
              <a:buFont typeface="Georgia" charset="0"/>
              <a:buNone/>
            </a:pPr>
            <a:r>
              <a:rPr lang="en-US" sz="5400" dirty="0">
                <a:solidFill>
                  <a:srgbClr val="F5E9E9"/>
                </a:solidFill>
                <a:effectLst>
                  <a:outerShdw blurRad="38100" dist="38100" dir="2700000" algn="tl">
                    <a:srgbClr val="000000"/>
                  </a:outerShdw>
                </a:effectLst>
                <a:latin typeface="Georgia" panose="02040502050405020303" pitchFamily="18" charset="0"/>
              </a:rPr>
              <a:t>How Far is the </a:t>
            </a:r>
            <a:r>
              <a:rPr lang="en-US" sz="5400" dirty="0" smtClean="0">
                <a:solidFill>
                  <a:srgbClr val="F5E9E9"/>
                </a:solidFill>
                <a:effectLst>
                  <a:outerShdw blurRad="38100" dist="38100" dir="2700000" algn="tl">
                    <a:srgbClr val="000000"/>
                  </a:outerShdw>
                </a:effectLst>
                <a:latin typeface="Georgia" panose="02040502050405020303" pitchFamily="18" charset="0"/>
              </a:rPr>
              <a:t>Moon?</a:t>
            </a:r>
            <a:endParaRPr lang="en-US" sz="5400" dirty="0">
              <a:solidFill>
                <a:srgbClr val="F5E9E9"/>
              </a:solidFill>
              <a:effectLst>
                <a:outerShdw blurRad="38100" dist="38100" dir="2700000" algn="tl">
                  <a:srgbClr val="000000"/>
                </a:outerShdw>
              </a:effectLst>
              <a:latin typeface="Georgia" panose="02040502050405020303" pitchFamily="18" charset="0"/>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705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Line 4"/>
          <p:cNvSpPr>
            <a:spLocks noChangeShapeType="1"/>
          </p:cNvSpPr>
          <p:nvPr/>
        </p:nvSpPr>
        <p:spPr bwMode="auto">
          <a:xfrm flipV="1">
            <a:off x="1620838" y="2886075"/>
            <a:ext cx="5851525" cy="511175"/>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latin typeface="Georgia" panose="02040502050405020303" pitchFamily="18" charset="0"/>
            </a:endParaRPr>
          </a:p>
        </p:txBody>
      </p:sp>
      <p:sp>
        <p:nvSpPr>
          <p:cNvPr id="67589" name="Text Box 5"/>
          <p:cNvSpPr txBox="1">
            <a:spLocks noChangeArrowheads="1"/>
          </p:cNvSpPr>
          <p:nvPr/>
        </p:nvSpPr>
        <p:spPr bwMode="auto">
          <a:xfrm>
            <a:off x="1866900" y="5562600"/>
            <a:ext cx="5410200" cy="956288"/>
          </a:xfrm>
          <a:prstGeom prst="rect">
            <a:avLst/>
          </a:prstGeom>
          <a:solidFill>
            <a:srgbClr val="808080">
              <a:alpha val="40999"/>
            </a:srgbClr>
          </a:solid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9pPr>
          </a:lstStyle>
          <a:p>
            <a:pPr algn="ctr">
              <a:lnSpc>
                <a:spcPct val="100000"/>
              </a:lnSpc>
              <a:buClr>
                <a:srgbClr val="F5E9E9"/>
              </a:buClr>
              <a:buFont typeface="Georgia" charset="0"/>
              <a:buNone/>
            </a:pPr>
            <a:r>
              <a:rPr lang="en-US" sz="2800">
                <a:solidFill>
                  <a:srgbClr val="F5E9E9"/>
                </a:solidFill>
                <a:effectLst>
                  <a:outerShdw blurRad="38100" dist="38100" dir="2700000" algn="tl">
                    <a:srgbClr val="000000"/>
                  </a:outerShdw>
                </a:effectLst>
                <a:latin typeface="Georgia" panose="02040502050405020303" pitchFamily="18" charset="0"/>
              </a:rPr>
              <a:t>The Earth Moon Distance</a:t>
            </a:r>
          </a:p>
          <a:p>
            <a:pPr algn="ctr">
              <a:lnSpc>
                <a:spcPct val="100000"/>
              </a:lnSpc>
              <a:buClr>
                <a:srgbClr val="F5E9E9"/>
              </a:buClr>
              <a:buFont typeface="Georgia" charset="0"/>
              <a:buNone/>
            </a:pPr>
            <a:r>
              <a:rPr lang="en-US" sz="2800">
                <a:solidFill>
                  <a:srgbClr val="F5E9E9"/>
                </a:solidFill>
                <a:effectLst>
                  <a:outerShdw blurRad="38100" dist="38100" dir="2700000" algn="tl">
                    <a:srgbClr val="000000"/>
                  </a:outerShdw>
                </a:effectLst>
                <a:latin typeface="Georgia" panose="02040502050405020303" pitchFamily="18" charset="0"/>
              </a:rPr>
              <a:t>235,000 Miles = 0.7 Million NC</a:t>
            </a:r>
          </a:p>
        </p:txBody>
      </p:sp>
    </p:spTree>
    <p:extLst>
      <p:ext uri="{BB962C8B-B14F-4D97-AF65-F5344CB8AC3E}">
        <p14:creationId xmlns:p14="http://schemas.microsoft.com/office/powerpoint/2010/main" val="325244292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wipe(left)">
                                      <p:cBhvr>
                                        <p:cTn id="7" dur="1000"/>
                                        <p:tgtEl>
                                          <p:spTgt spid="67588"/>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9144000" cy="917575"/>
          </a:xfrm>
          <a:prstGeom prst="rect">
            <a:avLst/>
          </a:prstGeom>
          <a:solidFill>
            <a:srgbClr val="808080">
              <a:alpha val="40999"/>
            </a:srgbClr>
          </a:solid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5pPr>
            <a:lvl6pPr marL="4572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6pPr>
            <a:lvl7pPr marL="9144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7pPr>
            <a:lvl8pPr marL="13716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8pPr>
            <a:lvl9pPr marL="1828800" eaLnBrk="0" fontAlgn="base" hangingPunct="0">
              <a:lnSpc>
                <a:spcPct val="8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ヒラギノ角ゴ Pro W3" charset="-128"/>
              </a:defRPr>
            </a:lvl9pPr>
          </a:lstStyle>
          <a:p>
            <a:pPr algn="ctr">
              <a:lnSpc>
                <a:spcPct val="100000"/>
              </a:lnSpc>
              <a:buClr>
                <a:srgbClr val="F5E9E9"/>
              </a:buClr>
              <a:buFont typeface="Georgia" charset="0"/>
              <a:buNone/>
            </a:pPr>
            <a:r>
              <a:rPr lang="en-US" sz="5400">
                <a:solidFill>
                  <a:srgbClr val="F5E9E9"/>
                </a:solidFill>
                <a:effectLst>
                  <a:outerShdw blurRad="38100" dist="38100" dir="2700000" algn="tl">
                    <a:srgbClr val="000000"/>
                  </a:outerShdw>
                </a:effectLst>
                <a:latin typeface="Georgia" panose="02040502050405020303" pitchFamily="18" charset="0"/>
              </a:rPr>
              <a:t>The Solar System</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52600"/>
            <a:ext cx="7200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1"/>
          <p:cNvGrpSpPr/>
          <p:nvPr/>
        </p:nvGrpSpPr>
        <p:grpSpPr>
          <a:xfrm>
            <a:off x="4419600" y="3962400"/>
            <a:ext cx="1501913" cy="1587"/>
            <a:chOff x="9528037" y="5181600"/>
            <a:chExt cx="1501913" cy="1587"/>
          </a:xfrm>
        </p:grpSpPr>
        <p:sp>
          <p:nvSpPr>
            <p:cNvPr id="59396" name="Line 4"/>
            <p:cNvSpPr>
              <a:spLocks noChangeShapeType="1"/>
            </p:cNvSpPr>
            <p:nvPr/>
          </p:nvSpPr>
          <p:spPr bwMode="auto">
            <a:xfrm flipV="1">
              <a:off x="10267950" y="5183187"/>
              <a:ext cx="762000" cy="0"/>
            </a:xfrm>
            <a:prstGeom prst="line">
              <a:avLst/>
            </a:prstGeom>
            <a:noFill/>
            <a:ln w="38227">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latin typeface="Georgia" panose="02040502050405020303" pitchFamily="18" charset="0"/>
              </a:endParaRPr>
            </a:p>
          </p:txBody>
        </p:sp>
        <p:sp>
          <p:nvSpPr>
            <p:cNvPr id="59397" name="Line 5"/>
            <p:cNvSpPr>
              <a:spLocks noChangeShapeType="1"/>
            </p:cNvSpPr>
            <p:nvPr/>
          </p:nvSpPr>
          <p:spPr bwMode="auto">
            <a:xfrm flipH="1" flipV="1">
              <a:off x="9528037" y="5181600"/>
              <a:ext cx="736600" cy="1587"/>
            </a:xfrm>
            <a:prstGeom prst="line">
              <a:avLst/>
            </a:prstGeom>
            <a:noFill/>
            <a:ln w="38227">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latin typeface="Georgia" panose="02040502050405020303" pitchFamily="18" charset="0"/>
              </a:endParaRPr>
            </a:p>
          </p:txBody>
        </p:sp>
      </p:grpSp>
    </p:spTree>
    <p:extLst>
      <p:ext uri="{BB962C8B-B14F-4D97-AF65-F5344CB8AC3E}">
        <p14:creationId xmlns:p14="http://schemas.microsoft.com/office/powerpoint/2010/main" val="16836598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Eclipses</a:t>
            </a:r>
          </a:p>
        </p:txBody>
      </p:sp>
      <p:sp>
        <p:nvSpPr>
          <p:cNvPr id="28677" name="Text Box 5"/>
          <p:cNvSpPr txBox="1">
            <a:spLocks noChangeArrowheads="1"/>
          </p:cNvSpPr>
          <p:nvPr/>
        </p:nvSpPr>
        <p:spPr bwMode="auto">
          <a:xfrm>
            <a:off x="647700" y="1111250"/>
            <a:ext cx="7848600" cy="641350"/>
          </a:xfrm>
          <a:prstGeom prst="rect">
            <a:avLst/>
          </a:prstGeom>
          <a:solidFill>
            <a:schemeClr val="bg2">
              <a:alpha val="41000"/>
            </a:schemeClr>
          </a:solidFill>
          <a:ln w="9525">
            <a:noFill/>
            <a:miter lim="800000"/>
            <a:headEnd/>
            <a:tailEnd/>
          </a:ln>
          <a:effectLst/>
        </p:spPr>
        <p:txBody>
          <a:bodyPr>
            <a:spAutoFit/>
          </a:bodyPr>
          <a:lstStyle/>
          <a:p>
            <a:pPr>
              <a:defRPr/>
            </a:pPr>
            <a:r>
              <a:rPr lang="en-US" sz="3600">
                <a:solidFill>
                  <a:srgbClr val="F5E9E9"/>
                </a:solidFill>
                <a:effectLst>
                  <a:outerShdw blurRad="38100" dist="38100" dir="2700000" algn="tl">
                    <a:srgbClr val="000000"/>
                  </a:outerShdw>
                </a:effectLst>
                <a:latin typeface="Georgia" pitchFamily="18" charset="0"/>
              </a:rPr>
              <a:t>Shouldn’t there be one every month?</a:t>
            </a:r>
          </a:p>
        </p:txBody>
      </p:sp>
      <p:sp>
        <p:nvSpPr>
          <p:cNvPr id="28679" name="Text Box 7"/>
          <p:cNvSpPr txBox="1">
            <a:spLocks noChangeArrowheads="1"/>
          </p:cNvSpPr>
          <p:nvPr/>
        </p:nvSpPr>
        <p:spPr bwMode="auto">
          <a:xfrm>
            <a:off x="647700" y="1981200"/>
            <a:ext cx="7848600" cy="1190625"/>
          </a:xfrm>
          <a:prstGeom prst="rect">
            <a:avLst/>
          </a:prstGeom>
          <a:solidFill>
            <a:schemeClr val="bg2">
              <a:alpha val="41000"/>
            </a:schemeClr>
          </a:solidFill>
          <a:ln w="9525">
            <a:noFill/>
            <a:miter lim="800000"/>
            <a:headEnd/>
            <a:tailEnd/>
          </a:ln>
          <a:effectLst/>
        </p:spPr>
        <p:txBody>
          <a:bodyPr>
            <a:spAutoFit/>
          </a:bodyPr>
          <a:lstStyle/>
          <a:p>
            <a:pPr>
              <a:defRPr/>
            </a:pPr>
            <a:r>
              <a:rPr lang="en-US" sz="3600">
                <a:solidFill>
                  <a:srgbClr val="F5E9E9"/>
                </a:solidFill>
                <a:effectLst>
                  <a:outerShdw blurRad="38100" dist="38100" dir="2700000" algn="tl">
                    <a:srgbClr val="000000"/>
                  </a:outerShdw>
                </a:effectLst>
                <a:latin typeface="Georgia" pitchFamily="18" charset="0"/>
              </a:rPr>
              <a:t>The Moon’s orbital plane is tilted 5</a:t>
            </a:r>
            <a:r>
              <a:rPr lang="en-US" sz="3600" baseline="30000">
                <a:solidFill>
                  <a:srgbClr val="F5E9E9"/>
                </a:solidFill>
                <a:effectLst>
                  <a:outerShdw blurRad="38100" dist="38100" dir="2700000" algn="tl">
                    <a:srgbClr val="000000"/>
                  </a:outerShdw>
                </a:effectLst>
                <a:latin typeface="Georgia" pitchFamily="18" charset="0"/>
              </a:rPr>
              <a:t>o</a:t>
            </a:r>
            <a:r>
              <a:rPr lang="en-US" sz="3600">
                <a:solidFill>
                  <a:srgbClr val="F5E9E9"/>
                </a:solidFill>
                <a:effectLst>
                  <a:outerShdw blurRad="38100" dist="38100" dir="2700000" algn="tl">
                    <a:srgbClr val="000000"/>
                  </a:outerShdw>
                </a:effectLst>
                <a:latin typeface="Georgia" pitchFamily="18" charset="0"/>
              </a:rPr>
              <a:t> with respect to the ecliptic</a:t>
            </a:r>
            <a:endParaRPr lang="en-US" sz="3600" baseline="30000">
              <a:solidFill>
                <a:srgbClr val="F5E9E9"/>
              </a:solidFill>
              <a:effectLst>
                <a:outerShdw blurRad="38100" dist="38100" dir="2700000" algn="tl">
                  <a:srgbClr val="000000"/>
                </a:outerShdw>
              </a:effectLst>
              <a:latin typeface="Georgia" pitchFamily="18" charset="0"/>
            </a:endParaRPr>
          </a:p>
        </p:txBody>
      </p:sp>
      <p:pic>
        <p:nvPicPr>
          <p:cNvPr id="317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6096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113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500" fill="hold"/>
                                        <p:tgtEl>
                                          <p:spTgt spid="28679"/>
                                        </p:tgtEl>
                                        <p:attrNameLst>
                                          <p:attrName>ppt_x</p:attrName>
                                        </p:attrNameLst>
                                      </p:cBhvr>
                                      <p:tavLst>
                                        <p:tav tm="0">
                                          <p:val>
                                            <p:strVal val="0-#ppt_w/2"/>
                                          </p:val>
                                        </p:tav>
                                        <p:tav tm="100000">
                                          <p:val>
                                            <p:strVal val="#ppt_x"/>
                                          </p:val>
                                        </p:tav>
                                      </p:tavLst>
                                    </p:anim>
                                    <p:anim calcmode="lin" valueType="num">
                                      <p:cBhvr additive="base">
                                        <p:cTn id="8"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smtClean="0">
                <a:solidFill>
                  <a:srgbClr val="F5E9E9"/>
                </a:solidFill>
                <a:effectLst>
                  <a:outerShdw blurRad="38100" dist="38100" dir="2700000" algn="tl">
                    <a:srgbClr val="000000"/>
                  </a:outerShdw>
                </a:effectLst>
                <a:latin typeface="Georgia" pitchFamily="18" charset="0"/>
              </a:rPr>
              <a:t>Demo</a:t>
            </a:r>
            <a:endParaRPr lang="en-US" sz="5400" dirty="0">
              <a:solidFill>
                <a:srgbClr val="F5E9E9"/>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1479708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smtClean="0">
                <a:solidFill>
                  <a:srgbClr val="F5E9E9"/>
                </a:solidFill>
                <a:effectLst>
                  <a:outerShdw blurRad="38100" dist="38100" dir="2700000" algn="tl">
                    <a:srgbClr val="000000"/>
                  </a:outerShdw>
                </a:effectLst>
                <a:latin typeface="Georgia" pitchFamily="18" charset="0"/>
              </a:rPr>
              <a:t>Lab: Solar Heating</a:t>
            </a:r>
            <a:endParaRPr lang="en-US" sz="5400" dirty="0">
              <a:solidFill>
                <a:srgbClr val="F5E9E9"/>
              </a:solidFill>
              <a:effectLst>
                <a:outerShdw blurRad="38100" dist="38100" dir="2700000" algn="tl">
                  <a:srgbClr val="000000"/>
                </a:outerShdw>
              </a:effectLst>
              <a:latin typeface="Georgia" pitchFamily="18" charset="0"/>
            </a:endParaRPr>
          </a:p>
        </p:txBody>
      </p:sp>
      <p:pic>
        <p:nvPicPr>
          <p:cNvPr id="1026" name="Picture 2" descr="http://www.survivingcollege.com/wp-content/uploads/2014/03/olaf-in-sum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128" y="1752600"/>
            <a:ext cx="676974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541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anose="02040502050405020303" pitchFamily="18" charset="0"/>
              </a:rPr>
              <a:t>Summary</a:t>
            </a:r>
          </a:p>
        </p:txBody>
      </p:sp>
      <p:sp>
        <p:nvSpPr>
          <p:cNvPr id="165891" name="Rectangle 3"/>
          <p:cNvSpPr>
            <a:spLocks noGrp="1" noChangeArrowheads="1"/>
          </p:cNvSpPr>
          <p:nvPr>
            <p:ph type="body" sz="half" idx="1"/>
          </p:nvPr>
        </p:nvSpPr>
        <p:spPr>
          <a:xfrm>
            <a:off x="228600" y="1219200"/>
            <a:ext cx="4038600" cy="5257800"/>
          </a:xfrm>
          <a:solidFill>
            <a:schemeClr val="bg2">
              <a:alpha val="41000"/>
            </a:schemeClr>
          </a:solidFill>
        </p:spPr>
        <p:txBody>
          <a:bodyPr/>
          <a:lstStyle/>
          <a:p>
            <a:pPr eaLnBrk="1" hangingPunct="1">
              <a:lnSpc>
                <a:spcPct val="90000"/>
              </a:lnSpc>
              <a:defRPr/>
            </a:pPr>
            <a:r>
              <a:rPr lang="en-US" sz="2400" dirty="0" smtClean="0">
                <a:solidFill>
                  <a:schemeClr val="bg1"/>
                </a:solidFill>
                <a:latin typeface="Georgia" panose="02040502050405020303" pitchFamily="18" charset="0"/>
              </a:rPr>
              <a:t> </a:t>
            </a:r>
            <a:r>
              <a:rPr lang="en-US" b="1" dirty="0" smtClean="0">
                <a:solidFill>
                  <a:schemeClr val="bg1"/>
                </a:solidFill>
                <a:effectLst>
                  <a:outerShdw blurRad="38100" dist="38100" dir="2700000" algn="tl">
                    <a:srgbClr val="000000"/>
                  </a:outerShdw>
                </a:effectLst>
                <a:latin typeface="Georgia" panose="02040502050405020303" pitchFamily="18" charset="0"/>
              </a:rPr>
              <a:t>Science involves</a:t>
            </a:r>
          </a:p>
          <a:p>
            <a:pPr lvl="1" eaLnBrk="1" hangingPunct="1">
              <a:lnSpc>
                <a:spcPct val="90000"/>
              </a:lnSpc>
              <a:defRPr/>
            </a:pPr>
            <a:r>
              <a:rPr lang="en-US" sz="2800" dirty="0" smtClean="0">
                <a:solidFill>
                  <a:schemeClr val="bg1"/>
                </a:solidFill>
                <a:effectLst>
                  <a:outerShdw blurRad="38100" dist="38100" dir="2700000" algn="tl">
                    <a:srgbClr val="000000"/>
                  </a:outerShdw>
                </a:effectLst>
                <a:latin typeface="Georgia" panose="02040502050405020303" pitchFamily="18" charset="0"/>
              </a:rPr>
              <a:t>Hypothesis</a:t>
            </a:r>
          </a:p>
          <a:p>
            <a:pPr lvl="1" eaLnBrk="1" hangingPunct="1">
              <a:lnSpc>
                <a:spcPct val="90000"/>
              </a:lnSpc>
              <a:defRPr/>
            </a:pPr>
            <a:r>
              <a:rPr lang="en-US" sz="2800" dirty="0" smtClean="0">
                <a:solidFill>
                  <a:schemeClr val="bg1"/>
                </a:solidFill>
                <a:effectLst>
                  <a:outerShdw blurRad="38100" dist="38100" dir="2700000" algn="tl">
                    <a:srgbClr val="000000"/>
                  </a:outerShdw>
                </a:effectLst>
                <a:latin typeface="Georgia" panose="02040502050405020303" pitchFamily="18" charset="0"/>
              </a:rPr>
              <a:t>Observations</a:t>
            </a:r>
          </a:p>
          <a:p>
            <a:pPr lvl="1" eaLnBrk="1" hangingPunct="1">
              <a:lnSpc>
                <a:spcPct val="90000"/>
              </a:lnSpc>
              <a:defRPr/>
            </a:pPr>
            <a:r>
              <a:rPr lang="en-US" sz="2800" dirty="0" smtClean="0">
                <a:solidFill>
                  <a:schemeClr val="bg1"/>
                </a:solidFill>
                <a:effectLst>
                  <a:outerShdw blurRad="38100" dist="38100" dir="2700000" algn="tl">
                    <a:srgbClr val="000000"/>
                  </a:outerShdw>
                </a:effectLst>
                <a:latin typeface="Georgia" panose="02040502050405020303" pitchFamily="18" charset="0"/>
              </a:rPr>
              <a:t>Testing &amp; Revision</a:t>
            </a:r>
          </a:p>
          <a:p>
            <a:pPr lvl="1" eaLnBrk="1" hangingPunct="1">
              <a:lnSpc>
                <a:spcPct val="90000"/>
              </a:lnSpc>
              <a:defRPr/>
            </a:pPr>
            <a:r>
              <a:rPr lang="en-US" sz="2800" dirty="0" smtClean="0">
                <a:solidFill>
                  <a:schemeClr val="bg1"/>
                </a:solidFill>
                <a:effectLst>
                  <a:outerShdw blurRad="38100" dist="38100" dir="2700000" algn="tl">
                    <a:srgbClr val="000000"/>
                  </a:outerShdw>
                </a:effectLst>
                <a:latin typeface="Georgia" panose="02040502050405020303" pitchFamily="18" charset="0"/>
              </a:rPr>
              <a:t>Creativity!!!</a:t>
            </a:r>
          </a:p>
          <a:p>
            <a:pPr marL="457200" lvl="1" indent="0" eaLnBrk="1" hangingPunct="1">
              <a:lnSpc>
                <a:spcPct val="90000"/>
              </a:lnSpc>
              <a:buNone/>
              <a:defRPr/>
            </a:pPr>
            <a:endParaRPr lang="en-US" sz="2800" dirty="0" smtClean="0">
              <a:solidFill>
                <a:schemeClr val="bg1"/>
              </a:solidFill>
              <a:effectLst>
                <a:outerShdw blurRad="38100" dist="38100" dir="2700000" algn="tl">
                  <a:srgbClr val="000000"/>
                </a:outerShdw>
              </a:effectLst>
              <a:latin typeface="Georgia" panose="02040502050405020303" pitchFamily="18" charset="0"/>
            </a:endParaRPr>
          </a:p>
          <a:p>
            <a:pPr eaLnBrk="1" hangingPunct="1">
              <a:lnSpc>
                <a:spcPct val="90000"/>
              </a:lnSpc>
              <a:defRPr/>
            </a:pPr>
            <a:r>
              <a:rPr lang="en-US" b="1" dirty="0">
                <a:solidFill>
                  <a:schemeClr val="bg1"/>
                </a:solidFill>
                <a:effectLst>
                  <a:outerShdw blurRad="38100" dist="38100" dir="2700000" algn="tl">
                    <a:srgbClr val="000000"/>
                  </a:outerShdw>
                </a:effectLst>
                <a:latin typeface="Georgia" panose="02040502050405020303" pitchFamily="18" charset="0"/>
              </a:rPr>
              <a:t>Motions in the sky</a:t>
            </a:r>
          </a:p>
          <a:p>
            <a:pPr lvl="1" eaLnBrk="1" hangingPunct="1">
              <a:lnSpc>
                <a:spcPct val="90000"/>
              </a:lnSpc>
              <a:defRPr/>
            </a:pPr>
            <a:r>
              <a:rPr lang="en-US" sz="2800" dirty="0">
                <a:solidFill>
                  <a:schemeClr val="bg1"/>
                </a:solidFill>
                <a:effectLst>
                  <a:outerShdw blurRad="38100" dist="38100" dir="2700000" algn="tl">
                    <a:srgbClr val="000000"/>
                  </a:outerShdw>
                </a:effectLst>
                <a:latin typeface="Georgia" panose="02040502050405020303" pitchFamily="18" charset="0"/>
              </a:rPr>
              <a:t>Seasons</a:t>
            </a:r>
          </a:p>
          <a:p>
            <a:pPr lvl="1" eaLnBrk="1" hangingPunct="1">
              <a:lnSpc>
                <a:spcPct val="90000"/>
              </a:lnSpc>
              <a:defRPr/>
            </a:pPr>
            <a:r>
              <a:rPr lang="en-US" sz="2800" dirty="0" smtClean="0">
                <a:solidFill>
                  <a:schemeClr val="bg1"/>
                </a:solidFill>
                <a:effectLst>
                  <a:outerShdw blurRad="38100" dist="38100" dir="2700000" algn="tl">
                    <a:srgbClr val="000000"/>
                  </a:outerShdw>
                </a:effectLst>
                <a:latin typeface="Georgia" panose="02040502050405020303" pitchFamily="18" charset="0"/>
              </a:rPr>
              <a:t>Moon Phases &amp; Eclipses</a:t>
            </a:r>
            <a:endParaRPr lang="en-US" sz="2800" dirty="0">
              <a:solidFill>
                <a:schemeClr val="bg1"/>
              </a:solidFill>
              <a:effectLst>
                <a:outerShdw blurRad="38100" dist="38100" dir="2700000" algn="tl">
                  <a:srgbClr val="000000"/>
                </a:outerShdw>
              </a:effectLst>
              <a:latin typeface="Georgia" panose="02040502050405020303" pitchFamily="18" charset="0"/>
            </a:endParaRPr>
          </a:p>
          <a:p>
            <a:pPr lvl="1" eaLnBrk="1" hangingPunct="1">
              <a:lnSpc>
                <a:spcPct val="90000"/>
              </a:lnSpc>
              <a:defRPr/>
            </a:pPr>
            <a:r>
              <a:rPr lang="en-US" sz="2800" dirty="0">
                <a:solidFill>
                  <a:schemeClr val="bg1"/>
                </a:solidFill>
                <a:effectLst>
                  <a:outerShdw blurRad="38100" dist="38100" dir="2700000" algn="tl">
                    <a:srgbClr val="000000"/>
                  </a:outerShdw>
                </a:effectLst>
                <a:latin typeface="Georgia" panose="02040502050405020303" pitchFamily="18" charset="0"/>
              </a:rPr>
              <a:t>Retrograde </a:t>
            </a:r>
            <a:r>
              <a:rPr lang="en-US" sz="2800" dirty="0" smtClean="0">
                <a:solidFill>
                  <a:schemeClr val="bg1"/>
                </a:solidFill>
                <a:effectLst>
                  <a:outerShdw blurRad="38100" dist="38100" dir="2700000" algn="tl">
                    <a:srgbClr val="000000"/>
                  </a:outerShdw>
                </a:effectLst>
                <a:latin typeface="Georgia" panose="02040502050405020303" pitchFamily="18" charset="0"/>
              </a:rPr>
              <a:t>Motion</a:t>
            </a:r>
            <a:endParaRPr lang="en-US" sz="2800" dirty="0">
              <a:solidFill>
                <a:schemeClr val="bg1"/>
              </a:solidFill>
              <a:effectLst>
                <a:outerShdw blurRad="38100" dist="38100" dir="2700000" algn="tl">
                  <a:srgbClr val="000000"/>
                </a:outerShdw>
              </a:effectLst>
              <a:latin typeface="Georgia" panose="02040502050405020303" pitchFamily="18" charset="0"/>
            </a:endParaRPr>
          </a:p>
        </p:txBody>
      </p:sp>
      <p:sp>
        <p:nvSpPr>
          <p:cNvPr id="165892" name="Rectangle 4"/>
          <p:cNvSpPr>
            <a:spLocks noGrp="1" noChangeArrowheads="1"/>
          </p:cNvSpPr>
          <p:nvPr>
            <p:ph type="body" sz="half" idx="2"/>
          </p:nvPr>
        </p:nvSpPr>
        <p:spPr>
          <a:xfrm>
            <a:off x="4267200" y="1219200"/>
            <a:ext cx="4648200" cy="5257800"/>
          </a:xfrm>
          <a:solidFill>
            <a:schemeClr val="bg2">
              <a:alpha val="41000"/>
            </a:schemeClr>
          </a:solidFill>
        </p:spPr>
        <p:txBody>
          <a:bodyPr/>
          <a:lstStyle/>
          <a:p>
            <a:pPr eaLnBrk="1" hangingPunct="1">
              <a:lnSpc>
                <a:spcPct val="90000"/>
              </a:lnSpc>
              <a:defRPr/>
            </a:pPr>
            <a:r>
              <a:rPr lang="en-US" b="1" dirty="0" smtClean="0">
                <a:solidFill>
                  <a:srgbClr val="F5E9E9"/>
                </a:solidFill>
                <a:effectLst>
                  <a:outerShdw blurRad="38100" dist="38100" dir="2700000" algn="tl">
                    <a:srgbClr val="000000"/>
                  </a:outerShdw>
                </a:effectLst>
                <a:latin typeface="Georgia" panose="02040502050405020303" pitchFamily="18" charset="0"/>
              </a:rPr>
              <a:t>Scale of the Universe</a:t>
            </a:r>
          </a:p>
          <a:p>
            <a:pPr lvl="1" eaLnBrk="1" hangingPunct="1">
              <a:lnSpc>
                <a:spcPct val="90000"/>
              </a:lnSpc>
              <a:defRPr/>
            </a:pPr>
            <a:r>
              <a:rPr lang="en-US" sz="2800" dirty="0" smtClean="0">
                <a:solidFill>
                  <a:srgbClr val="F5E9E9"/>
                </a:solidFill>
                <a:effectLst>
                  <a:outerShdw blurRad="38100" dist="38100" dir="2700000" algn="tl">
                    <a:srgbClr val="000000"/>
                  </a:outerShdw>
                </a:effectLst>
                <a:latin typeface="Georgia" panose="02040502050405020303" pitchFamily="18" charset="0"/>
              </a:rPr>
              <a:t>Planets, </a:t>
            </a:r>
          </a:p>
          <a:p>
            <a:pPr lvl="1" eaLnBrk="1" hangingPunct="1">
              <a:lnSpc>
                <a:spcPct val="90000"/>
              </a:lnSpc>
              <a:defRPr/>
            </a:pPr>
            <a:r>
              <a:rPr lang="en-US" sz="2800" dirty="0" smtClean="0">
                <a:solidFill>
                  <a:srgbClr val="F5E9E9"/>
                </a:solidFill>
                <a:effectLst>
                  <a:outerShdw blurRad="38100" dist="38100" dir="2700000" algn="tl">
                    <a:srgbClr val="000000"/>
                  </a:outerShdw>
                </a:effectLst>
                <a:latin typeface="Georgia" panose="02040502050405020303" pitchFamily="18" charset="0"/>
              </a:rPr>
              <a:t>solar/stellar systems </a:t>
            </a:r>
          </a:p>
          <a:p>
            <a:pPr lvl="1" eaLnBrk="1" hangingPunct="1">
              <a:lnSpc>
                <a:spcPct val="90000"/>
              </a:lnSpc>
              <a:defRPr/>
            </a:pPr>
            <a:r>
              <a:rPr lang="en-US" sz="2800" dirty="0" smtClean="0">
                <a:solidFill>
                  <a:srgbClr val="F5E9E9"/>
                </a:solidFill>
                <a:effectLst>
                  <a:outerShdw blurRad="38100" dist="38100" dir="2700000" algn="tl">
                    <a:srgbClr val="000000"/>
                  </a:outerShdw>
                </a:effectLst>
                <a:latin typeface="Georgia" panose="02040502050405020303" pitchFamily="18" charset="0"/>
              </a:rPr>
              <a:t>galaxies</a:t>
            </a:r>
          </a:p>
          <a:p>
            <a:pPr lvl="1" eaLnBrk="1" hangingPunct="1">
              <a:lnSpc>
                <a:spcPct val="90000"/>
              </a:lnSpc>
              <a:defRPr/>
            </a:pPr>
            <a:r>
              <a:rPr lang="en-US" sz="2800" dirty="0" smtClean="0">
                <a:solidFill>
                  <a:srgbClr val="F5E9E9"/>
                </a:solidFill>
                <a:effectLst>
                  <a:outerShdw blurRad="38100" dist="38100" dir="2700000" algn="tl">
                    <a:srgbClr val="000000"/>
                  </a:outerShdw>
                </a:effectLst>
                <a:latin typeface="Georgia" panose="02040502050405020303" pitchFamily="18" charset="0"/>
              </a:rPr>
              <a:t>galaxy groups </a:t>
            </a:r>
          </a:p>
          <a:p>
            <a:pPr lvl="1" eaLnBrk="1" hangingPunct="1">
              <a:lnSpc>
                <a:spcPct val="90000"/>
              </a:lnSpc>
              <a:defRPr/>
            </a:pPr>
            <a:r>
              <a:rPr lang="en-US" sz="2800" dirty="0" smtClean="0">
                <a:solidFill>
                  <a:srgbClr val="F5E9E9"/>
                </a:solidFill>
                <a:effectLst>
                  <a:outerShdw blurRad="38100" dist="38100" dir="2700000" algn="tl">
                    <a:srgbClr val="000000"/>
                  </a:outerShdw>
                </a:effectLst>
                <a:latin typeface="Georgia" panose="02040502050405020303" pitchFamily="18" charset="0"/>
              </a:rPr>
              <a:t>observable universe</a:t>
            </a:r>
          </a:p>
          <a:p>
            <a:pPr lvl="1" eaLnBrk="1" hangingPunct="1">
              <a:lnSpc>
                <a:spcPct val="90000"/>
              </a:lnSpc>
              <a:defRPr/>
            </a:pPr>
            <a:r>
              <a:rPr lang="en-US" sz="2800" dirty="0" smtClean="0">
                <a:solidFill>
                  <a:srgbClr val="F5E9E9"/>
                </a:solidFill>
                <a:effectLst>
                  <a:outerShdw blurRad="38100" dist="38100" dir="2700000" algn="tl">
                    <a:srgbClr val="000000"/>
                  </a:outerShdw>
                </a:effectLst>
                <a:latin typeface="Georgia" panose="02040502050405020303" pitchFamily="18" charset="0"/>
              </a:rPr>
              <a:t>The Universe</a:t>
            </a:r>
            <a:endParaRPr lang="en-US" sz="2800" b="1" dirty="0" smtClean="0">
              <a:solidFill>
                <a:srgbClr val="F5E9E9"/>
              </a:solidFill>
              <a:effectLst>
                <a:outerShdw blurRad="38100" dist="38100" dir="2700000" algn="tl">
                  <a:srgbClr val="000000"/>
                </a:outerShdw>
              </a:effectLst>
              <a:latin typeface="Georgia" panose="02040502050405020303" pitchFamily="18" charset="0"/>
            </a:endParaRPr>
          </a:p>
        </p:txBody>
      </p:sp>
    </p:spTree>
    <p:extLst>
      <p:ext uri="{BB962C8B-B14F-4D97-AF65-F5344CB8AC3E}">
        <p14:creationId xmlns:p14="http://schemas.microsoft.com/office/powerpoint/2010/main" val="1010484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Seasons</a:t>
            </a:r>
          </a:p>
        </p:txBody>
      </p:sp>
      <p:sp>
        <p:nvSpPr>
          <p:cNvPr id="19467" name="Text Box 11"/>
          <p:cNvSpPr txBox="1">
            <a:spLocks noChangeArrowheads="1"/>
          </p:cNvSpPr>
          <p:nvPr/>
        </p:nvSpPr>
        <p:spPr bwMode="auto">
          <a:xfrm>
            <a:off x="4648200" y="2743200"/>
            <a:ext cx="3657600" cy="2123658"/>
          </a:xfrm>
          <a:prstGeom prst="rect">
            <a:avLst/>
          </a:prstGeom>
          <a:solidFill>
            <a:schemeClr val="bg2">
              <a:alpha val="41000"/>
            </a:schemeClr>
          </a:solidFill>
          <a:ln w="9525">
            <a:noFill/>
            <a:miter lim="800000"/>
            <a:headEnd/>
            <a:tailEnd/>
          </a:ln>
          <a:effectLst/>
        </p:spPr>
        <p:txBody>
          <a:bodyPr wrap="square">
            <a:spAutoFit/>
          </a:bodyPr>
          <a:lstStyle/>
          <a:p>
            <a:pPr>
              <a:defRPr/>
            </a:pPr>
            <a:r>
              <a:rPr lang="en-US" sz="4400" dirty="0">
                <a:solidFill>
                  <a:srgbClr val="F5E9E9"/>
                </a:solidFill>
                <a:effectLst>
                  <a:outerShdw blurRad="38100" dist="38100" dir="2700000" algn="tl">
                    <a:srgbClr val="000000"/>
                  </a:outerShdw>
                </a:effectLst>
                <a:latin typeface="Georgia" pitchFamily="18" charset="0"/>
              </a:rPr>
              <a:t>What causes </a:t>
            </a:r>
            <a:r>
              <a:rPr lang="en-US" sz="4400" dirty="0" smtClean="0">
                <a:solidFill>
                  <a:srgbClr val="F5E9E9"/>
                </a:solidFill>
                <a:effectLst>
                  <a:outerShdw blurRad="38100" dist="38100" dir="2700000" algn="tl">
                    <a:srgbClr val="000000"/>
                  </a:outerShdw>
                </a:effectLst>
                <a:latin typeface="Georgia" pitchFamily="18" charset="0"/>
              </a:rPr>
              <a:t>differences in </a:t>
            </a:r>
            <a:r>
              <a:rPr lang="en-US" sz="4400" i="1" dirty="0" smtClean="0">
                <a:solidFill>
                  <a:srgbClr val="F5E9E9"/>
                </a:solidFill>
                <a:effectLst>
                  <a:outerShdw blurRad="38100" dist="38100" dir="2700000" algn="tl">
                    <a:srgbClr val="000000"/>
                  </a:outerShdw>
                </a:effectLst>
                <a:latin typeface="Georgia" pitchFamily="18" charset="0"/>
              </a:rPr>
              <a:t>temperature</a:t>
            </a:r>
            <a:r>
              <a:rPr lang="en-US" sz="4400" dirty="0" smtClean="0">
                <a:solidFill>
                  <a:srgbClr val="F5E9E9"/>
                </a:solidFill>
                <a:effectLst>
                  <a:outerShdw blurRad="38100" dist="38100" dir="2700000" algn="tl">
                    <a:srgbClr val="000000"/>
                  </a:outerShdw>
                </a:effectLst>
                <a:latin typeface="Georgia" pitchFamily="18" charset="0"/>
              </a:rPr>
              <a:t>?</a:t>
            </a:r>
            <a:endParaRPr lang="en-US" sz="4400" dirty="0">
              <a:solidFill>
                <a:srgbClr val="F5E9E9"/>
              </a:solidFill>
              <a:effectLst>
                <a:outerShdw blurRad="38100" dist="38100" dir="2700000" algn="tl">
                  <a:srgbClr val="000000"/>
                </a:outerShdw>
              </a:effectLst>
              <a:latin typeface="Georgia" pitchFamily="18" charset="0"/>
            </a:endParaRPr>
          </a:p>
        </p:txBody>
      </p:sp>
      <p:pic>
        <p:nvPicPr>
          <p:cNvPr id="2560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09504"/>
            <a:ext cx="34290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40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Seasons</a:t>
            </a:r>
          </a:p>
        </p:txBody>
      </p:sp>
      <p:sp>
        <p:nvSpPr>
          <p:cNvPr id="19467" name="Text Box 11"/>
          <p:cNvSpPr txBox="1">
            <a:spLocks noChangeArrowheads="1"/>
          </p:cNvSpPr>
          <p:nvPr/>
        </p:nvSpPr>
        <p:spPr bwMode="auto">
          <a:xfrm>
            <a:off x="1219200" y="1143000"/>
            <a:ext cx="6629400" cy="762000"/>
          </a:xfrm>
          <a:prstGeom prst="rect">
            <a:avLst/>
          </a:prstGeom>
          <a:solidFill>
            <a:schemeClr val="bg2">
              <a:alpha val="41000"/>
            </a:schemeClr>
          </a:solidFill>
          <a:ln w="9525">
            <a:noFill/>
            <a:miter lim="800000"/>
            <a:headEnd/>
            <a:tailEnd/>
          </a:ln>
          <a:effectLst/>
        </p:spPr>
        <p:txBody>
          <a:bodyPr>
            <a:spAutoFit/>
          </a:bodyPr>
          <a:lstStyle/>
          <a:p>
            <a:pPr>
              <a:defRPr/>
            </a:pPr>
            <a:r>
              <a:rPr lang="en-US" sz="4400">
                <a:solidFill>
                  <a:srgbClr val="F5E9E9"/>
                </a:solidFill>
                <a:effectLst>
                  <a:outerShdw blurRad="38100" dist="38100" dir="2700000" algn="tl">
                    <a:srgbClr val="000000"/>
                  </a:outerShdw>
                </a:effectLst>
                <a:latin typeface="Georgia" pitchFamily="18" charset="0"/>
              </a:rPr>
              <a:t>What causes the seasons?</a:t>
            </a:r>
          </a:p>
        </p:txBody>
      </p:sp>
      <p:pic>
        <p:nvPicPr>
          <p:cNvPr id="2560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0"/>
            <a:ext cx="34290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22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Seasons</a:t>
            </a:r>
          </a:p>
        </p:txBody>
      </p:sp>
      <p:sp>
        <p:nvSpPr>
          <p:cNvPr id="7" name="Text Box 4"/>
          <p:cNvSpPr txBox="1">
            <a:spLocks noChangeArrowheads="1"/>
          </p:cNvSpPr>
          <p:nvPr/>
        </p:nvSpPr>
        <p:spPr bwMode="auto">
          <a:xfrm>
            <a:off x="1062038" y="1173163"/>
            <a:ext cx="2209800" cy="1200150"/>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Hours of Sunlight</a:t>
            </a:r>
          </a:p>
        </p:txBody>
      </p:sp>
      <p:sp>
        <p:nvSpPr>
          <p:cNvPr id="8" name="Text Box 4"/>
          <p:cNvSpPr txBox="1">
            <a:spLocks noChangeArrowheads="1"/>
          </p:cNvSpPr>
          <p:nvPr/>
        </p:nvSpPr>
        <p:spPr bwMode="auto">
          <a:xfrm>
            <a:off x="739775" y="3151188"/>
            <a:ext cx="2209800" cy="646112"/>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Distance</a:t>
            </a:r>
          </a:p>
        </p:txBody>
      </p:sp>
      <p:sp>
        <p:nvSpPr>
          <p:cNvPr id="9" name="Text Box 4"/>
          <p:cNvSpPr txBox="1">
            <a:spLocks noChangeArrowheads="1"/>
          </p:cNvSpPr>
          <p:nvPr/>
        </p:nvSpPr>
        <p:spPr bwMode="auto">
          <a:xfrm>
            <a:off x="2155825" y="4086225"/>
            <a:ext cx="2165350" cy="646113"/>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Tilt</a:t>
            </a:r>
          </a:p>
        </p:txBody>
      </p:sp>
      <p:sp>
        <p:nvSpPr>
          <p:cNvPr id="10" name="Text Box 4"/>
          <p:cNvSpPr txBox="1">
            <a:spLocks noChangeArrowheads="1"/>
          </p:cNvSpPr>
          <p:nvPr/>
        </p:nvSpPr>
        <p:spPr bwMode="auto">
          <a:xfrm>
            <a:off x="4452938" y="1717675"/>
            <a:ext cx="3657600" cy="646113"/>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Position in orbit</a:t>
            </a:r>
          </a:p>
        </p:txBody>
      </p:sp>
      <p:sp>
        <p:nvSpPr>
          <p:cNvPr id="11" name="Text Box 4"/>
          <p:cNvSpPr txBox="1">
            <a:spLocks noChangeArrowheads="1"/>
          </p:cNvSpPr>
          <p:nvPr/>
        </p:nvSpPr>
        <p:spPr bwMode="auto">
          <a:xfrm>
            <a:off x="762000" y="4760913"/>
            <a:ext cx="2166938" cy="646112"/>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err="1">
                <a:solidFill>
                  <a:srgbClr val="F5E9E9"/>
                </a:solidFill>
                <a:effectLst>
                  <a:outerShdw blurRad="38100" dist="38100" dir="2700000" algn="tl">
                    <a:srgbClr val="000000"/>
                  </a:outerShdw>
                </a:effectLst>
                <a:latin typeface="Georgia" pitchFamily="18" charset="0"/>
              </a:rPr>
              <a:t>Ellipticity</a:t>
            </a:r>
            <a:endParaRPr lang="en-US" sz="3600" dirty="0">
              <a:solidFill>
                <a:srgbClr val="F5E9E9"/>
              </a:solidFill>
              <a:effectLst>
                <a:outerShdw blurRad="38100" dist="38100" dir="2700000" algn="tl">
                  <a:srgbClr val="000000"/>
                </a:outerShdw>
              </a:effectLst>
              <a:latin typeface="Georgia" pitchFamily="18" charset="0"/>
            </a:endParaRPr>
          </a:p>
        </p:txBody>
      </p:sp>
      <p:sp>
        <p:nvSpPr>
          <p:cNvPr id="12" name="Text Box 4"/>
          <p:cNvSpPr txBox="1">
            <a:spLocks noChangeArrowheads="1"/>
          </p:cNvSpPr>
          <p:nvPr/>
        </p:nvSpPr>
        <p:spPr bwMode="auto">
          <a:xfrm>
            <a:off x="3276600" y="5257800"/>
            <a:ext cx="3005138" cy="646113"/>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Axial Wobble</a:t>
            </a:r>
          </a:p>
        </p:txBody>
      </p:sp>
      <p:sp>
        <p:nvSpPr>
          <p:cNvPr id="13" name="Text Box 4"/>
          <p:cNvSpPr txBox="1">
            <a:spLocks noChangeArrowheads="1"/>
          </p:cNvSpPr>
          <p:nvPr/>
        </p:nvSpPr>
        <p:spPr bwMode="auto">
          <a:xfrm>
            <a:off x="3886200" y="2616200"/>
            <a:ext cx="3657600" cy="1200150"/>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Angle of Sun’s rays</a:t>
            </a:r>
          </a:p>
        </p:txBody>
      </p:sp>
      <p:sp>
        <p:nvSpPr>
          <p:cNvPr id="14" name="Text Box 4"/>
          <p:cNvSpPr txBox="1">
            <a:spLocks noChangeArrowheads="1"/>
          </p:cNvSpPr>
          <p:nvPr/>
        </p:nvSpPr>
        <p:spPr bwMode="auto">
          <a:xfrm>
            <a:off x="4953000" y="4222750"/>
            <a:ext cx="3657600" cy="646113"/>
          </a:xfrm>
          <a:prstGeom prst="rect">
            <a:avLst/>
          </a:prstGeom>
          <a:solidFill>
            <a:schemeClr val="bg2">
              <a:alpha val="41000"/>
            </a:schemeClr>
          </a:solidFill>
          <a:ln w="9525">
            <a:noFill/>
            <a:miter lim="800000"/>
            <a:headEnd/>
            <a:tailEnd/>
          </a:ln>
          <a:effec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Sun’s Altitude</a:t>
            </a:r>
          </a:p>
        </p:txBody>
      </p:sp>
    </p:spTree>
    <p:extLst>
      <p:ext uri="{BB962C8B-B14F-4D97-AF65-F5344CB8AC3E}">
        <p14:creationId xmlns:p14="http://schemas.microsoft.com/office/powerpoint/2010/main" val="99889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mph" presetSubtype="0" fill="hold" grpId="0" nodeType="clickEffect">
                                  <p:stCondLst>
                                    <p:cond delay="0"/>
                                  </p:stCondLst>
                                  <p:iterate type="lt">
                                    <p:tmPct val="4000"/>
                                  </p:iterate>
                                  <p:childTnLst>
                                    <p:set>
                                      <p:cBhvr override="childStyle">
                                        <p:cTn id="21" dur="500" fill="hold"/>
                                        <p:tgtEl>
                                          <p:spTgt spid="9"/>
                                        </p:tgtEl>
                                        <p:attrNameLst>
                                          <p:attrName>style.textDecorationUnderline</p:attrName>
                                        </p:attrNameLst>
                                      </p:cBhvr>
                                      <p:to>
                                        <p:strVal val="true"/>
                                      </p:to>
                                    </p:set>
                                  </p:childTnLst>
                                </p:cTn>
                              </p:par>
                              <p:par>
                                <p:cTn id="22" presetID="18" presetClass="emph" presetSubtype="0" fill="hold" grpId="0" nodeType="withEffect">
                                  <p:stCondLst>
                                    <p:cond delay="0"/>
                                  </p:stCondLst>
                                  <p:iterate type="lt">
                                    <p:tmPct val="4000"/>
                                  </p:iterate>
                                  <p:childTnLst>
                                    <p:set>
                                      <p:cBhvr override="childStyle">
                                        <p:cTn id="23"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Seasons</a:t>
            </a:r>
          </a:p>
        </p:txBody>
      </p:sp>
      <p:pic>
        <p:nvPicPr>
          <p:cNvPr id="25605" name="Picture 5" descr="flashlight_beams">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381000" y="1143000"/>
            <a:ext cx="8153400" cy="579438"/>
          </a:xfrm>
          <a:prstGeom prst="rect">
            <a:avLst/>
          </a:prstGeom>
          <a:solidFill>
            <a:schemeClr val="bg2">
              <a:alpha val="41000"/>
            </a:schemeClr>
          </a:solidFill>
          <a:ln w="9525">
            <a:noFill/>
            <a:miter lim="800000"/>
            <a:headEnd/>
            <a:tailEnd/>
          </a:ln>
          <a:effectLst/>
        </p:spPr>
        <p:txBody>
          <a:bodyPr>
            <a:spAutoFit/>
          </a:bodyPr>
          <a:lstStyle/>
          <a:p>
            <a:pPr>
              <a:defRPr/>
            </a:pPr>
            <a:r>
              <a:rPr lang="en-US">
                <a:solidFill>
                  <a:srgbClr val="F5E9E9"/>
                </a:solidFill>
                <a:effectLst>
                  <a:outerShdw blurRad="38100" dist="38100" dir="2700000" algn="tl">
                    <a:srgbClr val="000000"/>
                  </a:outerShdw>
                </a:effectLst>
                <a:latin typeface="Georgia" pitchFamily="18" charset="0"/>
              </a:rPr>
              <a:t>Why does the Earth’s tilt matter?</a:t>
            </a:r>
          </a:p>
        </p:txBody>
      </p:sp>
      <p:pic>
        <p:nvPicPr>
          <p:cNvPr id="25608" name="Picture 8" descr="02-1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09800"/>
            <a:ext cx="79248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07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500" fill="hold"/>
                                        <p:tgtEl>
                                          <p:spTgt spid="25605"/>
                                        </p:tgtEl>
                                        <p:attrNameLst>
                                          <p:attrName>ppt_x</p:attrName>
                                        </p:attrNameLst>
                                      </p:cBhvr>
                                      <p:tavLst>
                                        <p:tav tm="0">
                                          <p:val>
                                            <p:strVal val="0-#ppt_w/2"/>
                                          </p:val>
                                        </p:tav>
                                        <p:tav tm="100000">
                                          <p:val>
                                            <p:strVal val="#ppt_x"/>
                                          </p:val>
                                        </p:tav>
                                      </p:tavLst>
                                    </p:anim>
                                    <p:anim calcmode="lin" valueType="num">
                                      <p:cBhvr additive="base">
                                        <p:cTn id="12"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Outside_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9713"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Let’s Step Outside</a:t>
            </a:r>
          </a:p>
        </p:txBody>
      </p:sp>
      <p:sp>
        <p:nvSpPr>
          <p:cNvPr id="118789" name="Text Box 5"/>
          <p:cNvSpPr txBox="1">
            <a:spLocks noChangeArrowheads="1"/>
          </p:cNvSpPr>
          <p:nvPr/>
        </p:nvSpPr>
        <p:spPr bwMode="auto">
          <a:xfrm>
            <a:off x="2819400" y="2133600"/>
            <a:ext cx="5179623" cy="461665"/>
          </a:xfrm>
          <a:prstGeom prst="rect">
            <a:avLst/>
          </a:prstGeom>
          <a:solidFill>
            <a:schemeClr val="tx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orgia" charset="0"/>
              </a:defRPr>
            </a:lvl1pPr>
            <a:lvl2pPr marL="742950" indent="-285750">
              <a:defRPr sz="2400">
                <a:solidFill>
                  <a:schemeClr val="tx1"/>
                </a:solidFill>
                <a:latin typeface="Georgia" charset="0"/>
              </a:defRPr>
            </a:lvl2pPr>
            <a:lvl3pPr marL="1143000" indent="-228600">
              <a:defRPr sz="2400">
                <a:solidFill>
                  <a:schemeClr val="tx1"/>
                </a:solidFill>
                <a:latin typeface="Georgia" charset="0"/>
              </a:defRPr>
            </a:lvl3pPr>
            <a:lvl4pPr marL="1600200" indent="-228600">
              <a:defRPr sz="2400">
                <a:solidFill>
                  <a:schemeClr val="tx1"/>
                </a:solidFill>
                <a:latin typeface="Georgia" charset="0"/>
              </a:defRPr>
            </a:lvl4pPr>
            <a:lvl5pPr marL="2057400" indent="-228600">
              <a:defRPr sz="2400">
                <a:solidFill>
                  <a:schemeClr val="tx1"/>
                </a:solidFill>
                <a:latin typeface="Georgia" charset="0"/>
              </a:defRPr>
            </a:lvl5pPr>
            <a:lvl6pPr marL="2514600" indent="-228600" algn="ctr" eaLnBrk="0" fontAlgn="base" hangingPunct="0">
              <a:spcBef>
                <a:spcPct val="0"/>
              </a:spcBef>
              <a:spcAft>
                <a:spcPct val="0"/>
              </a:spcAft>
              <a:defRPr sz="2400">
                <a:solidFill>
                  <a:schemeClr val="tx1"/>
                </a:solidFill>
                <a:latin typeface="Georgia" charset="0"/>
              </a:defRPr>
            </a:lvl6pPr>
            <a:lvl7pPr marL="2971800" indent="-228600" algn="ctr" eaLnBrk="0" fontAlgn="base" hangingPunct="0">
              <a:spcBef>
                <a:spcPct val="0"/>
              </a:spcBef>
              <a:spcAft>
                <a:spcPct val="0"/>
              </a:spcAft>
              <a:defRPr sz="2400">
                <a:solidFill>
                  <a:schemeClr val="tx1"/>
                </a:solidFill>
                <a:latin typeface="Georgia" charset="0"/>
              </a:defRPr>
            </a:lvl7pPr>
            <a:lvl8pPr marL="3429000" indent="-228600" algn="ctr" eaLnBrk="0" fontAlgn="base" hangingPunct="0">
              <a:spcBef>
                <a:spcPct val="0"/>
              </a:spcBef>
              <a:spcAft>
                <a:spcPct val="0"/>
              </a:spcAft>
              <a:defRPr sz="2400">
                <a:solidFill>
                  <a:schemeClr val="tx1"/>
                </a:solidFill>
                <a:latin typeface="Georgia" charset="0"/>
              </a:defRPr>
            </a:lvl8pPr>
            <a:lvl9pPr marL="3886200" indent="-228600" algn="ctr" eaLnBrk="0" fontAlgn="base" hangingPunct="0">
              <a:spcBef>
                <a:spcPct val="0"/>
              </a:spcBef>
              <a:spcAft>
                <a:spcPct val="0"/>
              </a:spcAft>
              <a:defRPr sz="2400">
                <a:solidFill>
                  <a:schemeClr val="tx1"/>
                </a:solidFill>
                <a:latin typeface="Georgia" charset="0"/>
              </a:defRPr>
            </a:lvl9pPr>
          </a:lstStyle>
          <a:p>
            <a:r>
              <a:rPr lang="en-US" dirty="0" smtClean="0">
                <a:solidFill>
                  <a:schemeClr val="bg1"/>
                </a:solidFill>
              </a:rPr>
              <a:t>Lecture Tutorial:  Motions in the Sky</a:t>
            </a:r>
            <a:endParaRPr lang="en-US" dirty="0">
              <a:solidFill>
                <a:schemeClr val="bg1"/>
              </a:solidFill>
            </a:endParaRPr>
          </a:p>
        </p:txBody>
      </p:sp>
    </p:spTree>
    <p:extLst>
      <p:ext uri="{BB962C8B-B14F-4D97-AF65-F5344CB8AC3E}">
        <p14:creationId xmlns:p14="http://schemas.microsoft.com/office/powerpoint/2010/main" val="2358594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0-#ppt_w/2"/>
                                          </p:val>
                                        </p:tav>
                                        <p:tav tm="100000">
                                          <p:val>
                                            <p:strVal val="#ppt_x"/>
                                          </p:val>
                                        </p:tav>
                                      </p:tavLst>
                                    </p:anim>
                                    <p:anim calcmode="lin" valueType="num">
                                      <p:cBhvr additive="base">
                                        <p:cTn id="8"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smtClean="0">
                <a:solidFill>
                  <a:srgbClr val="F5E9E9"/>
                </a:solidFill>
                <a:effectLst>
                  <a:outerShdw blurRad="38100" dist="38100" dir="2700000" algn="tl">
                    <a:srgbClr val="000000"/>
                  </a:outerShdw>
                </a:effectLst>
                <a:latin typeface="Georgia" pitchFamily="18" charset="0"/>
              </a:rPr>
              <a:t>Motions in the Sky: one day</a:t>
            </a:r>
            <a:endParaRPr lang="en-US" sz="5400" dirty="0">
              <a:solidFill>
                <a:srgbClr val="F5E9E9"/>
              </a:solidFill>
              <a:effectLst>
                <a:outerShdw blurRad="38100" dist="38100" dir="2700000" algn="tl">
                  <a:srgbClr val="000000"/>
                </a:outerShdw>
              </a:effectLst>
              <a:latin typeface="Georgia" pitchFamily="18" charset="0"/>
            </a:endParaRPr>
          </a:p>
        </p:txBody>
      </p:sp>
      <p:pic>
        <p:nvPicPr>
          <p:cNvPr id="1026" name="Picture 2" descr="See Explanation.  Clicking on the picture will download&#10; the highest resolution version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t="-1" b="13334"/>
          <a:stretch/>
        </p:blipFill>
        <p:spPr bwMode="auto">
          <a:xfrm>
            <a:off x="0" y="914401"/>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5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dirty="0" smtClean="0">
                <a:solidFill>
                  <a:srgbClr val="F5E9E9"/>
                </a:solidFill>
                <a:effectLst>
                  <a:outerShdw blurRad="38100" dist="38100" dir="2700000" algn="tl">
                    <a:srgbClr val="000000"/>
                  </a:outerShdw>
                </a:effectLst>
                <a:latin typeface="Georgia" pitchFamily="18" charset="0"/>
              </a:rPr>
              <a:t>Motions in the Sky: months</a:t>
            </a:r>
            <a:endParaRPr lang="en-US" sz="5400" dirty="0">
              <a:solidFill>
                <a:srgbClr val="F5E9E9"/>
              </a:solidFill>
              <a:effectLst>
                <a:outerShdw blurRad="38100" dist="38100" dir="2700000" algn="tl">
                  <a:srgbClr val="000000"/>
                </a:outerShdw>
              </a:effectLst>
              <a:latin typeface="Georgia" pitchFamily="18" charset="0"/>
            </a:endParaRPr>
          </a:p>
        </p:txBody>
      </p:sp>
      <p:pic>
        <p:nvPicPr>
          <p:cNvPr id="2050" name="Picture 2" descr="https://dept.astro.lsa.umich.edu/ugactivities/Labs/Detroit/siderealf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7462"/>
            <a:ext cx="9144000" cy="42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21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5E9E9"/>
      </a:hlink>
      <a:folHlink>
        <a:srgbClr val="F5E9E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E2E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5E9E9"/>
        </a:hlink>
        <a:folHlink>
          <a:srgbClr val="F5E9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5805</TotalTime>
  <Words>1117</Words>
  <Application>Microsoft Office PowerPoint</Application>
  <PresentationFormat>On-screen Show (4:3)</PresentationFormat>
  <Paragraphs>176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Georgia</vt:lpstr>
      <vt:lpstr>ヒラギノ角ゴ Pro W3</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Kisha</dc:creator>
  <cp:lastModifiedBy>Delain, Kisha M.</cp:lastModifiedBy>
  <cp:revision>184</cp:revision>
  <cp:lastPrinted>1601-01-01T00:00:00Z</cp:lastPrinted>
  <dcterms:created xsi:type="dcterms:W3CDTF">1601-01-01T00:00:00Z</dcterms:created>
  <dcterms:modified xsi:type="dcterms:W3CDTF">2016-07-14T02:09:34Z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